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Sekunden</c:v>
                </c:pt>
              </c:strCache>
            </c:strRef>
          </c:tx>
          <c:invertIfNegative val="0"/>
          <c:cat>
            <c:strRef>
              <c:f>Tabelle1!$A$2:$A$4</c:f>
              <c:strCache>
                <c:ptCount val="3"/>
                <c:pt idx="0">
                  <c:v>Serialisierung</c:v>
                </c:pt>
                <c:pt idx="1">
                  <c:v>Reflection</c:v>
                </c:pt>
                <c:pt idx="2">
                  <c:v>Copy Constructor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2.1</c:v>
                </c:pt>
                <c:pt idx="1">
                  <c:v>0.1</c:v>
                </c:pt>
                <c:pt idx="2">
                  <c:v>8.9999999999999993E-3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082944"/>
        <c:axId val="76566912"/>
      </c:barChart>
      <c:catAx>
        <c:axId val="74082944"/>
        <c:scaling>
          <c:orientation val="minMax"/>
        </c:scaling>
        <c:delete val="0"/>
        <c:axPos val="b"/>
        <c:majorTickMark val="out"/>
        <c:minorTickMark val="none"/>
        <c:tickLblPos val="nextTo"/>
        <c:crossAx val="76566912"/>
        <c:crosses val="autoZero"/>
        <c:auto val="1"/>
        <c:lblAlgn val="ctr"/>
        <c:lblOffset val="100"/>
        <c:noMultiLvlLbl val="0"/>
      </c:catAx>
      <c:valAx>
        <c:axId val="76566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082944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9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1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7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Klonen von Objekten in Java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Träger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Ausführungszeiten im 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JUnit</a:t>
            </a:r>
            <a:r>
              <a:rPr lang="de-DE" dirty="0" smtClean="0"/>
              <a:t> Tests</a:t>
            </a:r>
          </a:p>
          <a:p>
            <a:r>
              <a:rPr lang="de-DE" dirty="0" smtClean="0"/>
              <a:t>Testobjekte: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Pro Test werden 100.000 Car Objekte angelegt und kopiert</a:t>
            </a:r>
          </a:p>
          <a:p>
            <a:r>
              <a:rPr lang="de-DE" dirty="0" smtClean="0"/>
              <a:t>Mit </a:t>
            </a:r>
            <a:r>
              <a:rPr lang="de-DE" dirty="0" smtClean="0"/>
              <a:t>StopWatch</a:t>
            </a:r>
            <a:r>
              <a:rPr lang="de-DE" dirty="0" smtClean="0"/>
              <a:t>() wird die Zeit für das Klonen gemessen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5926"/>
              </p:ext>
            </p:extLst>
          </p:nvPr>
        </p:nvGraphicFramePr>
        <p:xfrm>
          <a:off x="873125" y="3167063"/>
          <a:ext cx="71421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kument" r:id="rId3" imgW="8132400" imgH="1786320" progId="Word.OpenDocumentText.12">
                  <p:embed/>
                </p:oleObj>
              </mc:Choice>
              <mc:Fallback>
                <p:oleObj name="Dokument" r:id="rId3" imgW="813240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3167063"/>
                        <a:ext cx="7142163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91892"/>
              </p:ext>
            </p:extLst>
          </p:nvPr>
        </p:nvGraphicFramePr>
        <p:xfrm>
          <a:off x="4023336" y="3145083"/>
          <a:ext cx="35337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kument" r:id="rId5" imgW="3540240" imgH="1786320" progId="Word.OpenDocumentText.12">
                  <p:embed/>
                </p:oleObj>
              </mc:Choice>
              <mc:Fallback>
                <p:oleObj name="Dokument" r:id="rId5" imgW="354024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3336" y="3145083"/>
                        <a:ext cx="35337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5"/>
              </p:ext>
            </p:extLst>
          </p:nvPr>
        </p:nvGraphicFramePr>
        <p:xfrm>
          <a:off x="7630869" y="3121637"/>
          <a:ext cx="385762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kument" r:id="rId7" imgW="3857760" imgH="2058840" progId="Word.OpenDocumentText.12">
                  <p:embed/>
                </p:oleObj>
              </mc:Choice>
              <mc:Fallback>
                <p:oleObj name="Dokument" r:id="rId7" imgW="3857760" imgH="205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0869" y="3121637"/>
                        <a:ext cx="3857625" cy="205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für tiefe Kopien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88198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2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="" xmlns:a16="http://schemas.microsoft.com/office/drawing/2014/main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="" xmlns:a16="http://schemas.microsoft.com/office/drawing/2014/main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44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clone()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muss </a:t>
            </a:r>
            <a:r>
              <a:rPr lang="de-DE" dirty="0" smtClean="0"/>
              <a:t>Cloneable</a:t>
            </a:r>
            <a:r>
              <a:rPr lang="de-DE" dirty="0" smtClean="0"/>
              <a:t>-Interface implementieren</a:t>
            </a:r>
          </a:p>
          <a:p>
            <a:r>
              <a:rPr lang="de-DE" dirty="0" smtClean="0"/>
              <a:t>Und zusätzlich die clone() Methode von Object </a:t>
            </a:r>
            <a:r>
              <a:rPr lang="de-DE" dirty="0" smtClean="0"/>
              <a:t>überschreiben</a:t>
            </a:r>
          </a:p>
          <a:p>
            <a:pPr marL="0" indent="0">
              <a:buNone/>
            </a:pPr>
            <a:r>
              <a:rPr lang="de-DE" dirty="0" smtClean="0"/>
              <a:t>=&gt; Erzeugt je nach Überschreiben von clone() eine flache bzw. tiefe Kopie.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Serialisierung = Umwandlung in ein übertragbares Format (beispielsweise Byte-Array)</a:t>
            </a:r>
          </a:p>
          <a:p>
            <a:r>
              <a:rPr lang="de-DE" dirty="0" smtClean="0"/>
              <a:t>Anschließende Deserialisierung</a:t>
            </a:r>
            <a:r>
              <a:rPr lang="de-DE" dirty="0"/>
              <a:t> </a:t>
            </a:r>
            <a:r>
              <a:rPr lang="de-DE" dirty="0" smtClean="0"/>
              <a:t>um neues Objekt zu erzeugen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40637"/>
              </p:ext>
            </p:extLst>
          </p:nvPr>
        </p:nvGraphicFramePr>
        <p:xfrm>
          <a:off x="3292475" y="3252788"/>
          <a:ext cx="54086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kument" r:id="rId3" imgW="6025680" imgH="3718080" progId="Word.OpenDocumentText.12">
                  <p:embed/>
                </p:oleObj>
              </mc:Choice>
              <mc:Fallback>
                <p:oleObj name="Dokument" r:id="rId3" imgW="6025680" imgH="3718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252788"/>
                        <a:ext cx="5408613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Copy</a:t>
            </a:r>
            <a:r>
              <a:rPr lang="de-DE" dirty="0" smtClean="0"/>
              <a:t> </a:t>
            </a:r>
            <a:r>
              <a:rPr lang="de-DE" dirty="0" smtClean="0"/>
              <a:t>Constructor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Konstruktor mit typgleichem Objekt als Parameter</a:t>
            </a:r>
          </a:p>
          <a:p>
            <a:r>
              <a:rPr lang="de-DE" dirty="0" smtClean="0"/>
              <a:t>Je nach Implementierung flache oder tiefe Kopie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16876"/>
              </p:ext>
            </p:extLst>
          </p:nvPr>
        </p:nvGraphicFramePr>
        <p:xfrm>
          <a:off x="880452" y="3251200"/>
          <a:ext cx="57626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kument" r:id="rId3" imgW="5775241" imgH="2253589" progId="Word.OpenDocumentText.12">
                  <p:embed/>
                </p:oleObj>
              </mc:Choice>
              <mc:Fallback>
                <p:oleObj name="Dokument" r:id="rId3" imgW="5775241" imgH="2253589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52" y="3251200"/>
                        <a:ext cx="57626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69058"/>
              </p:ext>
            </p:extLst>
          </p:nvPr>
        </p:nvGraphicFramePr>
        <p:xfrm>
          <a:off x="6289675" y="3235325"/>
          <a:ext cx="57483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kument" r:id="rId5" imgW="5760720" imgH="2244600" progId="Word.OpenDocumentText.12">
                  <p:embed/>
                </p:oleObj>
              </mc:Choice>
              <mc:Fallback>
                <p:oleObj name="Dokument" r:id="rId5" imgW="5760720" imgH="2244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3235325"/>
                        <a:ext cx="574833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75322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flache Kopie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287476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tiefe Kopie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Reflection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76527"/>
              </p:ext>
            </p:extLst>
          </p:nvPr>
        </p:nvGraphicFramePr>
        <p:xfrm>
          <a:off x="2868246" y="1703754"/>
          <a:ext cx="5762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kument" r:id="rId3" imgW="5775241" imgH="1787727" progId="Word.OpenDocumentText.12">
                  <p:embed/>
                </p:oleObj>
              </mc:Choice>
              <mc:Fallback>
                <p:oleObj name="Dokument" r:id="rId3" imgW="5775241" imgH="178772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6" y="1703754"/>
                        <a:ext cx="57626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94796"/>
              </p:ext>
            </p:extLst>
          </p:nvPr>
        </p:nvGraphicFramePr>
        <p:xfrm>
          <a:off x="2805724" y="3430954"/>
          <a:ext cx="5762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kument" r:id="rId5" imgW="5775241" imgH="2957069" progId="Word.OpenDocumentText.12">
                  <p:embed/>
                </p:oleObj>
              </mc:Choice>
              <mc:Fallback>
                <p:oleObj name="Dokument" r:id="rId5" imgW="5775241" imgH="2957069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4" y="3430954"/>
                        <a:ext cx="5762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Bean </a:t>
            </a:r>
            <a:r>
              <a:rPr lang="de-DE" dirty="0" smtClean="0"/>
              <a:t>Utils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Erzeugt flache Kopie </a:t>
            </a:r>
          </a:p>
          <a:p>
            <a:r>
              <a:rPr lang="de-DE" dirty="0" smtClean="0"/>
              <a:t>Kein </a:t>
            </a:r>
            <a:r>
              <a:rPr lang="de-DE" dirty="0" smtClean="0"/>
              <a:t>Cloneable</a:t>
            </a:r>
            <a:r>
              <a:rPr lang="de-DE" dirty="0" smtClean="0"/>
              <a:t> Interface nötig</a:t>
            </a:r>
          </a:p>
          <a:p>
            <a:r>
              <a:rPr lang="de-DE" dirty="0" smtClean="0"/>
              <a:t>Aus Apache </a:t>
            </a:r>
            <a:r>
              <a:rPr lang="de-DE" dirty="0" smtClean="0"/>
              <a:t>Commons</a:t>
            </a:r>
            <a:endParaRPr lang="de-DE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232"/>
              </p:ext>
            </p:extLst>
          </p:nvPr>
        </p:nvGraphicFramePr>
        <p:xfrm>
          <a:off x="2876061" y="3899877"/>
          <a:ext cx="576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kument" r:id="rId3" imgW="5775241" imgH="761533" progId="Word.OpenDocumentText.12">
                  <p:embed/>
                </p:oleObj>
              </mc:Choice>
              <mc:Fallback>
                <p:oleObj name="Dokument" r:id="rId3" imgW="5775241" imgH="7615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61" y="3899877"/>
                        <a:ext cx="576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Defensives Kopieren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Benutzerdefiniert</PresentationFormat>
  <Paragraphs>44</Paragraphs>
  <Slides>11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Larissa</vt:lpstr>
      <vt:lpstr>OpenDocument Text</vt:lpstr>
      <vt:lpstr>Klonen von Objekten in Java </vt:lpstr>
      <vt:lpstr>Problemstellung </vt:lpstr>
      <vt:lpstr>Tiefe Kopie vs. Flache Kopie</vt:lpstr>
      <vt:lpstr>Java clone()</vt:lpstr>
      <vt:lpstr>Serialisierung</vt:lpstr>
      <vt:lpstr>Copy Constructor</vt:lpstr>
      <vt:lpstr>Reflection</vt:lpstr>
      <vt:lpstr>Bean Utils</vt:lpstr>
      <vt:lpstr>Defensives Kopieren</vt:lpstr>
      <vt:lpstr>Ausführungszeiten im Vergleich</vt:lpstr>
      <vt:lpstr>Ergebnisse für tiefe Kopien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16</cp:revision>
  <dcterms:created xsi:type="dcterms:W3CDTF">2016-12-01T16:53:51Z</dcterms:created>
  <dcterms:modified xsi:type="dcterms:W3CDTF">2016-12-13T09:11:21Z</dcterms:modified>
</cp:coreProperties>
</file>