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67" r:id="rId6"/>
    <p:sldId id="262" r:id="rId7"/>
    <p:sldId id="270" r:id="rId8"/>
    <p:sldId id="263" r:id="rId9"/>
    <p:sldId id="264" r:id="rId10"/>
    <p:sldId id="271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Sekunden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Serialisierung</c:v>
                </c:pt>
                <c:pt idx="1">
                  <c:v>Reflection</c:v>
                </c:pt>
                <c:pt idx="2">
                  <c:v>Copy Constructor</c:v>
                </c:pt>
                <c:pt idx="3">
                  <c:v>SerializationUtils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10.25</c:v>
                </c:pt>
                <c:pt idx="1">
                  <c:v>2.8119999999999998</c:v>
                </c:pt>
                <c:pt idx="2">
                  <c:v>0.23200000000000001</c:v>
                </c:pt>
                <c:pt idx="3">
                  <c:v>10.72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A-448A-8A80-30BB073E2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886400"/>
        <c:axId val="76887936"/>
      </c:barChart>
      <c:catAx>
        <c:axId val="76886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6887936"/>
        <c:crosses val="autoZero"/>
        <c:auto val="1"/>
        <c:lblAlgn val="ctr"/>
        <c:lblOffset val="100"/>
        <c:noMultiLvlLbl val="0"/>
      </c:catAx>
      <c:valAx>
        <c:axId val="7688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8864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Sekunden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Clone()</c:v>
                </c:pt>
                <c:pt idx="1">
                  <c:v>BeanUtils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1.4E-2</c:v>
                </c:pt>
                <c:pt idx="1">
                  <c:v>1.929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E-4F8C-ACE0-2A64419C8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886400"/>
        <c:axId val="76887936"/>
      </c:barChart>
      <c:catAx>
        <c:axId val="76886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6887936"/>
        <c:crosses val="autoZero"/>
        <c:auto val="1"/>
        <c:lblAlgn val="ctr"/>
        <c:lblOffset val="100"/>
        <c:noMultiLvlLbl val="0"/>
      </c:catAx>
      <c:valAx>
        <c:axId val="7688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8864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18.12.2016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1860-82E0-498B-A7D5-17CD4D61A527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1766-3A76-4CF8-B103-EEBD297E5FEB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4261-BEE0-4748-8C26-483225533237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5BB0-6F74-47B5-B52A-F66CA855ECC4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7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72ED-A055-481F-8F15-87277178D678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9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A09-9862-49D1-B409-7F41F934EB17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8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F837-AD54-404F-9C86-807FF7D57B92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1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2247-EF58-462A-ABB5-8CF13056485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E2A5-2F75-4630-8183-70E07CA7CE0B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1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1BA-6437-4314-AB5B-91EBE99269B6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C63C-8CC1-4FF8-9394-60B356ED9E6E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7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verschiedener Ansätze zum Klonen von Objekten in Java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Stefan Träger</a:t>
            </a:r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45353"/>
              </p:ext>
            </p:extLst>
          </p:nvPr>
        </p:nvGraphicFramePr>
        <p:xfrm>
          <a:off x="150920" y="1597981"/>
          <a:ext cx="11789548" cy="357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387">
                  <a:extLst>
                    <a:ext uri="{9D8B030D-6E8A-4147-A177-3AD203B41FA5}">
                      <a16:colId xmlns:a16="http://schemas.microsoft.com/office/drawing/2014/main" val="2567194213"/>
                    </a:ext>
                  </a:extLst>
                </a:gridCol>
                <a:gridCol w="3329126">
                  <a:extLst>
                    <a:ext uri="{9D8B030D-6E8A-4147-A177-3AD203B41FA5}">
                      <a16:colId xmlns:a16="http://schemas.microsoft.com/office/drawing/2014/main" val="670328607"/>
                    </a:ext>
                  </a:extLst>
                </a:gridCol>
                <a:gridCol w="3675355">
                  <a:extLst>
                    <a:ext uri="{9D8B030D-6E8A-4147-A177-3AD203B41FA5}">
                      <a16:colId xmlns:a16="http://schemas.microsoft.com/office/drawing/2014/main" val="3893772300"/>
                    </a:ext>
                  </a:extLst>
                </a:gridCol>
                <a:gridCol w="1837680">
                  <a:extLst>
                    <a:ext uri="{9D8B030D-6E8A-4147-A177-3AD203B41FA5}">
                      <a16:colId xmlns:a16="http://schemas.microsoft.com/office/drawing/2014/main" val="418535891"/>
                    </a:ext>
                  </a:extLst>
                </a:gridCol>
              </a:tblGrid>
              <a:tr h="371246">
                <a:tc>
                  <a:txBody>
                    <a:bodyPr/>
                    <a:lstStyle/>
                    <a:p>
                      <a:r>
                        <a:rPr lang="de-DE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Art der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39406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r>
                        <a:rPr lang="de-DE" dirty="0" err="1"/>
                        <a:t>Clone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/>
                        <a:t>Schnell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Alle Klassen müssen das </a:t>
                      </a:r>
                      <a:r>
                        <a:rPr lang="de-DE" dirty="0" err="1"/>
                        <a:t>Cloneable</a:t>
                      </a:r>
                      <a:r>
                        <a:rPr lang="de-DE" dirty="0"/>
                        <a:t>     Interface</a:t>
                      </a:r>
                      <a:r>
                        <a:rPr lang="de-DE" baseline="0" dirty="0"/>
                        <a:t> implementieren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05970"/>
                  </a:ext>
                </a:extLst>
              </a:tr>
              <a:tr h="915401">
                <a:tc>
                  <a:txBody>
                    <a:bodyPr/>
                    <a:lstStyle/>
                    <a:p>
                      <a:r>
                        <a:rPr lang="de-DE" dirty="0"/>
                        <a:t>Bean </a:t>
                      </a:r>
                      <a:r>
                        <a:rPr lang="de-DE" dirty="0" err="1"/>
                        <a:t>Utils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Einfache Anwendung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Kein </a:t>
                      </a:r>
                      <a:r>
                        <a:rPr lang="de-DE" dirty="0" err="1"/>
                        <a:t>Cloneable</a:t>
                      </a:r>
                      <a:r>
                        <a:rPr lang="de-DE" dirty="0"/>
                        <a:t> Interface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40078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r>
                        <a:rPr lang="de-DE" dirty="0" err="1"/>
                        <a:t>Copy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Constructor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Einfache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Nicht generisch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Flache Kopie / 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7077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r>
                        <a:rPr lang="de-DE" dirty="0" err="1"/>
                        <a:t>Serialisierung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Generisch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Alle Klassen müssen das </a:t>
                      </a:r>
                      <a:r>
                        <a:rPr lang="de-DE" dirty="0" err="1"/>
                        <a:t>Serializable</a:t>
                      </a:r>
                      <a:r>
                        <a:rPr lang="de-DE" dirty="0"/>
                        <a:t> Interface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</a:t>
                      </a:r>
                      <a:r>
                        <a:rPr lang="de-DE" baseline="0" dirty="0"/>
                        <a:t> Kopie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43044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r>
                        <a:rPr lang="de-DE" dirty="0" err="1"/>
                        <a:t>Reflection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Generisch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09178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00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Ausführungszeiten im Vergleich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624015"/>
            <a:ext cx="1137285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Testobjekte: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 Test werden 25.000 Car Objekte mit 100 SA Objekten angelegt und kopiert</a:t>
            </a:r>
          </a:p>
          <a:p>
            <a:r>
              <a:rPr lang="de-DE" dirty="0"/>
              <a:t>Mit StopWatch() wird die Zeit für das Klonen gemessen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955072"/>
              </p:ext>
            </p:extLst>
          </p:nvPr>
        </p:nvGraphicFramePr>
        <p:xfrm>
          <a:off x="161864" y="2689990"/>
          <a:ext cx="19145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Dokument" r:id="rId3" imgW="2221920" imgH="2083680" progId="Word.OpenDocumentText.12">
                  <p:embed/>
                </p:oleObj>
              </mc:Choice>
              <mc:Fallback>
                <p:oleObj name="Dokument" r:id="rId3" imgW="2221920" imgH="2083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64" y="2689990"/>
                        <a:ext cx="191452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03070"/>
              </p:ext>
            </p:extLst>
          </p:nvPr>
        </p:nvGraphicFramePr>
        <p:xfrm>
          <a:off x="1976300" y="2666971"/>
          <a:ext cx="35337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Dokument" r:id="rId5" imgW="3540240" imgH="1786320" progId="Word.OpenDocumentText.12">
                  <p:embed/>
                </p:oleObj>
              </mc:Choice>
              <mc:Fallback>
                <p:oleObj name="Dokument" r:id="rId5" imgW="354024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6300" y="2666971"/>
                        <a:ext cx="35337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39834"/>
              </p:ext>
            </p:extLst>
          </p:nvPr>
        </p:nvGraphicFramePr>
        <p:xfrm>
          <a:off x="5329623" y="2666971"/>
          <a:ext cx="385762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Dokument" r:id="rId7" imgW="3857760" imgH="2058840" progId="Word.OpenDocumentText.12">
                  <p:embed/>
                </p:oleObj>
              </mc:Choice>
              <mc:Fallback>
                <p:oleObj name="Dokument" r:id="rId7" imgW="3857760" imgH="205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9623" y="2666971"/>
                        <a:ext cx="3857625" cy="205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28132"/>
              </p:ext>
            </p:extLst>
          </p:nvPr>
        </p:nvGraphicFramePr>
        <p:xfrm>
          <a:off x="9128064" y="2689990"/>
          <a:ext cx="299085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Dokument" r:id="rId9" imgW="2991600" imgH="1633320" progId="Word.OpenDocumentText.12">
                  <p:embed/>
                </p:oleObj>
              </mc:Choice>
              <mc:Fallback>
                <p:oleObj name="Dokument" r:id="rId9" imgW="2991600" imgH="1633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8064" y="2689990"/>
                        <a:ext cx="2990850" cy="163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59E-13DA-48F8-9C38-D49216B70A52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07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tiefe Kopien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21303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B27F-F49A-41C9-83E8-0884993148D0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22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flache Kopien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929631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247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Projekt wird häufiger eine Kopie eines Objekts benötigt</a:t>
            </a:r>
          </a:p>
          <a:p>
            <a:r>
              <a:rPr lang="de-DE" dirty="0"/>
              <a:t>Oft keine einheitliche Methode</a:t>
            </a:r>
          </a:p>
          <a:p>
            <a:r>
              <a:rPr lang="de-DE" dirty="0"/>
              <a:t>Jeder Entwickler setzt unterschiedliche Methode ein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E7A6-4BB3-4E89-AD8C-2F9AB1F22F79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:a16="http://schemas.microsoft.com/office/drawing/2014/main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:a16="http://schemas.microsoft.com/office/drawing/2014/main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8559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260-9AF4-4814-ADB6-C4B1954C37B9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clone()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muss Cloneable-Interface implementieren</a:t>
            </a:r>
          </a:p>
          <a:p>
            <a:r>
              <a:rPr lang="de-DE" dirty="0"/>
              <a:t>Und zusätzlich die clone() Methode von Object überschreiben</a:t>
            </a:r>
          </a:p>
          <a:p>
            <a:pPr marL="0" indent="0">
              <a:buNone/>
            </a:pPr>
            <a:r>
              <a:rPr lang="de-DE" dirty="0"/>
              <a:t>=&gt; Erzeugt je nach Überschreiben von clone() eine flache bzw. tiefe Kopie.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0ED9-4F5F-466A-B7BE-1D920DCEDD61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 </a:t>
            </a:r>
            <a:r>
              <a:rPr lang="de-DE" dirty="0" err="1"/>
              <a:t>Utils</a:t>
            </a:r>
            <a:r>
              <a:rPr lang="de-DE" dirty="0"/>
              <a:t> (Apache </a:t>
            </a:r>
            <a:r>
              <a:rPr lang="de-DE" dirty="0" err="1"/>
              <a:t>Commons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Erzeugt flache Kopie </a:t>
            </a:r>
          </a:p>
          <a:p>
            <a:r>
              <a:rPr lang="de-DE" dirty="0"/>
              <a:t>Kein Cloneable Interface nötig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47232"/>
              </p:ext>
            </p:extLst>
          </p:nvPr>
        </p:nvGraphicFramePr>
        <p:xfrm>
          <a:off x="2876061" y="3899877"/>
          <a:ext cx="576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kument" r:id="rId3" imgW="5775241" imgH="761533" progId="Word.OpenDocumentText.12">
                  <p:embed/>
                </p:oleObj>
              </mc:Choice>
              <mc:Fallback>
                <p:oleObj name="Dokument" r:id="rId3" imgW="5775241" imgH="7615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61" y="3899877"/>
                        <a:ext cx="5762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F156-7C6A-4ACA-A883-BC793B092671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1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Serialisierung = Umwandlung in ein übertragbares Format (beispielsweise Byte-Array)</a:t>
            </a:r>
          </a:p>
          <a:p>
            <a:r>
              <a:rPr lang="de-DE" dirty="0"/>
              <a:t>Anschließende Deserialisierung um neues Objekt zu erzeugen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63398"/>
              </p:ext>
            </p:extLst>
          </p:nvPr>
        </p:nvGraphicFramePr>
        <p:xfrm>
          <a:off x="3391693" y="3287081"/>
          <a:ext cx="540861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kument" r:id="rId3" imgW="6025680" imgH="3718080" progId="Word.OpenDocumentText.12">
                  <p:embed/>
                </p:oleObj>
              </mc:Choice>
              <mc:Fallback>
                <p:oleObj name="Dokument" r:id="rId3" imgW="6025680" imgH="37180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693" y="3287081"/>
                        <a:ext cx="5408613" cy="334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251D-6F54-4A64-88E0-AADDDA3E8571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89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Serialization</a:t>
            </a:r>
            <a:r>
              <a:rPr lang="de-DE" dirty="0"/>
              <a:t> </a:t>
            </a:r>
            <a:r>
              <a:rPr lang="de-DE" dirty="0" err="1"/>
              <a:t>Utils</a:t>
            </a:r>
            <a:r>
              <a:rPr lang="de-DE" dirty="0"/>
              <a:t> (Apache </a:t>
            </a:r>
            <a:r>
              <a:rPr lang="de-DE" dirty="0" err="1"/>
              <a:t>Commons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23698"/>
              </p:ext>
            </p:extLst>
          </p:nvPr>
        </p:nvGraphicFramePr>
        <p:xfrm>
          <a:off x="1866900" y="2950216"/>
          <a:ext cx="845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6283440" imgH="612720" progId="Word.OpenDocumentText.12">
                  <p:embed/>
                </p:oleObj>
              </mc:Choice>
              <mc:Fallback>
                <p:oleObj name="Document" r:id="rId3" imgW="6283440" imgH="612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6900" y="2950216"/>
                        <a:ext cx="8458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222159" y="2123182"/>
            <a:ext cx="974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Vorgefertigte Lösung für Kopieren mittel </a:t>
            </a:r>
            <a:r>
              <a:rPr lang="de-DE" sz="3200" dirty="0" err="1"/>
              <a:t>Serialisierung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6361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Copy Constructor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Konstruktor mit typgleichem Objekt als Parameter</a:t>
            </a:r>
          </a:p>
          <a:p>
            <a:r>
              <a:rPr lang="de-DE" dirty="0"/>
              <a:t>Je nach Implementierung flache oder tiefe Kopie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29754"/>
              </p:ext>
            </p:extLst>
          </p:nvPr>
        </p:nvGraphicFramePr>
        <p:xfrm>
          <a:off x="1045623" y="2840037"/>
          <a:ext cx="35417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3" imgW="3549600" imgH="2251080" progId="Word.OpenDocumentText.12">
                  <p:embed/>
                </p:oleObj>
              </mc:Choice>
              <mc:Fallback>
                <p:oleObj name="Document" r:id="rId3" imgW="3549600" imgH="22510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23" y="2840037"/>
                        <a:ext cx="354171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06959"/>
              </p:ext>
            </p:extLst>
          </p:nvPr>
        </p:nvGraphicFramePr>
        <p:xfrm>
          <a:off x="4881314" y="2840037"/>
          <a:ext cx="6569546" cy="290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Document" r:id="rId5" imgW="7833240" imgH="3111840" progId="Word.OpenDocumentText.12">
                  <p:embed/>
                </p:oleObj>
              </mc:Choice>
              <mc:Fallback>
                <p:oleObj name="Document" r:id="rId5" imgW="7833240" imgH="311184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314" y="2840037"/>
                        <a:ext cx="6569546" cy="29084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358909" y="5395546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Implementierung für eine flache Kopie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135752" y="5395547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Implementierung für eine tiefe Kopie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8155-0F3B-4590-B106-B8AE08E2DD70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4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76527"/>
              </p:ext>
            </p:extLst>
          </p:nvPr>
        </p:nvGraphicFramePr>
        <p:xfrm>
          <a:off x="2868246" y="1703754"/>
          <a:ext cx="57626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kument" r:id="rId3" imgW="5775241" imgH="1787727" progId="Word.OpenDocumentText.12">
                  <p:embed/>
                </p:oleObj>
              </mc:Choice>
              <mc:Fallback>
                <p:oleObj name="Dokument" r:id="rId3" imgW="5775241" imgH="178772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46" y="1703754"/>
                        <a:ext cx="576262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94796"/>
              </p:ext>
            </p:extLst>
          </p:nvPr>
        </p:nvGraphicFramePr>
        <p:xfrm>
          <a:off x="2805724" y="3430954"/>
          <a:ext cx="57626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kument" r:id="rId5" imgW="5775241" imgH="2957069" progId="Word.OpenDocumentText.12">
                  <p:embed/>
                </p:oleObj>
              </mc:Choice>
              <mc:Fallback>
                <p:oleObj name="Dokument" r:id="rId5" imgW="5775241" imgH="2957069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24" y="3430954"/>
                        <a:ext cx="57626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2F0B-24C4-4B18-AE1C-752CEE0407A8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0095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Office PowerPoint</Application>
  <PresentationFormat>Breitbild</PresentationFormat>
  <Paragraphs>106</Paragraphs>
  <Slides>13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Larissa</vt:lpstr>
      <vt:lpstr>Dokument</vt:lpstr>
      <vt:lpstr>Document</vt:lpstr>
      <vt:lpstr>OpenDocument-Text</vt:lpstr>
      <vt:lpstr>Vorstellung verschiedener Ansätze zum Klonen von Objekten in Java</vt:lpstr>
      <vt:lpstr>Problemstellung </vt:lpstr>
      <vt:lpstr>Tiefe Kopie vs. Flache Kopie</vt:lpstr>
      <vt:lpstr>Java clone()</vt:lpstr>
      <vt:lpstr>Bean Utils (Apache Commons)</vt:lpstr>
      <vt:lpstr>Serialisierung</vt:lpstr>
      <vt:lpstr>Serialization Utils (Apache Commons)</vt:lpstr>
      <vt:lpstr>Copy Constructor</vt:lpstr>
      <vt:lpstr>Reflection</vt:lpstr>
      <vt:lpstr>Vor- und Nachteile</vt:lpstr>
      <vt:lpstr>Ausführungszeiten im Vergleich</vt:lpstr>
      <vt:lpstr>Ergebnisse für tiefe Kopien</vt:lpstr>
      <vt:lpstr>Ergebnisse für flache Kopien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30</cp:revision>
  <dcterms:created xsi:type="dcterms:W3CDTF">2016-12-01T16:53:51Z</dcterms:created>
  <dcterms:modified xsi:type="dcterms:W3CDTF">2016-12-18T15:25:33Z</dcterms:modified>
</cp:coreProperties>
</file>