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77" r:id="rId3"/>
    <p:sldId id="264" r:id="rId4"/>
    <p:sldId id="263" r:id="rId5"/>
    <p:sldId id="289" r:id="rId6"/>
    <p:sldId id="278" r:id="rId7"/>
    <p:sldId id="292" r:id="rId8"/>
    <p:sldId id="290" r:id="rId9"/>
    <p:sldId id="291" r:id="rId10"/>
    <p:sldId id="293" r:id="rId11"/>
    <p:sldId id="28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53923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Gatling: Scala</a:t>
            </a:r>
          </a:p>
          <a:p>
            <a:r>
              <a:rPr lang="de-DE" dirty="0" err="1"/>
              <a:t>Locust</a:t>
            </a:r>
            <a:r>
              <a:rPr lang="de-DE" dirty="0"/>
              <a:t>: Python</a:t>
            </a:r>
          </a:p>
          <a:p>
            <a:r>
              <a:rPr lang="de-DE" dirty="0" err="1"/>
              <a:t>Slapper</a:t>
            </a:r>
            <a:r>
              <a:rPr lang="de-DE" dirty="0"/>
              <a:t>: CLI</a:t>
            </a:r>
          </a:p>
          <a:p>
            <a:r>
              <a:rPr lang="de-DE" dirty="0" err="1"/>
              <a:t>nGrinder</a:t>
            </a:r>
            <a:r>
              <a:rPr lang="de-DE" dirty="0"/>
              <a:t>: Java/</a:t>
            </a:r>
            <a:r>
              <a:rPr lang="de-DE" dirty="0" err="1"/>
              <a:t>Jython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: </a:t>
            </a:r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Apache Bench: CLI (Apache Server)</a:t>
            </a:r>
          </a:p>
          <a:p>
            <a:r>
              <a:rPr lang="de-DE" dirty="0"/>
              <a:t>K6: JavaScript &amp; GO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2DC8-7E40-4960-AC23-B60999404DF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2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85B-60AA-4E79-BEA5-C25935D74B15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A310-ACDC-4138-BFEF-C9793F1134C8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939E-C662-4EF8-A507-D594630B8155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8DDB-EE84-411E-A8D2-71021DAE03BA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3377-3757-48C2-9021-7F1A089F2529}" type="datetime1">
              <a:rPr lang="de-DE" smtClean="0"/>
              <a:t>16.06.2018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E277-6620-4F2B-80F0-A8F239FAA8BA}" type="datetime1">
              <a:rPr lang="de-DE" smtClean="0"/>
              <a:t>16.06.2018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E577-CBBC-42D3-8703-41365BFDA11C}" type="datetime1">
              <a:rPr lang="de-DE" smtClean="0"/>
              <a:t>16.06.2018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810E-80A4-4193-9277-6EA8DD914AF3}" type="datetime1">
              <a:rPr lang="de-DE" smtClean="0"/>
              <a:t>16.06.2018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272ADB-5D96-47C0-836C-262FFB2885B6}" type="datetime1">
              <a:rPr lang="de-DE" smtClean="0"/>
              <a:t>16.06.2018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39AA-FB42-40B9-8395-E31A2B37DDC4}" type="datetime1">
              <a:rPr lang="de-DE" smtClean="0"/>
              <a:t>16.06.2018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7B584-F67F-4054-B603-6630D72D5640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7" Type="http://schemas.openxmlformats.org/officeDocument/2006/relationships/hyperlink" Target="https://gettaurus.org/" TargetMode="External"/><Relationship Id="rId2" Type="http://schemas.openxmlformats.org/officeDocument/2006/relationships/hyperlink" Target="https://gatl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6.io/" TargetMode="External"/><Relationship Id="rId5" Type="http://schemas.openxmlformats.org/officeDocument/2006/relationships/hyperlink" Target="https://artillery.io/" TargetMode="External"/><Relationship Id="rId4" Type="http://schemas.openxmlformats.org/officeDocument/2006/relationships/hyperlink" Target="http://naver.github.io/ngrind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3FF8-17C2-4C5B-91BF-ADB96A10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Testszenario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7C0204-B8F3-459D-BC02-284A6F9EF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34546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04324337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2465398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0056862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293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Finalist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Finalist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Finalist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Auswertbarkeit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1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4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3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8210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6BFB9-6120-4A9D-A29C-63401D0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AA25BC-E874-43E7-BAD3-936D3FE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Testlauf des Finalisten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623C-ABF8-406C-A680-4F9F807D2E5A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37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Gatling Logo: </a:t>
            </a:r>
            <a:r>
              <a:rPr lang="de-DE" dirty="0">
                <a:hlinkClick r:id="rId2"/>
              </a:rPr>
              <a:t>https://gatling.io</a:t>
            </a:r>
            <a:endParaRPr lang="de-DE" dirty="0"/>
          </a:p>
          <a:p>
            <a:r>
              <a:rPr lang="de-DE" dirty="0" err="1"/>
              <a:t>Locust</a:t>
            </a:r>
            <a:r>
              <a:rPr lang="de-DE" dirty="0"/>
              <a:t> Logo: </a:t>
            </a:r>
            <a:r>
              <a:rPr lang="de-DE" dirty="0">
                <a:hlinkClick r:id="rId3"/>
              </a:rPr>
              <a:t>https://locust.io</a:t>
            </a:r>
            <a:endParaRPr lang="de-DE" dirty="0"/>
          </a:p>
          <a:p>
            <a:r>
              <a:rPr lang="de-DE" dirty="0" err="1"/>
              <a:t>NGrinder</a:t>
            </a:r>
            <a:r>
              <a:rPr lang="de-DE" dirty="0"/>
              <a:t> Logo: </a:t>
            </a:r>
            <a:r>
              <a:rPr lang="de-DE" dirty="0">
                <a:hlinkClick r:id="rId4"/>
              </a:rPr>
              <a:t>http://naver.github.io/ngrinder/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 Logo: </a:t>
            </a:r>
            <a:r>
              <a:rPr lang="de-DE" dirty="0">
                <a:hlinkClick r:id="rId5"/>
              </a:rPr>
              <a:t>https://artillery.io</a:t>
            </a:r>
            <a:endParaRPr lang="de-DE" dirty="0"/>
          </a:p>
          <a:p>
            <a:r>
              <a:rPr lang="de-DE" dirty="0"/>
              <a:t>k6 Logo: </a:t>
            </a:r>
            <a:r>
              <a:rPr lang="de-DE" dirty="0">
                <a:hlinkClick r:id="rId6"/>
              </a:rPr>
              <a:t>https://k6.io</a:t>
            </a:r>
            <a:endParaRPr lang="de-DE" dirty="0"/>
          </a:p>
          <a:p>
            <a:r>
              <a:rPr lang="de-DE" dirty="0"/>
              <a:t>Taurus Logo: </a:t>
            </a:r>
            <a:r>
              <a:rPr lang="de-DE" dirty="0">
                <a:hlinkClick r:id="rId7"/>
              </a:rPr>
              <a:t>https://gettaurus.org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705D-777F-4BBF-9B3D-03F87ED8E581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99C6D-C9D8-4DA9-8F56-D9BD3B3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CDB15-8B96-4D6A-A253-C4FD91F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Performance- / </a:t>
            </a:r>
            <a:r>
              <a:rPr lang="de-DE" dirty="0" err="1"/>
              <a:t>Lasttest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Vorstellung von Open Source Tools für Lasttests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Quick-Check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Vergleich der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BE0C4-0800-40C5-8092-8ACAD0DC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2219-BEB6-4847-9BCD-88B8F9CE2119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BD8DDD-D697-4E9F-9624-4B943CE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494-CAD2-423A-8565-2C4A8AE8562C}" type="datetime1">
              <a:rPr lang="de-DE" smtClean="0"/>
              <a:t>16.06.2018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Kapazitätstest: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3B39-C883-44CA-8BF8-D4AC8E88EB16}" type="datetime1">
              <a:rPr lang="de-DE" smtClean="0"/>
              <a:t>16.06.2018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C90B6-E835-4E07-85E8-0C55C05E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B10E7-8883-4C16-9930-AA244B04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C7E3-F0B8-4C1B-8245-ABBD3426EBBA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8929D2-454A-4D5D-BC82-76444E94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12C6DBA6-2A87-4CD9-BCFE-FDDFFA0D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3" y="1783686"/>
            <a:ext cx="2148381" cy="6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AAA5FB-2B6C-4A4D-95C4-59C53A6AE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3" y="2473241"/>
            <a:ext cx="5019435" cy="104148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0F87C3-E966-4F53-AA15-65863D774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03" y="3933581"/>
            <a:ext cx="2495580" cy="6126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A72CAE-CD00-4724-A4ED-F3625E630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03" y="4615952"/>
            <a:ext cx="5019435" cy="1214216"/>
          </a:xfrm>
          <a:prstGeom prst="rect">
            <a:avLst/>
          </a:prstGeom>
        </p:spPr>
      </p:pic>
      <p:pic>
        <p:nvPicPr>
          <p:cNvPr id="10" name="Picture 2" descr="Bildergebnis fÃ¼r apache bench logo">
            <a:extLst>
              <a:ext uri="{FF2B5EF4-FFF2-40B4-BE49-F238E27FC236}">
                <a16:creationId xmlns:a16="http://schemas.microsoft.com/office/drawing/2014/main" id="{D044960D-944B-45C1-A277-2A286C9D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52" y="4985845"/>
            <a:ext cx="1593061" cy="8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2ACACC-D32B-490C-98D1-F6AFCB1E68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8566" y="3447754"/>
            <a:ext cx="4887474" cy="1016405"/>
          </a:xfrm>
          <a:prstGeom prst="rect">
            <a:avLst/>
          </a:prstGeom>
        </p:spPr>
      </p:pic>
      <p:pic>
        <p:nvPicPr>
          <p:cNvPr id="12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0648AFDF-B942-4677-8C93-1B29EAB3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340" y="3019583"/>
            <a:ext cx="2503503" cy="4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0F9548-6881-4518-ABD9-BE9D03C4A0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567" y="5102725"/>
            <a:ext cx="4887474" cy="1149528"/>
          </a:xfrm>
          <a:prstGeom prst="rect">
            <a:avLst/>
          </a:prstGeom>
        </p:spPr>
      </p:pic>
      <p:pic>
        <p:nvPicPr>
          <p:cNvPr id="14" name="Picture 2" descr="https://artillery.io/img/flag.png">
            <a:extLst>
              <a:ext uri="{FF2B5EF4-FFF2-40B4-BE49-F238E27FC236}">
                <a16:creationId xmlns:a16="http://schemas.microsoft.com/office/drawing/2014/main" id="{FA419D81-F281-4763-BD02-AD1EFA88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6" y="4564043"/>
            <a:ext cx="1456095" cy="48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92DC03-36BD-4C11-81F9-FA6E87C889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566" y="1956198"/>
            <a:ext cx="4887474" cy="100682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6F5B8B-BC9C-45C7-B04F-523633FC69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9505" y="717221"/>
            <a:ext cx="4056175" cy="996613"/>
          </a:xfrm>
          <a:prstGeom prst="rect">
            <a:avLst/>
          </a:prstGeom>
        </p:spPr>
      </p:pic>
      <p:pic>
        <p:nvPicPr>
          <p:cNvPr id="17" name="Picture 4" descr="k6">
            <a:extLst>
              <a:ext uri="{FF2B5EF4-FFF2-40B4-BE49-F238E27FC236}">
                <a16:creationId xmlns:a16="http://schemas.microsoft.com/office/drawing/2014/main" id="{3F6CE6E0-C03C-4A1A-8538-E09CE3F4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46" y="888177"/>
            <a:ext cx="696489" cy="6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Quick-Check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743B922-0D39-432D-A37D-2A4E4CD4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135833"/>
              </p:ext>
            </p:extLst>
          </p:nvPr>
        </p:nvGraphicFramePr>
        <p:xfrm>
          <a:off x="102664" y="1801874"/>
          <a:ext cx="11944336" cy="41309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81748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1304336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  <a:gridCol w="1493042">
                  <a:extLst>
                    <a:ext uri="{9D8B030D-6E8A-4147-A177-3AD203B41FA5}">
                      <a16:colId xmlns:a16="http://schemas.microsoft.com/office/drawing/2014/main" val="2349765461"/>
                    </a:ext>
                  </a:extLst>
                </a:gridCol>
                <a:gridCol w="1493042">
                  <a:extLst>
                    <a:ext uri="{9D8B030D-6E8A-4147-A177-3AD203B41FA5}">
                      <a16:colId xmlns:a16="http://schemas.microsoft.com/office/drawing/2014/main" val="3951086953"/>
                    </a:ext>
                  </a:extLst>
                </a:gridCol>
                <a:gridCol w="1493042">
                  <a:extLst>
                    <a:ext uri="{9D8B030D-6E8A-4147-A177-3AD203B41FA5}">
                      <a16:colId xmlns:a16="http://schemas.microsoft.com/office/drawing/2014/main" val="2690444953"/>
                    </a:ext>
                  </a:extLst>
                </a:gridCol>
                <a:gridCol w="1493042">
                  <a:extLst>
                    <a:ext uri="{9D8B030D-6E8A-4147-A177-3AD203B41FA5}">
                      <a16:colId xmlns:a16="http://schemas.microsoft.com/office/drawing/2014/main" val="1949433722"/>
                    </a:ext>
                  </a:extLst>
                </a:gridCol>
                <a:gridCol w="1556777">
                  <a:extLst>
                    <a:ext uri="{9D8B030D-6E8A-4147-A177-3AD203B41FA5}">
                      <a16:colId xmlns:a16="http://schemas.microsoft.com/office/drawing/2014/main" val="266320305"/>
                    </a:ext>
                  </a:extLst>
                </a:gridCol>
                <a:gridCol w="1429307">
                  <a:extLst>
                    <a:ext uri="{9D8B030D-6E8A-4147-A177-3AD203B41FA5}">
                      <a16:colId xmlns:a16="http://schemas.microsoft.com/office/drawing/2014/main" val="73666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Kriterium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Gatling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Locust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Slapper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nGrinder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Artillery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Apache Bench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k6</a:t>
                      </a:r>
                      <a:endParaRPr lang="de-DE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547"/>
                  </a:ext>
                </a:extLst>
              </a:tr>
              <a:tr h="242012">
                <a:tc>
                  <a:txBody>
                    <a:bodyPr/>
                    <a:lstStyle/>
                    <a:p>
                      <a:r>
                        <a:rPr lang="de-DE" sz="1200" dirty="0"/>
                        <a:t>Lizenz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Apache Lizenz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MIT 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MIT 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Apache Lizenz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MPL 2.0 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Apache 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AGPL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Issue</a:t>
                      </a:r>
                      <a:r>
                        <a:rPr lang="de-DE" sz="1200" dirty="0"/>
                        <a:t> Tracker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Mailing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Stable Version &gt; 1.0?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Kein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1.5.6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2.4.3 (Apache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Auf </a:t>
                      </a:r>
                      <a:r>
                        <a:rPr lang="de-DE" sz="1200" dirty="0" err="1"/>
                        <a:t>OpenHub</a:t>
                      </a:r>
                      <a:r>
                        <a:rPr lang="de-DE" sz="1200" dirty="0"/>
                        <a:t> gelistet?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 (Apache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Google Trends (Durschnitt letzte 12 Monate)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Release in den letzten 12 Monaten?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Nein, Apr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Sep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Kein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Nein, Feb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Mär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März 2018 (Apache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Mai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/>
                        <a:t>StackOverflow</a:t>
                      </a:r>
                      <a:r>
                        <a:rPr lang="de-DE" sz="1200" dirty="0"/>
                        <a:t> Interesse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&gt; 500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397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&gt; 500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13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222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394 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Projekt älter als 1 Jahr?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1995 (Apache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/>
                        <a:t>Getting-Started</a:t>
                      </a:r>
                      <a:r>
                        <a:rPr lang="de-DE" sz="1200" dirty="0"/>
                        <a:t> / Quickstart vorhanden?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Nein, nur README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Nein, nur man-page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755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0A44-4E77-4F9B-AD84-A838E630158E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79FC8-ADAE-4E3D-9D7E-749ED3FD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Quick-Check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7BD39-C880-4916-8D15-143B5B3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18CBD-118E-424C-9C9A-A0296F63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0AC17BB7-73DD-4AA8-BBE8-DA5184A2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15500"/>
            <a:ext cx="4384195" cy="13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93D7C3-033A-4504-B7C0-2695CC55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271" y="2415500"/>
            <a:ext cx="5679212" cy="1394174"/>
          </a:xfrm>
          <a:prstGeom prst="rect">
            <a:avLst/>
          </a:prstGeom>
        </p:spPr>
      </p:pic>
      <p:pic>
        <p:nvPicPr>
          <p:cNvPr id="8" name="Picture 2" descr="https://artillery.io/img/flag.png">
            <a:extLst>
              <a:ext uri="{FF2B5EF4-FFF2-40B4-BE49-F238E27FC236}">
                <a16:creationId xmlns:a16="http://schemas.microsoft.com/office/drawing/2014/main" id="{EC936DDF-9B49-4BAB-BCD2-A0810877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09" y="4741596"/>
            <a:ext cx="3402341" cy="11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C36D-DA25-4345-9DEF-2316D61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Target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9F71C-1832-49D0-AE89-F87F85B3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C446-317E-49E7-ADCD-DA06ECC51C08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7FE00F-E589-4742-8CD7-31CADF20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81023F-3358-4E7D-A149-A3581954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04009"/>
            <a:ext cx="7763876" cy="30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72A67-480A-4B49-A58B-F3C1098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Testszenario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07D1-D522-4AE6-B635-69C5767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892-615A-4EE1-81D8-E7473EB75E35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DFA73-9830-4018-9040-07C1409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7AE8B-96EE-489B-83E8-B37D8BD72149}"/>
              </a:ext>
            </a:extLst>
          </p:cNvPr>
          <p:cNvSpPr txBox="1"/>
          <p:nvPr/>
        </p:nvSpPr>
        <p:spPr>
          <a:xfrm>
            <a:off x="1097280" y="1926454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Nutzerlast: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83853F4-3813-46B8-8D10-8BBC5CFC75AC}"/>
              </a:ext>
            </a:extLst>
          </p:cNvPr>
          <p:cNvGrpSpPr/>
          <p:nvPr/>
        </p:nvGrpSpPr>
        <p:grpSpPr>
          <a:xfrm>
            <a:off x="1097280" y="2222759"/>
            <a:ext cx="1331820" cy="1064400"/>
            <a:chOff x="1097280" y="2222759"/>
            <a:chExt cx="1331820" cy="1064400"/>
          </a:xfrm>
        </p:grpSpPr>
        <p:pic>
          <p:nvPicPr>
            <p:cNvPr id="8" name="Grafik 7" descr="Gruppe">
              <a:extLst>
                <a:ext uri="{FF2B5EF4-FFF2-40B4-BE49-F238E27FC236}">
                  <a16:creationId xmlns:a16="http://schemas.microsoft.com/office/drawing/2014/main" id="{F3F06354-703F-4C82-9CCE-F9B10A72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Kinder">
              <a:extLst>
                <a:ext uri="{FF2B5EF4-FFF2-40B4-BE49-F238E27FC236}">
                  <a16:creationId xmlns:a16="http://schemas.microsoft.com/office/drawing/2014/main" id="{0F0A813E-F740-4153-A9BA-BCC3F769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Mann">
              <a:extLst>
                <a:ext uri="{FF2B5EF4-FFF2-40B4-BE49-F238E27FC236}">
                  <a16:creationId xmlns:a16="http://schemas.microsoft.com/office/drawing/2014/main" id="{3B45010C-BA8B-4070-AB91-802B6B45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14" name="Grafik 13" descr="Frau">
              <a:extLst>
                <a:ext uri="{FF2B5EF4-FFF2-40B4-BE49-F238E27FC236}">
                  <a16:creationId xmlns:a16="http://schemas.microsoft.com/office/drawing/2014/main" id="{6E4889B2-76AA-4DC3-9D7E-E0F1B62A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6624306-3756-404D-A837-1F75F9FAD6B1}"/>
              </a:ext>
            </a:extLst>
          </p:cNvPr>
          <p:cNvSpPr txBox="1"/>
          <p:nvPr/>
        </p:nvSpPr>
        <p:spPr>
          <a:xfrm>
            <a:off x="907693" y="3109260"/>
            <a:ext cx="159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Initial: 10 User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2B0826-D3C4-46D2-B486-020850A9D1C7}"/>
              </a:ext>
            </a:extLst>
          </p:cNvPr>
          <p:cNvGrpSpPr/>
          <p:nvPr/>
        </p:nvGrpSpPr>
        <p:grpSpPr>
          <a:xfrm>
            <a:off x="8387326" y="1864637"/>
            <a:ext cx="1331820" cy="1064400"/>
            <a:chOff x="1097280" y="2222759"/>
            <a:chExt cx="1331820" cy="1064400"/>
          </a:xfrm>
        </p:grpSpPr>
        <p:pic>
          <p:nvPicPr>
            <p:cNvPr id="18" name="Grafik 17" descr="Gruppe">
              <a:extLst>
                <a:ext uri="{FF2B5EF4-FFF2-40B4-BE49-F238E27FC236}">
                  <a16:creationId xmlns:a16="http://schemas.microsoft.com/office/drawing/2014/main" id="{80F1068B-DA56-4C03-B2C8-201DACE9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Kinder">
              <a:extLst>
                <a:ext uri="{FF2B5EF4-FFF2-40B4-BE49-F238E27FC236}">
                  <a16:creationId xmlns:a16="http://schemas.microsoft.com/office/drawing/2014/main" id="{D36B6456-1F76-4437-91D5-895753F2F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0" name="Grafik 19" descr="Mann">
              <a:extLst>
                <a:ext uri="{FF2B5EF4-FFF2-40B4-BE49-F238E27FC236}">
                  <a16:creationId xmlns:a16="http://schemas.microsoft.com/office/drawing/2014/main" id="{A533A3FE-3605-4B09-A047-FED6493C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1" name="Grafik 20" descr="Frau">
              <a:extLst>
                <a:ext uri="{FF2B5EF4-FFF2-40B4-BE49-F238E27FC236}">
                  <a16:creationId xmlns:a16="http://schemas.microsoft.com/office/drawing/2014/main" id="{7755DA0E-2A86-4837-BC72-664151EC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64BE72C-9F9E-4EB1-B94E-43126BC7B162}"/>
              </a:ext>
            </a:extLst>
          </p:cNvPr>
          <p:cNvGrpSpPr/>
          <p:nvPr/>
        </p:nvGrpSpPr>
        <p:grpSpPr>
          <a:xfrm>
            <a:off x="9569146" y="1843200"/>
            <a:ext cx="1331820" cy="1064400"/>
            <a:chOff x="1097280" y="2222759"/>
            <a:chExt cx="1331820" cy="1064400"/>
          </a:xfrm>
        </p:grpSpPr>
        <p:pic>
          <p:nvPicPr>
            <p:cNvPr id="23" name="Grafik 22" descr="Gruppe">
              <a:extLst>
                <a:ext uri="{FF2B5EF4-FFF2-40B4-BE49-F238E27FC236}">
                  <a16:creationId xmlns:a16="http://schemas.microsoft.com/office/drawing/2014/main" id="{B02BC4A5-29B3-454B-B17A-5B1978DB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Kinder">
              <a:extLst>
                <a:ext uri="{FF2B5EF4-FFF2-40B4-BE49-F238E27FC236}">
                  <a16:creationId xmlns:a16="http://schemas.microsoft.com/office/drawing/2014/main" id="{BCC78649-4195-4E3B-AE03-D4393009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Mann">
              <a:extLst>
                <a:ext uri="{FF2B5EF4-FFF2-40B4-BE49-F238E27FC236}">
                  <a16:creationId xmlns:a16="http://schemas.microsoft.com/office/drawing/2014/main" id="{FBC7EB89-C3E7-4CB6-A869-85869070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6" name="Grafik 25" descr="Frau">
              <a:extLst>
                <a:ext uri="{FF2B5EF4-FFF2-40B4-BE49-F238E27FC236}">
                  <a16:creationId xmlns:a16="http://schemas.microsoft.com/office/drawing/2014/main" id="{A1E07F93-CCF2-4322-A46D-09F5C452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0CCDE1C-5D34-44FE-94CB-97CBB84B29D2}"/>
              </a:ext>
            </a:extLst>
          </p:cNvPr>
          <p:cNvGrpSpPr/>
          <p:nvPr/>
        </p:nvGrpSpPr>
        <p:grpSpPr>
          <a:xfrm>
            <a:off x="8387326" y="2555000"/>
            <a:ext cx="1331820" cy="1064400"/>
            <a:chOff x="1097280" y="2222759"/>
            <a:chExt cx="1331820" cy="1064400"/>
          </a:xfrm>
        </p:grpSpPr>
        <p:pic>
          <p:nvPicPr>
            <p:cNvPr id="28" name="Grafik 27" descr="Gruppe">
              <a:extLst>
                <a:ext uri="{FF2B5EF4-FFF2-40B4-BE49-F238E27FC236}">
                  <a16:creationId xmlns:a16="http://schemas.microsoft.com/office/drawing/2014/main" id="{5D2208F3-E1AD-4D81-8ADF-6B3C68BD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Kinder">
              <a:extLst>
                <a:ext uri="{FF2B5EF4-FFF2-40B4-BE49-F238E27FC236}">
                  <a16:creationId xmlns:a16="http://schemas.microsoft.com/office/drawing/2014/main" id="{70E88396-D9F0-423B-865A-39E540ED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">
              <a:extLst>
                <a:ext uri="{FF2B5EF4-FFF2-40B4-BE49-F238E27FC236}">
                  <a16:creationId xmlns:a16="http://schemas.microsoft.com/office/drawing/2014/main" id="{7B5EB478-D0A9-42CF-83BA-8CDB126A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1" name="Grafik 30" descr="Frau">
              <a:extLst>
                <a:ext uri="{FF2B5EF4-FFF2-40B4-BE49-F238E27FC236}">
                  <a16:creationId xmlns:a16="http://schemas.microsoft.com/office/drawing/2014/main" id="{FFCFBFFD-E4B0-484E-AF2E-D33EF9EF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B1CC925-1B48-4108-A296-93D4ED11B3BA}"/>
              </a:ext>
            </a:extLst>
          </p:cNvPr>
          <p:cNvGrpSpPr/>
          <p:nvPr/>
        </p:nvGrpSpPr>
        <p:grpSpPr>
          <a:xfrm>
            <a:off x="9601726" y="2525400"/>
            <a:ext cx="1331820" cy="1064400"/>
            <a:chOff x="1097280" y="2222759"/>
            <a:chExt cx="1331820" cy="1064400"/>
          </a:xfrm>
        </p:grpSpPr>
        <p:pic>
          <p:nvPicPr>
            <p:cNvPr id="33" name="Grafik 32" descr="Gruppe">
              <a:extLst>
                <a:ext uri="{FF2B5EF4-FFF2-40B4-BE49-F238E27FC236}">
                  <a16:creationId xmlns:a16="http://schemas.microsoft.com/office/drawing/2014/main" id="{11218015-0395-475B-9B83-BEEF19D90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Kinder">
              <a:extLst>
                <a:ext uri="{FF2B5EF4-FFF2-40B4-BE49-F238E27FC236}">
                  <a16:creationId xmlns:a16="http://schemas.microsoft.com/office/drawing/2014/main" id="{5FC2BBCB-B0F9-4637-B083-1652185AC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Mann">
              <a:extLst>
                <a:ext uri="{FF2B5EF4-FFF2-40B4-BE49-F238E27FC236}">
                  <a16:creationId xmlns:a16="http://schemas.microsoft.com/office/drawing/2014/main" id="{780D0DBB-792E-4E02-BC74-44C1BD32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6" name="Grafik 35" descr="Frau">
              <a:extLst>
                <a:ext uri="{FF2B5EF4-FFF2-40B4-BE49-F238E27FC236}">
                  <a16:creationId xmlns:a16="http://schemas.microsoft.com/office/drawing/2014/main" id="{85893615-C304-441C-B6B1-86550038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211AA29-4972-43BF-9D41-D168B680EE23}"/>
              </a:ext>
            </a:extLst>
          </p:cNvPr>
          <p:cNvGrpSpPr/>
          <p:nvPr/>
        </p:nvGrpSpPr>
        <p:grpSpPr>
          <a:xfrm>
            <a:off x="7176812" y="2225060"/>
            <a:ext cx="1331820" cy="1064400"/>
            <a:chOff x="1097280" y="2222759"/>
            <a:chExt cx="1331820" cy="1064400"/>
          </a:xfrm>
        </p:grpSpPr>
        <p:pic>
          <p:nvPicPr>
            <p:cNvPr id="38" name="Grafik 37" descr="Gruppe">
              <a:extLst>
                <a:ext uri="{FF2B5EF4-FFF2-40B4-BE49-F238E27FC236}">
                  <a16:creationId xmlns:a16="http://schemas.microsoft.com/office/drawing/2014/main" id="{A1429332-0BA4-49A1-8903-5E629C5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Kinder">
              <a:extLst>
                <a:ext uri="{FF2B5EF4-FFF2-40B4-BE49-F238E27FC236}">
                  <a16:creationId xmlns:a16="http://schemas.microsoft.com/office/drawing/2014/main" id="{4585ED8E-5037-4D8D-8A3A-AB2D81284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40" name="Grafik 39" descr="Mann">
              <a:extLst>
                <a:ext uri="{FF2B5EF4-FFF2-40B4-BE49-F238E27FC236}">
                  <a16:creationId xmlns:a16="http://schemas.microsoft.com/office/drawing/2014/main" id="{50112F85-2278-4D60-B1E9-9071BF05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41" name="Grafik 40" descr="Frau">
              <a:extLst>
                <a:ext uri="{FF2B5EF4-FFF2-40B4-BE49-F238E27FC236}">
                  <a16:creationId xmlns:a16="http://schemas.microsoft.com/office/drawing/2014/main" id="{4B3744C2-3CC8-431D-B20B-D5FC2277C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52BD6238-98EF-44F8-9EDC-0668C6E7AB81}"/>
              </a:ext>
            </a:extLst>
          </p:cNvPr>
          <p:cNvSpPr txBox="1"/>
          <p:nvPr/>
        </p:nvSpPr>
        <p:spPr>
          <a:xfrm>
            <a:off x="8233729" y="3469400"/>
            <a:ext cx="21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Endstand: 50 User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A02FA2C-DBCC-45E4-B751-CD2153A16111}"/>
              </a:ext>
            </a:extLst>
          </p:cNvPr>
          <p:cNvCxnSpPr>
            <a:stCxn id="14" idx="1"/>
          </p:cNvCxnSpPr>
          <p:nvPr/>
        </p:nvCxnSpPr>
        <p:spPr>
          <a:xfrm flipV="1">
            <a:off x="2429100" y="2779037"/>
            <a:ext cx="4673036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D346F72-CF6D-4811-B70B-6E43FB5F620E}"/>
              </a:ext>
            </a:extLst>
          </p:cNvPr>
          <p:cNvSpPr txBox="1"/>
          <p:nvPr/>
        </p:nvSpPr>
        <p:spPr>
          <a:xfrm>
            <a:off x="3602715" y="2352746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Ramp</a:t>
            </a:r>
            <a:r>
              <a:rPr lang="de-DE" dirty="0"/>
              <a:t> Up 30 Sekunden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0230AF6-635C-467D-B0D8-63A4D4AA06A7}"/>
              </a:ext>
            </a:extLst>
          </p:cNvPr>
          <p:cNvCxnSpPr/>
          <p:nvPr/>
        </p:nvCxnSpPr>
        <p:spPr>
          <a:xfrm flipH="1">
            <a:off x="0" y="393280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98F1E6F-4922-42D8-908A-DA7510EE0C55}"/>
              </a:ext>
            </a:extLst>
          </p:cNvPr>
          <p:cNvSpPr txBox="1"/>
          <p:nvPr/>
        </p:nvSpPr>
        <p:spPr>
          <a:xfrm>
            <a:off x="1097280" y="4061010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r>
              <a:rPr lang="de-DE" dirty="0"/>
              <a:t> per User:</a:t>
            </a:r>
          </a:p>
        </p:txBody>
      </p:sp>
      <p:pic>
        <p:nvPicPr>
          <p:cNvPr id="50" name="Grafik 49" descr="Benutzer">
            <a:extLst>
              <a:ext uri="{FF2B5EF4-FFF2-40B4-BE49-F238E27FC236}">
                <a16:creationId xmlns:a16="http://schemas.microsoft.com/office/drawing/2014/main" id="{E353501A-B022-414C-82DE-70C395B80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8411" y="4856740"/>
            <a:ext cx="914400" cy="9144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0351969C-B9A8-4612-B308-645B79C7B5EF}"/>
              </a:ext>
            </a:extLst>
          </p:cNvPr>
          <p:cNvSpPr/>
          <p:nvPr/>
        </p:nvSpPr>
        <p:spPr>
          <a:xfrm>
            <a:off x="5125905" y="4491234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738D025-BF84-4A4A-A66F-1A6B08123D1A}"/>
              </a:ext>
            </a:extLst>
          </p:cNvPr>
          <p:cNvSpPr/>
          <p:nvPr/>
        </p:nvSpPr>
        <p:spPr>
          <a:xfrm>
            <a:off x="5125905" y="5668112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r>
              <a:rPr lang="de-DE" dirty="0">
                <a:solidFill>
                  <a:schemeClr val="tx1"/>
                </a:solidFill>
              </a:rPr>
              <a:t>/{</a:t>
            </a:r>
            <a:r>
              <a:rPr lang="de-DE" dirty="0" err="1">
                <a:solidFill>
                  <a:schemeClr val="tx1"/>
                </a:solidFill>
              </a:rPr>
              <a:t>vin</a:t>
            </a:r>
            <a:r>
              <a:rPr lang="de-DE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0B805FC-40D7-4B45-9214-E86E68EC4CD9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3712811" y="4779758"/>
            <a:ext cx="1413094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0546095-F929-4F46-BB07-00CCC87545AB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3712811" y="5313940"/>
            <a:ext cx="1413094" cy="6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fik 57" descr="Tabelle">
            <a:extLst>
              <a:ext uri="{FF2B5EF4-FFF2-40B4-BE49-F238E27FC236}">
                <a16:creationId xmlns:a16="http://schemas.microsoft.com/office/drawing/2014/main" id="{27BD25D9-46D3-49AF-9182-FB3EFB8CB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7280" y="4865008"/>
            <a:ext cx="914400" cy="9144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A171216-A55A-4356-96DA-250D8A71B1CB}"/>
              </a:ext>
            </a:extLst>
          </p:cNvPr>
          <p:cNvSpPr txBox="1"/>
          <p:nvPr/>
        </p:nvSpPr>
        <p:spPr>
          <a:xfrm>
            <a:off x="703914" y="5619690"/>
            <a:ext cx="17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CSV Feeder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93C277-5344-4E2D-810B-6062B3587BC7}"/>
              </a:ext>
            </a:extLst>
          </p:cNvPr>
          <p:cNvCxnSpPr>
            <a:stCxn id="58" idx="3"/>
            <a:endCxn id="50" idx="1"/>
          </p:cNvCxnSpPr>
          <p:nvPr/>
        </p:nvCxnSpPr>
        <p:spPr>
          <a:xfrm flipV="1">
            <a:off x="2011680" y="5313940"/>
            <a:ext cx="786731" cy="82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2445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473</Words>
  <Application>Microsoft Office PowerPoint</Application>
  <PresentationFormat>Breitbild</PresentationFormat>
  <Paragraphs>164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Wingdings</vt:lpstr>
      <vt:lpstr>Rückblick</vt:lpstr>
      <vt:lpstr>Vergleich von Open-Source Lasttest-Tools</vt:lpstr>
      <vt:lpstr>Agenda</vt:lpstr>
      <vt:lpstr>Wieso Performance Tests?</vt:lpstr>
      <vt:lpstr>Arten von Performance Tests</vt:lpstr>
      <vt:lpstr>Open Source Tools</vt:lpstr>
      <vt:lpstr>Quick-Check</vt:lpstr>
      <vt:lpstr>Auswertung Quick-Check</vt:lpstr>
      <vt:lpstr>Setup Target</vt:lpstr>
      <vt:lpstr>Testszenario</vt:lpstr>
      <vt:lpstr>Auswertung Testszenario</vt:lpstr>
      <vt:lpstr>Testlauf des Finalisten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Stefan Träger</cp:lastModifiedBy>
  <cp:revision>125</cp:revision>
  <dcterms:created xsi:type="dcterms:W3CDTF">2018-04-09T17:12:43Z</dcterms:created>
  <dcterms:modified xsi:type="dcterms:W3CDTF">2018-06-16T13:36:37Z</dcterms:modified>
</cp:coreProperties>
</file>