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61" r:id="rId3"/>
    <p:sldId id="264" r:id="rId4"/>
    <p:sldId id="263" r:id="rId5"/>
    <p:sldId id="260" r:id="rId6"/>
    <p:sldId id="258" r:id="rId7"/>
    <p:sldId id="262" r:id="rId8"/>
    <p:sldId id="266" r:id="rId9"/>
    <p:sldId id="274" r:id="rId10"/>
    <p:sldId id="267" r:id="rId11"/>
    <p:sldId id="269" r:id="rId12"/>
    <p:sldId id="265" r:id="rId13"/>
    <p:sldId id="270" r:id="rId14"/>
    <p:sldId id="273" r:id="rId15"/>
    <p:sldId id="271" r:id="rId16"/>
    <p:sldId id="272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1CCF-3A8B-40F6-A64D-2A4687177E43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C2DC8-7E40-4960-AC23-B6099940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22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BC4-5E82-49A6-88C1-D8535ED7D15D}" type="datetime1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4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664-B2C7-4A1E-B89B-81D348E24B51}" type="datetime1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4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0DC5-21AA-41FB-A73E-ED981639E9E3}" type="datetime1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4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1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11A6-692F-4D3F-A6E0-135304D8649E}" type="datetime1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97E6-8FE2-43C3-B517-8EF10A23BA5B}" type="datetime1">
              <a:rPr lang="de-DE" smtClean="0"/>
              <a:t>14.05.2018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64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5C22-0615-445E-B37E-053106C142C7}" type="datetime1">
              <a:rPr lang="de-DE" smtClean="0"/>
              <a:t>14.05.2018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4718-61D0-4C05-A837-0FF64CDC070F}" type="datetime1">
              <a:rPr lang="de-DE" smtClean="0"/>
              <a:t>14.05.2018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3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8F9C-9493-41F8-A598-7BDB27153DE0}" type="datetime1">
              <a:rPr lang="de-DE" smtClean="0"/>
              <a:t>14.05.2018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25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B47950-BAF5-4EB0-B7D8-7E5D445A5AF9}" type="datetime1">
              <a:rPr lang="de-DE" smtClean="0"/>
              <a:t>14.05.2018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0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14.05.2018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04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243A8A-9070-4D02-9F6C-FDBBE4C2268D}" type="datetime1">
              <a:rPr lang="de-DE" smtClean="0"/>
              <a:t>14.05.2018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3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atling.io/" TargetMode="External"/><Relationship Id="rId2" Type="http://schemas.openxmlformats.org/officeDocument/2006/relationships/hyperlink" Target="https://www.pexel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BFAEE-EC7C-4DAD-AB47-317C52502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Software Qualitätssicherung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3090D-CC1C-45DD-8A1D-3F6F4E38F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de-DE" dirty="0"/>
              <a:t>Durch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Präsentation von </a:t>
            </a:r>
            <a:r>
              <a:rPr lang="de-DE" dirty="0" err="1"/>
              <a:t>stefan</a:t>
            </a:r>
            <a:r>
              <a:rPr lang="de-DE" dirty="0"/>
              <a:t> träger</a:t>
            </a:r>
          </a:p>
        </p:txBody>
      </p:sp>
    </p:spTree>
    <p:extLst>
      <p:ext uri="{BB962C8B-B14F-4D97-AF65-F5344CB8AC3E}">
        <p14:creationId xmlns:p14="http://schemas.microsoft.com/office/powerpoint/2010/main" val="248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E778E-2A11-4C1E-8D8C-273067E4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k6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D5017-119E-4C58-9EF9-8EA436CB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14.05.2018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2EAD44-7938-41E8-BB37-7A5A16FC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10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856C14B4-A813-4D9C-8839-6D7097D8F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2016 veröffentlicht (aktuell in Version 0.20.0)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AGPL Lizenz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Programmiersprache: JavaScript und GO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F55CB92-7381-458D-9959-7EFD9B012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97718"/>
            <a:ext cx="10058400" cy="247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8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69713-177A-4D6B-882A-BE4F89EE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Taurus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01342F-72B9-4CE6-A07E-5570FE373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A1CD91-1FD3-494E-90F2-05274E88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14.05.2018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E72E15-850F-414C-B8E3-2F33A6B8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720B34-942D-486C-B948-586956DBC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20043"/>
            <a:ext cx="10058400" cy="24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2AB5B7E-3B8E-4ED7-9439-693E4059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699F578-4ABC-469B-9FF1-D80EF5DAB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4E831A-061A-4E6C-88C5-EC35B833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14.05.2018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114516-61D9-42D0-BBCB-7403D07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12</a:t>
            </a:fld>
            <a:endParaRPr lang="de-DE"/>
          </a:p>
        </p:txBody>
      </p:sp>
      <p:pic>
        <p:nvPicPr>
          <p:cNvPr id="1028" name="Picture 4" descr="check, class, desk">
            <a:extLst>
              <a:ext uri="{FF2B5EF4-FFF2-40B4-BE49-F238E27FC236}">
                <a16:creationId xmlns:a16="http://schemas.microsoft.com/office/drawing/2014/main" id="{8ABBD1AA-FCC8-4DF6-9533-0321CAD81A1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3" b="15923"/>
          <a:stretch>
            <a:fillRect/>
          </a:stretch>
        </p:blipFill>
        <p:spPr bwMode="auto">
          <a:xfrm>
            <a:off x="0" y="-34925"/>
            <a:ext cx="121920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38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OSS Quick-Check</a:t>
            </a: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E5799C5E-E5D0-4473-96FE-574B7EFC5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680487"/>
              </p:ext>
            </p:extLst>
          </p:nvPr>
        </p:nvGraphicFramePr>
        <p:xfrm>
          <a:off x="437326" y="1836408"/>
          <a:ext cx="1127372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274">
                  <a:extLst>
                    <a:ext uri="{9D8B030D-6E8A-4147-A177-3AD203B41FA5}">
                      <a16:colId xmlns:a16="http://schemas.microsoft.com/office/drawing/2014/main" val="2740601797"/>
                    </a:ext>
                  </a:extLst>
                </a:gridCol>
                <a:gridCol w="2110990">
                  <a:extLst>
                    <a:ext uri="{9D8B030D-6E8A-4147-A177-3AD203B41FA5}">
                      <a16:colId xmlns:a16="http://schemas.microsoft.com/office/drawing/2014/main" val="130159350"/>
                    </a:ext>
                  </a:extLst>
                </a:gridCol>
                <a:gridCol w="1270318">
                  <a:extLst>
                    <a:ext uri="{9D8B030D-6E8A-4147-A177-3AD203B41FA5}">
                      <a16:colId xmlns:a16="http://schemas.microsoft.com/office/drawing/2014/main" val="851099838"/>
                    </a:ext>
                  </a:extLst>
                </a:gridCol>
                <a:gridCol w="1374902">
                  <a:extLst>
                    <a:ext uri="{9D8B030D-6E8A-4147-A177-3AD203B41FA5}">
                      <a16:colId xmlns:a16="http://schemas.microsoft.com/office/drawing/2014/main" val="2919539333"/>
                    </a:ext>
                  </a:extLst>
                </a:gridCol>
                <a:gridCol w="1229451">
                  <a:extLst>
                    <a:ext uri="{9D8B030D-6E8A-4147-A177-3AD203B41FA5}">
                      <a16:colId xmlns:a16="http://schemas.microsoft.com/office/drawing/2014/main" val="3251378671"/>
                    </a:ext>
                  </a:extLst>
                </a:gridCol>
                <a:gridCol w="958569">
                  <a:extLst>
                    <a:ext uri="{9D8B030D-6E8A-4147-A177-3AD203B41FA5}">
                      <a16:colId xmlns:a16="http://schemas.microsoft.com/office/drawing/2014/main" val="1017323343"/>
                    </a:ext>
                  </a:extLst>
                </a:gridCol>
                <a:gridCol w="1270318">
                  <a:extLst>
                    <a:ext uri="{9D8B030D-6E8A-4147-A177-3AD203B41FA5}">
                      <a16:colId xmlns:a16="http://schemas.microsoft.com/office/drawing/2014/main" val="754126515"/>
                    </a:ext>
                  </a:extLst>
                </a:gridCol>
                <a:gridCol w="1374902">
                  <a:extLst>
                    <a:ext uri="{9D8B030D-6E8A-4147-A177-3AD203B41FA5}">
                      <a16:colId xmlns:a16="http://schemas.microsoft.com/office/drawing/2014/main" val="5076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Kriterium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Gatling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Locust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nGrinder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Taurus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1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2.0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AGPL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2.0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2.0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02026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de-DE" dirty="0"/>
                        <a:t>Reifegrad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Stable Release &gt;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2.3.1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0.8.1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0.20.0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3.4.1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1.11.0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4738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Existiert &gt; 1 Jahr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5028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de-DE" dirty="0"/>
                        <a:t>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Issue</a:t>
                      </a:r>
                      <a:r>
                        <a:rPr lang="de-DE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Google Groups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067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Antwortzeit &lt; 24h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7809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de-DE" dirty="0"/>
                        <a:t>Dokumentation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API 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093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Tutorials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1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Nutzer-Doku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05107"/>
                  </a:ext>
                </a:extLst>
              </a:tr>
            </a:tbl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14.05.2018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15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7A07A-106A-408F-BFBF-C324D78A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44B1DE-1CF5-4452-BD6B-4852660E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BE79EA-8267-4354-80CC-B2F29733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14.05.2018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E45DFE-3220-40B2-BB1B-C0FBED55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6" name="Inhaltsplatzhalter 1">
            <a:extLst>
              <a:ext uri="{FF2B5EF4-FFF2-40B4-BE49-F238E27FC236}">
                <a16:creationId xmlns:a16="http://schemas.microsoft.com/office/drawing/2014/main" id="{8BA9E4B6-7293-4870-93E6-B651B41A9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685586"/>
              </p:ext>
            </p:extLst>
          </p:nvPr>
        </p:nvGraphicFramePr>
        <p:xfrm>
          <a:off x="301780" y="941033"/>
          <a:ext cx="11649399" cy="3879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399">
                  <a:extLst>
                    <a:ext uri="{9D8B030D-6E8A-4147-A177-3AD203B41FA5}">
                      <a16:colId xmlns:a16="http://schemas.microsoft.com/office/drawing/2014/main" val="2740601797"/>
                    </a:ext>
                  </a:extLst>
                </a:gridCol>
                <a:gridCol w="2570551">
                  <a:extLst>
                    <a:ext uri="{9D8B030D-6E8A-4147-A177-3AD203B41FA5}">
                      <a16:colId xmlns:a16="http://schemas.microsoft.com/office/drawing/2014/main" val="130159350"/>
                    </a:ext>
                  </a:extLst>
                </a:gridCol>
                <a:gridCol w="1066186">
                  <a:extLst>
                    <a:ext uri="{9D8B030D-6E8A-4147-A177-3AD203B41FA5}">
                      <a16:colId xmlns:a16="http://schemas.microsoft.com/office/drawing/2014/main" val="851099838"/>
                    </a:ext>
                  </a:extLst>
                </a:gridCol>
                <a:gridCol w="1066186">
                  <a:extLst>
                    <a:ext uri="{9D8B030D-6E8A-4147-A177-3AD203B41FA5}">
                      <a16:colId xmlns:a16="http://schemas.microsoft.com/office/drawing/2014/main" val="2919539333"/>
                    </a:ext>
                  </a:extLst>
                </a:gridCol>
                <a:gridCol w="1437873">
                  <a:extLst>
                    <a:ext uri="{9D8B030D-6E8A-4147-A177-3AD203B41FA5}">
                      <a16:colId xmlns:a16="http://schemas.microsoft.com/office/drawing/2014/main" val="3251378671"/>
                    </a:ext>
                  </a:extLst>
                </a:gridCol>
                <a:gridCol w="1019493">
                  <a:extLst>
                    <a:ext uri="{9D8B030D-6E8A-4147-A177-3AD203B41FA5}">
                      <a16:colId xmlns:a16="http://schemas.microsoft.com/office/drawing/2014/main" val="1017323343"/>
                    </a:ext>
                  </a:extLst>
                </a:gridCol>
                <a:gridCol w="1155838">
                  <a:extLst>
                    <a:ext uri="{9D8B030D-6E8A-4147-A177-3AD203B41FA5}">
                      <a16:colId xmlns:a16="http://schemas.microsoft.com/office/drawing/2014/main" val="754126515"/>
                    </a:ext>
                  </a:extLst>
                </a:gridCol>
                <a:gridCol w="1437873">
                  <a:extLst>
                    <a:ext uri="{9D8B030D-6E8A-4147-A177-3AD203B41FA5}">
                      <a16:colId xmlns:a16="http://schemas.microsoft.com/office/drawing/2014/main" val="507640895"/>
                    </a:ext>
                  </a:extLst>
                </a:gridCol>
              </a:tblGrid>
              <a:tr h="371149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Thema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Kriterium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Gatling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Locust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Apache 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k6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nGrinder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Taurus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11511"/>
                  </a:ext>
                </a:extLst>
              </a:tr>
              <a:tr h="371149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Mängel /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Kritische Bugs?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020263"/>
                  </a:ext>
                </a:extLst>
              </a:tr>
              <a:tr h="371149">
                <a:tc rowSpan="2">
                  <a:txBody>
                    <a:bodyPr/>
                    <a:lstStyle/>
                    <a:p>
                      <a:pPr algn="l"/>
                      <a:r>
                        <a:rPr lang="de-DE" dirty="0"/>
                        <a:t>Bekanntheitsgrad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GoogleTrends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473814"/>
                  </a:ext>
                </a:extLst>
              </a:tr>
              <a:tr h="371149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StackOverflow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502802"/>
                  </a:ext>
                </a:extLst>
              </a:tr>
              <a:tr h="640613">
                <a:tc>
                  <a:txBody>
                    <a:bodyPr/>
                    <a:lstStyle/>
                    <a:p>
                      <a:r>
                        <a:rPr lang="de-DE" dirty="0"/>
                        <a:t>Innere Qualität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Coverage &gt; 30%</a:t>
                      </a:r>
                    </a:p>
                    <a:p>
                      <a:pPr algn="l"/>
                      <a:r>
                        <a:rPr lang="de-DE" dirty="0"/>
                        <a:t>Comments &gt; 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0%</a:t>
                      </a:r>
                    </a:p>
                    <a:p>
                      <a:pPr algn="l"/>
                      <a:r>
                        <a:rPr lang="de-DE" dirty="0"/>
                        <a:t>3.2%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27%</a:t>
                      </a:r>
                    </a:p>
                    <a:p>
                      <a:pPr algn="l"/>
                      <a:r>
                        <a:rPr lang="de-DE" dirty="0"/>
                        <a:t>13.4%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78094"/>
                  </a:ext>
                </a:extLst>
              </a:tr>
              <a:tr h="371149">
                <a:tc rowSpan="4">
                  <a:txBody>
                    <a:bodyPr/>
                    <a:lstStyle/>
                    <a:p>
                      <a:pPr algn="l"/>
                      <a:r>
                        <a:rPr lang="de-DE" dirty="0"/>
                        <a:t>Projekt Aktivität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Auf </a:t>
                      </a:r>
                      <a:r>
                        <a:rPr lang="de-DE" dirty="0" err="1"/>
                        <a:t>Ohloh</a:t>
                      </a:r>
                      <a:r>
                        <a:rPr lang="de-DE" dirty="0"/>
                        <a:t> gelistet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Ja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Ja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Ja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Nein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Ja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Nein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09363"/>
                  </a:ext>
                </a:extLst>
              </a:tr>
              <a:tr h="640613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Min. 1 Release im letzten Jahr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04/2016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09/2017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03/2018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02/2017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1157"/>
                  </a:ext>
                </a:extLst>
              </a:tr>
              <a:tr h="371149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Min. 3 aktive </a:t>
                      </a:r>
                      <a:r>
                        <a:rPr lang="de-DE" dirty="0" err="1"/>
                        <a:t>Commiter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Ja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Ja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05107"/>
                  </a:ext>
                </a:extLst>
              </a:tr>
              <a:tr h="371149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Min. 1 Commit /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5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9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9381CB7-A92A-4FBC-BD2A-5C8CD947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6C2EE20-D830-43E3-9122-8FEAEF10B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D61FC-84ED-4D65-99D8-08539C5C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14.05.2018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B22467-8233-40B2-8B89-4886E8DC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15</a:t>
            </a:fld>
            <a:endParaRPr lang="de-DE"/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F737AE18-3A4A-4E5D-B1D7-6A5C7FB15CF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2" b="19652"/>
          <a:stretch>
            <a:fillRect/>
          </a:stretch>
        </p:blipFill>
        <p:spPr>
          <a:xfrm>
            <a:off x="0" y="0"/>
            <a:ext cx="12192000" cy="4914900"/>
          </a:xfrm>
        </p:spPr>
      </p:pic>
    </p:spTree>
    <p:extLst>
      <p:ext uri="{BB962C8B-B14F-4D97-AF65-F5344CB8AC3E}">
        <p14:creationId xmlns:p14="http://schemas.microsoft.com/office/powerpoint/2010/main" val="299909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67599E4-6E36-4F73-BCFA-D5FDF915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A22FE36-884A-4AF4-8ACB-5C0B8559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124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REST-Webservice (Car-Repository) mit </a:t>
            </a:r>
            <a:r>
              <a:rPr lang="de-DE" dirty="0" err="1"/>
              <a:t>docker-compose</a:t>
            </a:r>
            <a:r>
              <a:rPr lang="de-DE" dirty="0"/>
              <a:t> (</a:t>
            </a:r>
            <a:r>
              <a:rPr lang="de-DE" dirty="0" err="1"/>
              <a:t>Postgres</a:t>
            </a:r>
            <a:r>
              <a:rPr lang="de-DE" dirty="0"/>
              <a:t>-Datenbank, </a:t>
            </a:r>
            <a:r>
              <a:rPr lang="de-DE" dirty="0" err="1"/>
              <a:t>WebService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Lasttest-Implementierungen in den jeweiligen Technologien als </a:t>
            </a:r>
            <a:r>
              <a:rPr lang="de-DE" dirty="0" err="1"/>
              <a:t>IntelliJ</a:t>
            </a:r>
            <a:r>
              <a:rPr lang="de-DE" dirty="0"/>
              <a:t>-Projekt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Durchführung der einzelnen Tests mithilfe von </a:t>
            </a:r>
            <a:r>
              <a:rPr lang="de-DE" dirty="0" err="1"/>
              <a:t>Gradle</a:t>
            </a:r>
            <a:r>
              <a:rPr lang="de-DE" dirty="0"/>
              <a:t> Tasks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9FB78A-3BF6-46CE-B4AB-9984D8C2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14.05.2018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017A2E-4076-4D7B-83DB-B9BC98A3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84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6FC09-FD2A-4DC6-AA0E-AD0A4776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6B786-52E8-4D73-810F-00938F85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  Bilder </a:t>
            </a:r>
            <a:r>
              <a:rPr lang="de-DE" dirty="0"/>
              <a:t>der Trennfolien: </a:t>
            </a:r>
            <a:r>
              <a:rPr lang="de-DE" dirty="0">
                <a:hlinkClick r:id="rId2"/>
              </a:rPr>
              <a:t>https://www.pexels.com</a:t>
            </a:r>
            <a:r>
              <a:rPr lang="de-DE" dirty="0"/>
              <a:t> (frei ohne Namensnennung nutzbar; </a:t>
            </a:r>
            <a:r>
              <a:rPr lang="de-DE"/>
              <a:t>CC0 Lizenz)</a:t>
            </a:r>
            <a:endParaRPr lang="de-DE" dirty="0"/>
          </a:p>
          <a:p>
            <a:r>
              <a:rPr lang="de-DE" dirty="0"/>
              <a:t>Gatling Logo: </a:t>
            </a:r>
            <a:r>
              <a:rPr lang="de-DE" dirty="0">
                <a:hlinkClick r:id="rId3"/>
              </a:rPr>
              <a:t>https://gatling.io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9F0B9F-17E5-4703-8283-92A0990D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50A1-1A79-48B9-A942-815D58127345}" type="datetime1">
              <a:rPr lang="de-DE" smtClean="0"/>
              <a:t>14.05.2018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891E25-DF85-4697-83D5-B83859A5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9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A03E8ED-0A30-4A29-9A05-8A5A39B5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Performance- / </a:t>
            </a:r>
            <a:r>
              <a:rPr lang="de-DE" dirty="0" err="1"/>
              <a:t>Lasttest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3C1D009-CC27-45BC-AC29-32A1B1A24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69C026-0A13-434C-A0EA-CA014BC6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14.05.2018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D242A8-D804-4268-A1AE-8068C91F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</a:t>
            </a:fld>
            <a:endParaRPr lang="de-DE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9479EC8B-CA99-47EE-87CA-4783F2B8A7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1" b="197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46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A4EA5E0-4873-4AB4-88DC-1A0BD1B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Performance Tests?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A38DDF-9C78-4C65-85A7-1D8758A8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Aufdecken von Bottlenecks im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Performance-Metriken sammeln (z.B. für Stakeholder)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Validieren der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Simulieren des „</a:t>
            </a:r>
            <a:r>
              <a:rPr lang="de-DE" dirty="0" err="1"/>
              <a:t>go</a:t>
            </a:r>
            <a:r>
              <a:rPr lang="de-DE" dirty="0"/>
              <a:t>-live“ (Kunden, Last)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75FC03-AC79-477D-87B9-B7F67E2F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14.05.2018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48FBAD-1806-4D1F-9E6C-12A4F67B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07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EB1B14-9CA1-4BBA-B18C-D461890B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Performance Tests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8444906-93FD-4A78-A6ED-471FD2D2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Performance Test: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Messen von Geschwindigkeit, Stabilität und Skalierbarkeit </a:t>
            </a:r>
            <a:r>
              <a:rPr lang="de-DE"/>
              <a:t>eines Systems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Lasttest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Überprüfung der SLA (Service Level Agreement)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Getestet wird mit der </a:t>
            </a:r>
            <a:r>
              <a:rPr lang="de-DE" b="1" dirty="0"/>
              <a:t>maximal erwarteten Last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Stresstest: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Getestet wird mit einer Last, die </a:t>
            </a:r>
            <a:r>
              <a:rPr lang="de-DE" b="1" dirty="0"/>
              <a:t>weit über dem maximal erwarteten </a:t>
            </a:r>
            <a:r>
              <a:rPr lang="de-DE" dirty="0"/>
              <a:t>liegt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Ziel: Finden von Bugs unter hoher Last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Kapazitätstest: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379AB2-4494-4677-AAD1-3D3A60B1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14.05.2018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C2D0E-5A78-463D-BE4B-75D0F848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8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8620508-0340-40FF-81A1-52C4EEBA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Source Tools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240A89-D422-406C-BAAE-DD008E96C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56333F-2D32-4A23-A893-2F3061C3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14.05.2018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1C50A1-A045-4478-90DD-03A9BE8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5</a:t>
            </a:fld>
            <a:endParaRPr lang="de-DE"/>
          </a:p>
        </p:txBody>
      </p:sp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2743B35F-DDE0-44FA-966D-73E1ADEF33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0" b="19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3356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89CCA-B6B8-4EC6-8595-5CEEB671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DBCD5D-1954-4E0D-95D6-0214E687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2011 veröffentlicht (aktuell in Version 2.2.0)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Apache License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Programmiersprache: Scala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BBE06-0010-4DE0-AE29-89179EF8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5502-2D6D-4EF3-B5E9-AD6E136212A6}" type="datetime1">
              <a:rPr lang="de-DE" smtClean="0"/>
              <a:t>14.05.2018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DED652-1ACF-4DCB-BD0E-FDC53DEF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6</a:t>
            </a:fld>
            <a:endParaRPr lang="de-DE"/>
          </a:p>
        </p:txBody>
      </p:sp>
      <p:pic>
        <p:nvPicPr>
          <p:cNvPr id="1026" name="Picture 2" descr="Bildergebnis fÃ¼r gatling logo">
            <a:extLst>
              <a:ext uri="{FF2B5EF4-FFF2-40B4-BE49-F238E27FC236}">
                <a16:creationId xmlns:a16="http://schemas.microsoft.com/office/drawing/2014/main" id="{FB1F055D-6BBA-472B-8408-2F4D57E83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16" y="365125"/>
            <a:ext cx="3669484" cy="116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48A243-B448-4E9B-BBC7-21BBFC58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32" y="3496811"/>
            <a:ext cx="10114451" cy="209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3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4B90D-A479-4DC4-818A-A3595259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Locust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3CACC-BA39-49EA-A3EB-32F12531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780" y="1854123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2011 veröffentlicht (aktuell in Version 0.8)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MIT Lizenz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Programmiersprache: Python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6F3D1-FB2C-4566-85CC-00ECAD5C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14.05.2018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82496C-BE97-4043-9AF6-8E37421F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E6FB4C-824A-45A1-AC13-1056F028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255" y="1011981"/>
            <a:ext cx="2638425" cy="6477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4A493C2-BA6F-44A6-8EEA-19B4784B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30996"/>
            <a:ext cx="10058400" cy="243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2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705C3-5F14-4196-A350-90294823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Apache Bench (ab)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AF249A-3A63-443A-A094-D67D929D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Apache License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CLI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7EEB00-3D1A-432C-8C2C-73779021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14.05.2018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479790-2930-431A-B411-4F3303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70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5261-E22D-45A7-A775-4EE309F0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nGrinder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F385F-9DDC-4FF5-BDAD-EFBB0A4BE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2012 veröffentlicht (aktuell in Version 3.4.1)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Apache Lizenz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Programmiersprache: </a:t>
            </a:r>
            <a:r>
              <a:rPr lang="de-DE" dirty="0" err="1"/>
              <a:t>Jython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10ED8-02C7-48E8-A738-E334CC33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14.05.2018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CC5C3A-0BBF-4937-9624-75E72F07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560B9E-5419-44F6-8859-4DCA3093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3603594"/>
            <a:ext cx="10058400" cy="2091755"/>
          </a:xfrm>
          <a:prstGeom prst="rect">
            <a:avLst/>
          </a:prstGeom>
        </p:spPr>
      </p:pic>
      <p:pic>
        <p:nvPicPr>
          <p:cNvPr id="1026" name="Picture 2" descr="http://naver.github.io/ngrinder/images/logo_ngrinder_a_header_inv.png">
            <a:extLst>
              <a:ext uri="{FF2B5EF4-FFF2-40B4-BE49-F238E27FC236}">
                <a16:creationId xmlns:a16="http://schemas.microsoft.com/office/drawing/2014/main" id="{EBFBA67F-76A7-4F5E-930B-5F5706F2A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04" y="982963"/>
            <a:ext cx="3302479" cy="54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80002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428</Words>
  <Application>Microsoft Office PowerPoint</Application>
  <PresentationFormat>Breitbild</PresentationFormat>
  <Paragraphs>163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Rückblick</vt:lpstr>
      <vt:lpstr>Software Qualitätssicherung</vt:lpstr>
      <vt:lpstr>Performance- / Lasttest</vt:lpstr>
      <vt:lpstr>Wieso Performance Tests?</vt:lpstr>
      <vt:lpstr>Arten von Performance Tests</vt:lpstr>
      <vt:lpstr>Open Source Tools</vt:lpstr>
      <vt:lpstr>Gatling</vt:lpstr>
      <vt:lpstr>Locust</vt:lpstr>
      <vt:lpstr>Apache Bench (ab)</vt:lpstr>
      <vt:lpstr>nGrinder</vt:lpstr>
      <vt:lpstr>k6 </vt:lpstr>
      <vt:lpstr>Taurus</vt:lpstr>
      <vt:lpstr>Bewertung</vt:lpstr>
      <vt:lpstr>OSS Quick-Check</vt:lpstr>
      <vt:lpstr>PowerPoint-Präsentation</vt:lpstr>
      <vt:lpstr>Let‘s look at some code </vt:lpstr>
      <vt:lpstr>Vorgehen</vt:lpstr>
      <vt:lpstr>Quellenverzeichnis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sINFsttrae</dc:creator>
  <cp:lastModifiedBy>sINFsttrae</cp:lastModifiedBy>
  <cp:revision>42</cp:revision>
  <dcterms:created xsi:type="dcterms:W3CDTF">2018-04-09T17:12:43Z</dcterms:created>
  <dcterms:modified xsi:type="dcterms:W3CDTF">2018-05-14T08:39:57Z</dcterms:modified>
</cp:coreProperties>
</file>