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96" r:id="rId3"/>
  </p:sldMasterIdLst>
  <p:notesMasterIdLst>
    <p:notesMasterId r:id="rId13"/>
  </p:notesMasterIdLst>
  <p:sldIdLst>
    <p:sldId id="256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26" r:id="rId1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C9A9B"/>
    <a:srgbClr val="ED221E"/>
    <a:srgbClr val="EE21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6532" autoAdjust="0"/>
  </p:normalViewPr>
  <p:slideViewPr>
    <p:cSldViewPr>
      <p:cViewPr varScale="1">
        <p:scale>
          <a:sx n="64" d="100"/>
          <a:sy n="64" d="100"/>
        </p:scale>
        <p:origin x="62" y="6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0687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7" name="Rectangle 1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439738"/>
            <a:ext cx="4560888" cy="390048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11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0687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CF657751-F669-4FEC-AE1A-77DC386AA1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985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8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2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8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5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4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24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3600D7-A78A-443D-9A3D-CB7FF65D531D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F2F07-A65E-4F02-A7A9-B2FCD18A0D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182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2BEDF-A7F7-4D6C-9776-B58EF45E68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729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-500063"/>
            <a:ext cx="2054225" cy="68135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-500063"/>
            <a:ext cx="6011863" cy="68135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09EB9-E21A-45CD-9A74-9655226C70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012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FB977-C2FB-4E63-9C1B-F6D017FE33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70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1A578-C8BA-4E39-9ADA-377107C00D5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71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5DBE9-AA5C-46BD-8EF6-65C64EB55D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589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2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1850" y="1935163"/>
            <a:ext cx="4033838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A7C13-8243-4AE4-9DAD-145BAC9C35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36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D3268-4DFB-4F8C-AC64-E1F0DC0D044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9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D6945-9BB6-4AD5-BABD-A88B4B6457A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7525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8A5FB-8982-45FB-A390-1F27253E57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0244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B609D-039E-4A8C-B29E-AB059145A8D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7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8CE8A-12FA-46B2-9DE5-C506120FE1E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260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FDC07-E1D5-41A2-8D73-CB050AACEF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6567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68CA4-4E22-45E2-9DAB-B8334D547A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242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-500063"/>
            <a:ext cx="2054225" cy="68135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-500063"/>
            <a:ext cx="6011863" cy="68135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B99DEB-B3A9-4E92-A7F3-9C27A3255F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37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C7AAE-62B8-48CC-80AF-48B7E5711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5D52C9-B05C-4B2B-B033-5B9C3B36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18AF1-3CF7-409C-B91D-A5D8D04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28BD1-5384-495E-AF0C-F50A4C2E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74652-857E-48D9-A413-B6C3C337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DF8-A2B1-4A73-B26B-4E82813ACDD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7474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F3EAC-E028-4A62-9D5E-5FCAF50E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47A65-2D8F-42BF-9C49-8DE24DE5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4D4AC-897A-4703-BAB5-68F65AD6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72B04-568A-409B-8D45-840D7A30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2855B-899E-48AF-80B4-A765DF5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982E-39F2-4D2D-9D63-16F3F3B4F28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0788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3B61E-420F-48BA-8632-225ED502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36FED-7FCD-4236-87BF-55A35035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2AFF2-19A2-4699-87E3-699994EA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EA2E3-50B1-40E0-B077-86822C7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805A1-7291-4C4C-AC57-F957002C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A8C-A998-48F1-86CA-9F64D8F3408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9329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B032E-3FE1-47F7-825A-D1FF10A0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846B4-556D-43B4-A6FE-F9626DA31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5C1841-5449-416C-83B2-721BB9C9B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339D01-5C3C-498E-8893-2450D57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E1882-0D4C-4172-828D-3AB1D0F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B493CE-F825-4C63-97DD-3FD01B40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D9FD-2403-4B83-A42F-887F22CEA9D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98899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3148D-3228-4116-959D-883A2CAA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6ABDAD-6171-48DF-B5CA-A3DB49F3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E96DAC-11BD-48C0-B380-BF75464D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0E15CA-578E-4BD0-84E4-745E258D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B2BFB0-B6E4-47A2-98CE-AE26FCA7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69A875-0B0D-4BCC-BA9A-52BE7C9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DE5426-F623-4E3D-BEC9-76532BE0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AEA61D-A974-47DD-A1CD-C7ACC1C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984B-3E33-4E75-A8E1-F95F5614760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5967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5F2BA-A3CF-46AE-A369-C70C9F37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0754AB-4E66-4AEF-9108-3D9234A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AC0E3A-E2D3-4395-A676-F5012B8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CB6A66-D316-4593-B687-5927ABED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534-048B-4E79-9C24-5701C0FABF7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5818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59BADF-24F4-44FA-BB80-E97BBD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2EABB4-F1FE-4D18-9EC2-FD8F2D2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F994-2FCD-4BC5-A220-29FC4272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A0D8-DFCE-4F5E-8A05-5ECF795000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86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A7623-89D5-4335-AD48-2DEA42BBA4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1976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86D0F-7A09-473E-8651-C1A21CC1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104F5-600D-4C1A-926B-9FFA91E2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68DC56-9B7F-454D-9DBB-4F83BD37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EAA876-D278-44A1-AA70-7955EC65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8A62E1-173F-40A2-BFBA-34406AFF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4F26E-BD1C-4E61-89C8-2A2BFCCE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62A4-02F5-4846-B2D9-3B635F11982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1726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5FB20-8B72-4EA9-A5DB-CD49DCAE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4AFE67-D4C7-4F2E-AB78-DD73328AA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3E1808-A2B8-4865-A8FA-37331335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532F7E-B63C-4B50-ADA4-7F93A88D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71509-58E3-49EC-94D2-E3E069C7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B33CD-5394-4BA0-953E-6CC60946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ABAD-3C1B-4CF7-9F8F-92154430941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0983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74C49-1915-4CAC-AD33-3AEFB1A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525BC3-C87C-4C00-8CFD-3F298C320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99724-D81A-4C80-96B0-3B1D1880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3DBD8-FD45-43F8-9092-15ABE02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1A38D-71AE-4505-BD4E-E961210D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406C-4821-4D86-8443-4E6A5A8DAEF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9123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631D86-C63D-4E16-8B70-B07DB553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35DA28-E887-4509-84EB-0145EC77C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6B2F2-5322-48A4-8144-EC820538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F2620-1738-468D-BD37-04DC0750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1777-8C98-461D-9B67-CF7558BF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4184-9EEC-40B4-A5CA-1809B98AAB5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0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2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1850" y="1935163"/>
            <a:ext cx="4033838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2535C-C723-4803-B5F6-47D17A2BA2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40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2771F-68C4-480A-9757-860B83838A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897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01CB3-4BB3-4287-B968-4E1E364FDC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469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D291E-6F77-4DAC-95E3-33D0644C85F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49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97463-FE4B-48D4-BEE2-D92A213335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79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B77D8-22DA-4560-9E83-2F28FF4E4D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49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2147483647 w 5772"/>
              <a:gd name="T1" fmla="*/ 2147483647 h 656"/>
              <a:gd name="T2" fmla="*/ 2147483647 w 5772"/>
              <a:gd name="T3" fmla="*/ 0 h 656"/>
              <a:gd name="T4" fmla="*/ 2147483647 w 5772"/>
              <a:gd name="T5" fmla="*/ 2147483647 h 656"/>
              <a:gd name="T6" fmla="*/ 2147483647 w 5772"/>
              <a:gd name="T7" fmla="*/ 2147483647 h 656"/>
              <a:gd name="T8" fmla="*/ 2147483647 w 5772"/>
              <a:gd name="T9" fmla="*/ 2147483647 h 656"/>
              <a:gd name="T10" fmla="*/ 2147483647 w 5772"/>
              <a:gd name="T11" fmla="*/ 2147483647 h 656"/>
              <a:gd name="T12" fmla="*/ 2147483647 w 5772"/>
              <a:gd name="T13" fmla="*/ 2147483647 h 656"/>
              <a:gd name="T14" fmla="*/ 0 w 5772"/>
              <a:gd name="T15" fmla="*/ 2147483647 h 656"/>
              <a:gd name="T16" fmla="*/ 2147483647 w 5772"/>
              <a:gd name="T17" fmla="*/ 2147483647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878787"/>
              </a:gs>
              <a:gs pos="100000">
                <a:srgbClr val="828282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AutoShape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147483647 w 3000"/>
              <a:gd name="T3" fmla="*/ 2147483647 h 595"/>
              <a:gd name="T4" fmla="*/ 2147483647 w 3000"/>
              <a:gd name="T5" fmla="*/ 2147483647 h 595"/>
              <a:gd name="T6" fmla="*/ 2147483647 w 3000"/>
              <a:gd name="T7" fmla="*/ 2147483647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C9C9C"/>
              </a:gs>
              <a:gs pos="100000">
                <a:srgbClr val="6D6D6D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00063"/>
            <a:ext cx="8218488" cy="233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18488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Четвертый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2667000" y="5607050"/>
            <a:ext cx="3341688" cy="109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08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BBFFF0E-866E-41AA-8435-43DCC259B9D8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33" name="Group 8"/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-12" y="128"/>
              <a:ext cx="5770" cy="407"/>
              <a:chOff x="-12" y="128"/>
              <a:chExt cx="5770" cy="407"/>
            </a:xfrm>
          </p:grpSpPr>
          <p:pic>
            <p:nvPicPr>
              <p:cNvPr id="1038" name="Picture 10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7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9" name="Text Box 11"/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1036" name="Picture 1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3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7" name="Text Box 14"/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2147483647 w 5772"/>
              <a:gd name="T1" fmla="*/ 2147483647 h 656"/>
              <a:gd name="T2" fmla="*/ 2147483647 w 5772"/>
              <a:gd name="T3" fmla="*/ 0 h 656"/>
              <a:gd name="T4" fmla="*/ 2147483647 w 5772"/>
              <a:gd name="T5" fmla="*/ 2147483647 h 656"/>
              <a:gd name="T6" fmla="*/ 2147483647 w 5772"/>
              <a:gd name="T7" fmla="*/ 2147483647 h 656"/>
              <a:gd name="T8" fmla="*/ 2147483647 w 5772"/>
              <a:gd name="T9" fmla="*/ 2147483647 h 656"/>
              <a:gd name="T10" fmla="*/ 2147483647 w 5772"/>
              <a:gd name="T11" fmla="*/ 2147483647 h 656"/>
              <a:gd name="T12" fmla="*/ 2147483647 w 5772"/>
              <a:gd name="T13" fmla="*/ 2147483647 h 656"/>
              <a:gd name="T14" fmla="*/ 0 w 5772"/>
              <a:gd name="T15" fmla="*/ 2147483647 h 656"/>
              <a:gd name="T16" fmla="*/ 2147483647 w 5772"/>
              <a:gd name="T17" fmla="*/ 2147483647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878787"/>
              </a:gs>
              <a:gs pos="100000">
                <a:srgbClr val="828282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147483647 w 3000"/>
              <a:gd name="T3" fmla="*/ 2147483647 h 595"/>
              <a:gd name="T4" fmla="*/ 2147483647 w 3000"/>
              <a:gd name="T5" fmla="*/ 2147483647 h 595"/>
              <a:gd name="T6" fmla="*/ 2147483647 w 3000"/>
              <a:gd name="T7" fmla="*/ 2147483647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C9C9C"/>
              </a:gs>
              <a:gs pos="100000">
                <a:srgbClr val="6D6D6D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3082" name="Group 4"/>
            <p:cNvGrpSpPr>
              <a:grpSpLocks/>
            </p:cNvGrpSpPr>
            <p:nvPr/>
          </p:nvGrpSpPr>
          <p:grpSpPr bwMode="auto">
            <a:xfrm>
              <a:off x="-12" y="128"/>
              <a:ext cx="5770" cy="407"/>
              <a:chOff x="-12" y="128"/>
              <a:chExt cx="5770" cy="407"/>
            </a:xfrm>
          </p:grpSpPr>
          <p:pic>
            <p:nvPicPr>
              <p:cNvPr id="2" name="Picture 5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7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3087" name="Text Box 6"/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  <p:grpSp>
          <p:nvGrpSpPr>
            <p:cNvPr id="3083" name="Group 7"/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3" name="Picture 8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3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4" name="Text Box 9"/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</p:grpSp>
      <p:sp>
        <p:nvSpPr>
          <p:cNvPr id="307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00063"/>
            <a:ext cx="8218488" cy="233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18488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Четвертый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EDEDED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2667000" y="6164263"/>
            <a:ext cx="3341688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 sz="1200">
                <a:solidFill>
                  <a:srgbClr val="EDEDED"/>
                </a:solidFill>
                <a:latin typeface="Constantia" panose="02030602050306030303" pitchFamily="18" charset="0"/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08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</a:tabLst>
              <a:defRPr sz="1200">
                <a:solidFill>
                  <a:srgbClr val="EDEDED"/>
                </a:solidFill>
                <a:latin typeface="Constantia" panose="02030602050306030303" pitchFamily="18" charset="0"/>
              </a:defRPr>
            </a:lvl1pPr>
          </a:lstStyle>
          <a:p>
            <a:fld id="{009E2075-8B12-42DE-9ED3-1E7295D730C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7D7D6-DE9C-4C5C-B973-CAE141DA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610340-C378-41AD-969C-9A2D1FDA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8D822-F56B-4625-9098-812DA47C8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6852B-46C4-403A-BF86-66CBF9BD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80192-F19E-475D-ABBD-3F5D727E8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FF0E-866E-41AA-8435-43DCC259B9D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362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0" y="284461"/>
            <a:ext cx="9144000" cy="17767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5292080" y="4365104"/>
            <a:ext cx="3672269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СОБОЛЕВ Артём Станиславович,</a:t>
            </a:r>
          </a:p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ИСБ-118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461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17981" y="2441057"/>
            <a:ext cx="7463953" cy="22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800" rIns="18360" bIns="46800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ru-RU" alt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  <a:p>
            <a:pPr algn="ctr" eaLnBrk="1" hangingPunct="1">
              <a:buClr>
                <a:srgbClr val="000000"/>
              </a:buClr>
              <a:buSzPct val="100000"/>
            </a:pPr>
            <a:endParaRPr lang="ru-RU" altLang="ru-RU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10.05.04 – Информационно-аналитические системы безопасности</a:t>
            </a: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661F07-7FA9-41E3-A017-206FCF849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" y="1448294"/>
            <a:ext cx="936104" cy="416047"/>
          </a:xfrm>
          <a:prstGeom prst="round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2518A-4664-46B0-A721-A5E17AE324DF}"/>
              </a:ext>
            </a:extLst>
          </p:cNvPr>
          <p:cNvSpPr txBox="1"/>
          <p:nvPr/>
        </p:nvSpPr>
        <p:spPr>
          <a:xfrm>
            <a:off x="1476323" y="284461"/>
            <a:ext cx="7463953" cy="15696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«Владимирский государственный университет 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  (</a:t>
            </a: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«Информатики и защиты информации»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Описание компилятора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3012A-7518-4166-8B2D-D91773ADB280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Соболев Артём Станиславович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4A7B8-797F-4A23-9F25-99847599FB53}"/>
              </a:ext>
            </a:extLst>
          </p:cNvPr>
          <p:cNvSpPr txBox="1"/>
          <p:nvPr/>
        </p:nvSpPr>
        <p:spPr>
          <a:xfrm>
            <a:off x="1926250" y="1196752"/>
            <a:ext cx="5357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Компилятор реализован на языке </a:t>
            </a:r>
            <a:r>
              <a:rPr lang="en-US" dirty="0">
                <a:solidFill>
                  <a:schemeClr val="tx1"/>
                </a:solidFill>
              </a:rPr>
              <a:t>Python</a:t>
            </a:r>
          </a:p>
          <a:p>
            <a:r>
              <a:rPr lang="ru-RU" dirty="0">
                <a:solidFill>
                  <a:schemeClr val="tx1"/>
                </a:solidFill>
              </a:rPr>
              <a:t>при помощи библиотеки </a:t>
            </a:r>
            <a:r>
              <a:rPr lang="en-US" dirty="0">
                <a:solidFill>
                  <a:schemeClr val="tx1"/>
                </a:solidFill>
              </a:rPr>
              <a:t>ply.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Исходный код транслируется в ассемблер </a:t>
            </a:r>
            <a:r>
              <a:rPr lang="en-US" dirty="0">
                <a:solidFill>
                  <a:schemeClr val="tx1"/>
                </a:solidFill>
              </a:rPr>
              <a:t>MIPS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1036-5461-48C0-B666-A389579C94AB}"/>
              </a:ext>
            </a:extLst>
          </p:cNvPr>
          <p:cNvSpPr txBox="1"/>
          <p:nvPr/>
        </p:nvSpPr>
        <p:spPr>
          <a:xfrm>
            <a:off x="-1" y="2996952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Ply – </a:t>
            </a:r>
            <a:r>
              <a:rPr lang="ru-RU" dirty="0">
                <a:solidFill>
                  <a:schemeClr val="tx1"/>
                </a:solidFill>
              </a:rPr>
              <a:t>инструмент синтаксического анализа, написанный исключительно на </a:t>
            </a:r>
            <a:r>
              <a:rPr lang="en-US" dirty="0">
                <a:solidFill>
                  <a:schemeClr val="tx1"/>
                </a:solidFill>
              </a:rPr>
              <a:t>python. Ply </a:t>
            </a:r>
            <a:r>
              <a:rPr lang="ru-RU" dirty="0">
                <a:solidFill>
                  <a:schemeClr val="tx1"/>
                </a:solidFill>
              </a:rPr>
              <a:t>использует тот же метод анализа что и </a:t>
            </a:r>
            <a:r>
              <a:rPr lang="en-US" dirty="0">
                <a:solidFill>
                  <a:schemeClr val="tx1"/>
                </a:solidFill>
              </a:rPr>
              <a:t>Lex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 err="1">
                <a:solidFill>
                  <a:schemeClr val="tx1"/>
                </a:solidFill>
              </a:rPr>
              <a:t>Yacc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Так же имеются обширные </a:t>
            </a:r>
          </a:p>
          <a:p>
            <a:r>
              <a:rPr lang="ru-RU" dirty="0">
                <a:solidFill>
                  <a:schemeClr val="tx1"/>
                </a:solidFill>
              </a:rPr>
              <a:t>возможности отладки и отчетов об ошибках.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Mars – </a:t>
            </a:r>
            <a:r>
              <a:rPr lang="ru-RU" dirty="0">
                <a:solidFill>
                  <a:schemeClr val="tx1"/>
                </a:solidFill>
              </a:rPr>
              <a:t>эмулятор </a:t>
            </a:r>
            <a:r>
              <a:rPr lang="en-US" dirty="0">
                <a:solidFill>
                  <a:schemeClr val="tx1"/>
                </a:solidFill>
              </a:rPr>
              <a:t>MIPS </a:t>
            </a:r>
            <a:r>
              <a:rPr lang="ru-RU" dirty="0">
                <a:solidFill>
                  <a:schemeClr val="tx1"/>
                </a:solidFill>
              </a:rPr>
              <a:t>ассемблера, имеющий функцию отладки и дизассемблирования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8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Грамматика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3012A-7518-4166-8B2D-D91773ADB280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Соболев Артём Станиславович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1036-5461-48C0-B666-A389579C94AB}"/>
              </a:ext>
            </a:extLst>
          </p:cNvPr>
          <p:cNvSpPr txBox="1"/>
          <p:nvPr/>
        </p:nvSpPr>
        <p:spPr>
          <a:xfrm>
            <a:off x="-70210" y="1477329"/>
            <a:ext cx="9214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Грамматика представляет из себя вложенные конструкции – правила которым</a:t>
            </a:r>
          </a:p>
          <a:p>
            <a:r>
              <a:rPr lang="ru-RU" dirty="0">
                <a:solidFill>
                  <a:schemeClr val="tx1"/>
                </a:solidFill>
              </a:rPr>
              <a:t>должен соответствовать исходный код. На вход подаются токены из </a:t>
            </a:r>
            <a:r>
              <a:rPr lang="ru-RU" dirty="0" err="1">
                <a:solidFill>
                  <a:schemeClr val="tx1"/>
                </a:solidFill>
              </a:rPr>
              <a:t>лексера</a:t>
            </a:r>
            <a:r>
              <a:rPr lang="ru-RU" dirty="0">
                <a:solidFill>
                  <a:schemeClr val="tx1"/>
                </a:solidFill>
              </a:rPr>
              <a:t>, из которых и строятся блоки, а в дальнейшем и дерево программы.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4FDE7CF-E1AD-4348-861B-A945736C010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19" y="3265724"/>
            <a:ext cx="5494020" cy="21253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309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Грамматика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3012A-7518-4166-8B2D-D91773ADB280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Соболев Артём Станиславович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1036-5461-48C0-B666-A389579C94AB}"/>
              </a:ext>
            </a:extLst>
          </p:cNvPr>
          <p:cNvSpPr txBox="1"/>
          <p:nvPr/>
        </p:nvSpPr>
        <p:spPr>
          <a:xfrm>
            <a:off x="-6986" y="1421870"/>
            <a:ext cx="4218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Пример построенного дерева для программы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</a:rPr>
              <a:t>program </a:t>
            </a:r>
            <a:r>
              <a:rPr lang="en-US" i="1" dirty="0" err="1">
                <a:solidFill>
                  <a:schemeClr val="tx1"/>
                </a:solidFill>
              </a:rPr>
              <a:t>Hello_World</a:t>
            </a:r>
            <a:r>
              <a:rPr lang="en-US" i="1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tx1"/>
                </a:solidFill>
              </a:rPr>
              <a:t>var</a:t>
            </a:r>
          </a:p>
          <a:p>
            <a:r>
              <a:rPr lang="en-US" i="1" dirty="0">
                <a:solidFill>
                  <a:schemeClr val="tx1"/>
                </a:solidFill>
              </a:rPr>
              <a:t>a:=integer;</a:t>
            </a:r>
          </a:p>
          <a:p>
            <a:r>
              <a:rPr lang="en-US" i="1" dirty="0">
                <a:solidFill>
                  <a:schemeClr val="tx1"/>
                </a:solidFill>
              </a:rPr>
              <a:t>start</a:t>
            </a:r>
          </a:p>
          <a:p>
            <a:r>
              <a:rPr lang="en-US" i="1" dirty="0">
                <a:solidFill>
                  <a:schemeClr val="tx1"/>
                </a:solidFill>
              </a:rPr>
              <a:t>	a:=5+2;</a:t>
            </a:r>
          </a:p>
          <a:p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i="1" dirty="0" err="1">
                <a:solidFill>
                  <a:schemeClr val="tx1"/>
                </a:solidFill>
              </a:rPr>
              <a:t>writeln</a:t>
            </a:r>
            <a:r>
              <a:rPr lang="en-US" i="1" dirty="0">
                <a:solidFill>
                  <a:schemeClr val="tx1"/>
                </a:solidFill>
              </a:rPr>
              <a:t>(a);</a:t>
            </a:r>
          </a:p>
          <a:p>
            <a:r>
              <a:rPr lang="en-US" i="1" dirty="0">
                <a:solidFill>
                  <a:schemeClr val="tx1"/>
                </a:solidFill>
              </a:rPr>
              <a:t>stop.</a:t>
            </a:r>
            <a:endParaRPr lang="ru-RU" i="1" dirty="0">
              <a:solidFill>
                <a:schemeClr val="tx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3E5460E-8940-425B-B0B7-63A43EC8F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8760"/>
            <a:ext cx="4542988" cy="4392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862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Таблица символов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3012A-7518-4166-8B2D-D91773ADB280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Соболев Артём Станиславович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1036-5461-48C0-B666-A389579C94AB}"/>
              </a:ext>
            </a:extLst>
          </p:cNvPr>
          <p:cNvSpPr txBox="1"/>
          <p:nvPr/>
        </p:nvSpPr>
        <p:spPr>
          <a:xfrm>
            <a:off x="-70210" y="1477329"/>
            <a:ext cx="921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Таблица символов представлена в виде хэш-таблицы и содержит в себе ключ и значения. Ключом является временная переменная, а её значениями: сдвиг в стеке, размер, тип, имя переменной в программе, путь к переменной и имя временной переменной.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711E4-0F1F-48BA-ADFB-72A749E4190D}"/>
              </a:ext>
            </a:extLst>
          </p:cNvPr>
          <p:cNvSpPr txBox="1"/>
          <p:nvPr/>
        </p:nvSpPr>
        <p:spPr>
          <a:xfrm>
            <a:off x="0" y="308373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Эти данные пересылаются в генератор промежуточного кода, представляющего собой трёхадресный код типа </a:t>
            </a:r>
            <a:r>
              <a:rPr lang="en-US" dirty="0">
                <a:solidFill>
                  <a:schemeClr val="tx1"/>
                </a:solidFill>
              </a:rPr>
              <a:t>x:= y op z.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16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Трансляция в целевой код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3012A-7518-4166-8B2D-D91773ADB280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Соболев Артём Станиславович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1036-5461-48C0-B666-A389579C94AB}"/>
              </a:ext>
            </a:extLst>
          </p:cNvPr>
          <p:cNvSpPr txBox="1"/>
          <p:nvPr/>
        </p:nvSpPr>
        <p:spPr>
          <a:xfrm>
            <a:off x="-70210" y="1477328"/>
            <a:ext cx="3058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Целевым кодом является ассемблер </a:t>
            </a:r>
            <a:r>
              <a:rPr lang="en-US" dirty="0">
                <a:solidFill>
                  <a:schemeClr val="tx1"/>
                </a:solidFill>
              </a:rPr>
              <a:t>MIPS.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Промежуточный код прогоняется по множеству условий генератора и при соответствии им генерирует соответствующий машинный код.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94E057-8CF4-4212-ACCC-D423F4EE9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27304"/>
            <a:ext cx="6156175" cy="40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26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работы компилятора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3012A-7518-4166-8B2D-D91773ADB280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Соболев Артём Станиславович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C1B885-A665-48B4-901B-FEEAF3439B6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9" y="1295926"/>
            <a:ext cx="2520280" cy="4265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8C1FCC-D21F-4506-9911-38BA280B55A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1988839"/>
            <a:ext cx="5364087" cy="3104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0734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работы компилятора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3012A-7518-4166-8B2D-D91773ADB280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Соболев Артём Станиславович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C23086-2E27-4DB4-B30F-76D54D7BF6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1024"/>
            <a:ext cx="2269232" cy="3635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3C34F43-CCE1-43F9-8E5A-318682520B0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63842"/>
            <a:ext cx="5928360" cy="33299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138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-1588" y="-52388"/>
            <a:ext cx="9145588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2pPr>
            <a:lvl3pPr>
              <a:spcBef>
                <a:spcPts val="5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ru-RU" alt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Шерунтаев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 Александрович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6626077"/>
            <a:ext cx="91440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идентификации пользователя в корпоративной сети передачи данных  </a:t>
            </a:r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altLang="ru-RU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              		</a:t>
            </a:r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-20588" y="2476465"/>
            <a:ext cx="9144000" cy="3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800" rIns="18360" bIns="46800"/>
          <a:lstStyle/>
          <a:p>
            <a:pPr algn="ctr" eaLnBrk="1" hangingPunct="1"/>
            <a:r>
              <a:rPr lang="ru-RU" altLang="ru-RU" sz="3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СОБОЛЕВ Артём Станиславович,</a:t>
            </a:r>
          </a:p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ИСБ-118</a:t>
            </a:r>
            <a:endParaRPr lang="ru-RU" altLang="ru-RU" sz="2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87E93-31C4-4168-9B73-9974C16A7AC0}"/>
              </a:ext>
            </a:extLst>
          </p:cNvPr>
          <p:cNvSpPr txBox="1"/>
          <p:nvPr/>
        </p:nvSpPr>
        <p:spPr>
          <a:xfrm>
            <a:off x="0" y="21832"/>
            <a:ext cx="9144000" cy="17767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2ACED-315D-4276-A1F1-E75FC809F419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2" name="Picture 2" descr="http://rtrs.vlsu.ru/fileadmin/templates_2016/images/gerb_vlgu.png">
            <a:extLst>
              <a:ext uri="{FF2B5EF4-FFF2-40B4-BE49-F238E27FC236}">
                <a16:creationId xmlns:a16="http://schemas.microsoft.com/office/drawing/2014/main" id="{59C6119F-ABD7-4111-A26D-BBB0D045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838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C3A7C7-B0F2-4F5C-8284-9D16E888C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" y="1268671"/>
            <a:ext cx="936104" cy="416047"/>
          </a:xfrm>
          <a:prstGeom prst="round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17209</TotalTime>
  <Words>441</Words>
  <Application>Microsoft Office PowerPoint</Application>
  <PresentationFormat>Экран (4:3)</PresentationFormat>
  <Paragraphs>88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Constantia</vt:lpstr>
      <vt:lpstr>Times New Roman</vt:lpstr>
      <vt:lpstr>Тема Office</vt:lpstr>
      <vt:lpstr>2_Тема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 системы администрирования корпоративной вычислительной сети</dc:title>
  <dc:creator>User</dc:creator>
  <cp:lastModifiedBy>StUnicorn</cp:lastModifiedBy>
  <cp:revision>523</cp:revision>
  <cp:lastPrinted>1601-01-01T00:00:00Z</cp:lastPrinted>
  <dcterms:created xsi:type="dcterms:W3CDTF">2009-12-17T18:32:57Z</dcterms:created>
  <dcterms:modified xsi:type="dcterms:W3CDTF">2021-05-23T23:07:51Z</dcterms:modified>
</cp:coreProperties>
</file>