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0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67" r:id="rId6"/>
    <p:sldId id="272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B31C7-ACCC-4041-821C-39E70CD002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1820DC-EB87-4DAF-A83C-F9A3DA136D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Luna (main character)  </a:t>
          </a:r>
        </a:p>
        <a:p>
          <a:pPr>
            <a:lnSpc>
              <a:spcPct val="100000"/>
            </a:lnSpc>
          </a:pPr>
          <a:r>
            <a:rPr lang="en-US" dirty="0"/>
            <a:t> Miss Smith (non-player characters) </a:t>
          </a:r>
        </a:p>
        <a:p>
          <a:pPr>
            <a:lnSpc>
              <a:spcPct val="100000"/>
            </a:lnSpc>
          </a:pPr>
          <a:r>
            <a:rPr lang="en-US" dirty="0"/>
            <a:t> Luna’s mum (non-player characters) </a:t>
          </a:r>
        </a:p>
      </dgm:t>
    </dgm:pt>
    <dgm:pt modelId="{DE64EB1E-50F2-409A-B694-151D580BB1F5}" type="parTrans" cxnId="{44171A34-2FB8-4ACF-9CC4-B07E2E9DB730}">
      <dgm:prSet/>
      <dgm:spPr/>
      <dgm:t>
        <a:bodyPr/>
        <a:lstStyle/>
        <a:p>
          <a:endParaRPr lang="en-US"/>
        </a:p>
      </dgm:t>
    </dgm:pt>
    <dgm:pt modelId="{D61B0FDA-FFA9-4A55-926B-E2AA6E569477}" type="sibTrans" cxnId="{44171A34-2FB8-4ACF-9CC4-B07E2E9DB730}">
      <dgm:prSet/>
      <dgm:spPr/>
      <dgm:t>
        <a:bodyPr/>
        <a:lstStyle/>
        <a:p>
          <a:endParaRPr lang="en-US"/>
        </a:p>
      </dgm:t>
    </dgm:pt>
    <dgm:pt modelId="{7D1C5410-E769-4F99-B0CD-F42D75D125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Non avatar characters</a:t>
          </a:r>
        </a:p>
      </dgm:t>
    </dgm:pt>
    <dgm:pt modelId="{D7EB6FF4-527E-4908-9103-5469E2B5B0B6}" type="parTrans" cxnId="{9BE73838-0FD8-41BA-960C-01BCFF2EE037}">
      <dgm:prSet/>
      <dgm:spPr/>
      <dgm:t>
        <a:bodyPr/>
        <a:lstStyle/>
        <a:p>
          <a:endParaRPr lang="en-US"/>
        </a:p>
      </dgm:t>
    </dgm:pt>
    <dgm:pt modelId="{89F8E390-A26C-4E06-BE15-69000DFBE54E}" type="sibTrans" cxnId="{9BE73838-0FD8-41BA-960C-01BCFF2EE037}">
      <dgm:prSet/>
      <dgm:spPr/>
      <dgm:t>
        <a:bodyPr/>
        <a:lstStyle/>
        <a:p>
          <a:endParaRPr lang="en-US"/>
        </a:p>
      </dgm:t>
    </dgm:pt>
    <dgm:pt modelId="{59962859-0D84-4585-8EF3-C7E433E277DB}" type="pres">
      <dgm:prSet presAssocID="{30AB31C7-ACCC-4041-821C-39E70CD002C2}" presName="root" presStyleCnt="0">
        <dgm:presLayoutVars>
          <dgm:dir/>
          <dgm:resizeHandles val="exact"/>
        </dgm:presLayoutVars>
      </dgm:prSet>
      <dgm:spPr/>
    </dgm:pt>
    <dgm:pt modelId="{C6841518-A6AC-40D9-8506-F01C35F87D5C}" type="pres">
      <dgm:prSet presAssocID="{E51820DC-EB87-4DAF-A83C-F9A3DA136DE3}" presName="compNode" presStyleCnt="0"/>
      <dgm:spPr/>
    </dgm:pt>
    <dgm:pt modelId="{F1528CEF-66F0-4F12-AA22-F9458F66428C}" type="pres">
      <dgm:prSet presAssocID="{E51820DC-EB87-4DAF-A83C-F9A3DA136DE3}" presName="iconRect" presStyleLbl="node1" presStyleIdx="0" presStyleCnt="2" custScaleX="88934" custScaleY="87902" custLinFactNeighborX="-61388" custLinFactNeighborY="-11374"/>
      <dgm:spPr>
        <a:blipFill>
          <a:blip xmlns:r="http://schemas.openxmlformats.org/officeDocument/2006/relationships"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077EEC46-0334-44E8-BDDE-4FA2EAC49C53}" type="pres">
      <dgm:prSet presAssocID="{E51820DC-EB87-4DAF-A83C-F9A3DA136DE3}" presName="spaceRect" presStyleCnt="0"/>
      <dgm:spPr/>
    </dgm:pt>
    <dgm:pt modelId="{93E229B6-BF3F-424B-919A-8E46B961816E}" type="pres">
      <dgm:prSet presAssocID="{E51820DC-EB87-4DAF-A83C-F9A3DA136DE3}" presName="textRect" presStyleLbl="revTx" presStyleIdx="0" presStyleCnt="2" custScaleX="126002" custScaleY="180147" custLinFactY="-100000" custLinFactNeighborX="69395" custLinFactNeighborY="-154000">
        <dgm:presLayoutVars>
          <dgm:chMax val="1"/>
          <dgm:chPref val="1"/>
        </dgm:presLayoutVars>
      </dgm:prSet>
      <dgm:spPr/>
    </dgm:pt>
    <dgm:pt modelId="{9092DD6F-7846-479B-968A-68C80C7BB87A}" type="pres">
      <dgm:prSet presAssocID="{D61B0FDA-FFA9-4A55-926B-E2AA6E569477}" presName="sibTrans" presStyleCnt="0"/>
      <dgm:spPr/>
    </dgm:pt>
    <dgm:pt modelId="{2D3C7A80-0E8F-441D-9BD1-A86C1B35ECC0}" type="pres">
      <dgm:prSet presAssocID="{7D1C5410-E769-4F99-B0CD-F42D75D12580}" presName="compNode" presStyleCnt="0"/>
      <dgm:spPr/>
    </dgm:pt>
    <dgm:pt modelId="{920FFC84-1200-4485-971A-2128726AAEE4}" type="pres">
      <dgm:prSet presAssocID="{7D1C5410-E769-4F99-B0CD-F42D75D12580}" presName="iconRect" presStyleLbl="node1" presStyleIdx="1" presStyleCnt="2" custScaleX="80860" custScaleY="77668" custLinFactX="-149846" custLinFactNeighborX="-200000" custLinFactNeighborY="90131"/>
      <dgm:spPr>
        <a:blipFill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Πλανήτης"/>
        </a:ext>
      </dgm:extLst>
    </dgm:pt>
    <dgm:pt modelId="{8B4DFF03-CF42-4FF9-A03B-7D073B60D14F}" type="pres">
      <dgm:prSet presAssocID="{7D1C5410-E769-4F99-B0CD-F42D75D12580}" presName="spaceRect" presStyleCnt="0"/>
      <dgm:spPr/>
    </dgm:pt>
    <dgm:pt modelId="{8A13E824-15C7-4D09-938D-5D99632E3D71}" type="pres">
      <dgm:prSet presAssocID="{7D1C5410-E769-4F99-B0CD-F42D75D12580}" presName="textRect" presStyleLbl="revTx" presStyleIdx="1" presStyleCnt="2" custLinFactNeighborX="-62434" custLinFactNeighborY="9261">
        <dgm:presLayoutVars>
          <dgm:chMax val="1"/>
          <dgm:chPref val="1"/>
        </dgm:presLayoutVars>
      </dgm:prSet>
      <dgm:spPr/>
    </dgm:pt>
  </dgm:ptLst>
  <dgm:cxnLst>
    <dgm:cxn modelId="{44171A34-2FB8-4ACF-9CC4-B07E2E9DB730}" srcId="{30AB31C7-ACCC-4041-821C-39E70CD002C2}" destId="{E51820DC-EB87-4DAF-A83C-F9A3DA136DE3}" srcOrd="0" destOrd="0" parTransId="{DE64EB1E-50F2-409A-B694-151D580BB1F5}" sibTransId="{D61B0FDA-FFA9-4A55-926B-E2AA6E569477}"/>
    <dgm:cxn modelId="{9BE73838-0FD8-41BA-960C-01BCFF2EE037}" srcId="{30AB31C7-ACCC-4041-821C-39E70CD002C2}" destId="{7D1C5410-E769-4F99-B0CD-F42D75D12580}" srcOrd="1" destOrd="0" parTransId="{D7EB6FF4-527E-4908-9103-5469E2B5B0B6}" sibTransId="{89F8E390-A26C-4E06-BE15-69000DFBE54E}"/>
    <dgm:cxn modelId="{56F371BA-19DE-422D-9A80-543ED1829D42}" type="presOf" srcId="{30AB31C7-ACCC-4041-821C-39E70CD002C2}" destId="{59962859-0D84-4585-8EF3-C7E433E277DB}" srcOrd="0" destOrd="0" presId="urn:microsoft.com/office/officeart/2018/2/layout/IconLabelList"/>
    <dgm:cxn modelId="{4ED816D4-CD75-4314-92A8-C71E112434F9}" type="presOf" srcId="{E51820DC-EB87-4DAF-A83C-F9A3DA136DE3}" destId="{93E229B6-BF3F-424B-919A-8E46B961816E}" srcOrd="0" destOrd="0" presId="urn:microsoft.com/office/officeart/2018/2/layout/IconLabelList"/>
    <dgm:cxn modelId="{00D4BBF8-BF53-4225-B388-DC8B2F3EE6F8}" type="presOf" srcId="{7D1C5410-E769-4F99-B0CD-F42D75D12580}" destId="{8A13E824-15C7-4D09-938D-5D99632E3D71}" srcOrd="0" destOrd="0" presId="urn:microsoft.com/office/officeart/2018/2/layout/IconLabelList"/>
    <dgm:cxn modelId="{8A975193-C92D-4E98-9B89-EAB22596260F}" type="presParOf" srcId="{59962859-0D84-4585-8EF3-C7E433E277DB}" destId="{C6841518-A6AC-40D9-8506-F01C35F87D5C}" srcOrd="0" destOrd="0" presId="urn:microsoft.com/office/officeart/2018/2/layout/IconLabelList"/>
    <dgm:cxn modelId="{267EFD39-6FC2-43A1-ACA9-5FD866C27F90}" type="presParOf" srcId="{C6841518-A6AC-40D9-8506-F01C35F87D5C}" destId="{F1528CEF-66F0-4F12-AA22-F9458F66428C}" srcOrd="0" destOrd="0" presId="urn:microsoft.com/office/officeart/2018/2/layout/IconLabelList"/>
    <dgm:cxn modelId="{26B15DC0-6E33-409F-B079-81C140CC4D38}" type="presParOf" srcId="{C6841518-A6AC-40D9-8506-F01C35F87D5C}" destId="{077EEC46-0334-44E8-BDDE-4FA2EAC49C53}" srcOrd="1" destOrd="0" presId="urn:microsoft.com/office/officeart/2018/2/layout/IconLabelList"/>
    <dgm:cxn modelId="{67361C72-D310-41FE-87E9-A58C01AD5549}" type="presParOf" srcId="{C6841518-A6AC-40D9-8506-F01C35F87D5C}" destId="{93E229B6-BF3F-424B-919A-8E46B961816E}" srcOrd="2" destOrd="0" presId="urn:microsoft.com/office/officeart/2018/2/layout/IconLabelList"/>
    <dgm:cxn modelId="{91BF2B9F-C23A-43BF-B76D-733EB5FFA7FE}" type="presParOf" srcId="{59962859-0D84-4585-8EF3-C7E433E277DB}" destId="{9092DD6F-7846-479B-968A-68C80C7BB87A}" srcOrd="1" destOrd="0" presId="urn:microsoft.com/office/officeart/2018/2/layout/IconLabelList"/>
    <dgm:cxn modelId="{FE4200F0-4C91-42AA-B7D3-E53F35D37933}" type="presParOf" srcId="{59962859-0D84-4585-8EF3-C7E433E277DB}" destId="{2D3C7A80-0E8F-441D-9BD1-A86C1B35ECC0}" srcOrd="2" destOrd="0" presId="urn:microsoft.com/office/officeart/2018/2/layout/IconLabelList"/>
    <dgm:cxn modelId="{9A3701C6-3A31-4E38-BE7B-C6ED601E071B}" type="presParOf" srcId="{2D3C7A80-0E8F-441D-9BD1-A86C1B35ECC0}" destId="{920FFC84-1200-4485-971A-2128726AAEE4}" srcOrd="0" destOrd="0" presId="urn:microsoft.com/office/officeart/2018/2/layout/IconLabelList"/>
    <dgm:cxn modelId="{B46CF7DC-C6BF-4F0D-91B2-64D8B3564BD6}" type="presParOf" srcId="{2D3C7A80-0E8F-441D-9BD1-A86C1B35ECC0}" destId="{8B4DFF03-CF42-4FF9-A03B-7D073B60D14F}" srcOrd="1" destOrd="0" presId="urn:microsoft.com/office/officeart/2018/2/layout/IconLabelList"/>
    <dgm:cxn modelId="{17755D85-EA47-4778-B859-D7E2561D9C56}" type="presParOf" srcId="{2D3C7A80-0E8F-441D-9BD1-A86C1B35ECC0}" destId="{8A13E824-15C7-4D09-938D-5D99632E3D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362EBA-631A-4406-8C13-2AF31A7557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36F982-2D94-4787-8E20-A6F4FA3D2990}">
      <dgm:prSet/>
      <dgm:spPr/>
      <dgm:t>
        <a:bodyPr/>
        <a:lstStyle/>
        <a:p>
          <a:r>
            <a:rPr lang="en-US" dirty="0"/>
            <a:t>9 main levels (planets)</a:t>
          </a:r>
        </a:p>
      </dgm:t>
    </dgm:pt>
    <dgm:pt modelId="{B8A3F1D7-D163-4373-8F2C-C8DA7F3B01BF}" type="parTrans" cxnId="{36F79D1C-F23A-4EE9-AAD2-8D4E719D249D}">
      <dgm:prSet/>
      <dgm:spPr/>
      <dgm:t>
        <a:bodyPr/>
        <a:lstStyle/>
        <a:p>
          <a:endParaRPr lang="en-US"/>
        </a:p>
      </dgm:t>
    </dgm:pt>
    <dgm:pt modelId="{B5BC3BB7-BECD-4F05-B0CB-2B217C0A2ABF}" type="sibTrans" cxnId="{36F79D1C-F23A-4EE9-AAD2-8D4E719D249D}">
      <dgm:prSet/>
      <dgm:spPr/>
      <dgm:t>
        <a:bodyPr/>
        <a:lstStyle/>
        <a:p>
          <a:endParaRPr lang="en-US"/>
        </a:p>
      </dgm:t>
    </dgm:pt>
    <dgm:pt modelId="{013F5C9B-D4EC-4A6D-8F8C-AB9CEE3826C3}">
      <dgm:prSet/>
      <dgm:spPr/>
      <dgm:t>
        <a:bodyPr/>
        <a:lstStyle/>
        <a:p>
          <a:r>
            <a:rPr lang="en-US" dirty="0"/>
            <a:t>When a level is completed the next one is unlocked</a:t>
          </a:r>
        </a:p>
      </dgm:t>
    </dgm:pt>
    <dgm:pt modelId="{EBF639E4-D277-45FA-8A46-3345EA2044A2}" type="parTrans" cxnId="{7D251E2E-8D09-4443-9145-05577BF6D477}">
      <dgm:prSet/>
      <dgm:spPr/>
      <dgm:t>
        <a:bodyPr/>
        <a:lstStyle/>
        <a:p>
          <a:endParaRPr lang="en-US"/>
        </a:p>
      </dgm:t>
    </dgm:pt>
    <dgm:pt modelId="{1CFA48B7-38F5-48CE-BF79-E6FA343F5D24}" type="sibTrans" cxnId="{7D251E2E-8D09-4443-9145-05577BF6D477}">
      <dgm:prSet/>
      <dgm:spPr/>
      <dgm:t>
        <a:bodyPr/>
        <a:lstStyle/>
        <a:p>
          <a:endParaRPr lang="en-US"/>
        </a:p>
      </dgm:t>
    </dgm:pt>
    <dgm:pt modelId="{BE7B2F6C-0148-4B6E-A693-99B366335271}" type="pres">
      <dgm:prSet presAssocID="{3E362EBA-631A-4406-8C13-2AF31A755726}" presName="root" presStyleCnt="0">
        <dgm:presLayoutVars>
          <dgm:dir/>
          <dgm:resizeHandles val="exact"/>
        </dgm:presLayoutVars>
      </dgm:prSet>
      <dgm:spPr/>
    </dgm:pt>
    <dgm:pt modelId="{12E07593-A035-444D-8377-45A8646C09CB}" type="pres">
      <dgm:prSet presAssocID="{2D36F982-2D94-4787-8E20-A6F4FA3D2990}" presName="compNode" presStyleCnt="0"/>
      <dgm:spPr/>
    </dgm:pt>
    <dgm:pt modelId="{BB3FE423-0022-41E9-82BC-8F8A0E452EDE}" type="pres">
      <dgm:prSet presAssocID="{2D36F982-2D94-4787-8E20-A6F4FA3D2990}" presName="bgRect" presStyleLbl="bgShp" presStyleIdx="0" presStyleCnt="2"/>
      <dgm:spPr/>
    </dgm:pt>
    <dgm:pt modelId="{36C662A5-189D-411E-BB18-A4B50F7CCBC5}" type="pres">
      <dgm:prSet presAssocID="{2D36F982-2D94-4787-8E20-A6F4FA3D2990}" presName="iconRect" presStyleLbl="node1" presStyleIdx="0" presStyleCnt="2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Πλανήτης"/>
        </a:ext>
      </dgm:extLst>
    </dgm:pt>
    <dgm:pt modelId="{E4128743-96EA-411F-A210-DF947022FC6C}" type="pres">
      <dgm:prSet presAssocID="{2D36F982-2D94-4787-8E20-A6F4FA3D2990}" presName="spaceRect" presStyleCnt="0"/>
      <dgm:spPr/>
    </dgm:pt>
    <dgm:pt modelId="{4AF884FB-DB8B-4920-8CE2-11025EBC2206}" type="pres">
      <dgm:prSet presAssocID="{2D36F982-2D94-4787-8E20-A6F4FA3D2990}" presName="parTx" presStyleLbl="revTx" presStyleIdx="0" presStyleCnt="2">
        <dgm:presLayoutVars>
          <dgm:chMax val="0"/>
          <dgm:chPref val="0"/>
        </dgm:presLayoutVars>
      </dgm:prSet>
      <dgm:spPr/>
    </dgm:pt>
    <dgm:pt modelId="{6B1A8481-21D0-4A66-BEE3-06B942D47E6C}" type="pres">
      <dgm:prSet presAssocID="{B5BC3BB7-BECD-4F05-B0CB-2B217C0A2ABF}" presName="sibTrans" presStyleCnt="0"/>
      <dgm:spPr/>
    </dgm:pt>
    <dgm:pt modelId="{C7F2BF6D-62C4-4894-A571-403F2FDCCF40}" type="pres">
      <dgm:prSet presAssocID="{013F5C9B-D4EC-4A6D-8F8C-AB9CEE3826C3}" presName="compNode" presStyleCnt="0"/>
      <dgm:spPr/>
    </dgm:pt>
    <dgm:pt modelId="{CE868F5A-0872-4B43-9E17-CC681E9326F0}" type="pres">
      <dgm:prSet presAssocID="{013F5C9B-D4EC-4A6D-8F8C-AB9CEE3826C3}" presName="bgRect" presStyleLbl="bgShp" presStyleIdx="1" presStyleCnt="2"/>
      <dgm:spPr/>
    </dgm:pt>
    <dgm:pt modelId="{0E642EC9-20C6-4BCC-A2A6-61E68466B177}" type="pres">
      <dgm:prSet presAssocID="{013F5C9B-D4EC-4A6D-8F8C-AB9CEE3826C3}" presName="iconRect" presStyleLbl="node1" presStyleIdx="1" presStyleCnt="2"/>
      <dgm:spPr>
        <a:blipFill>
          <a:blip xmlns:r="http://schemas.openxmlformats.org/officeDocument/2006/relationships"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ομήτης"/>
        </a:ext>
      </dgm:extLst>
    </dgm:pt>
    <dgm:pt modelId="{3BCA2AA6-242E-45AA-8DF6-7399D7F81983}" type="pres">
      <dgm:prSet presAssocID="{013F5C9B-D4EC-4A6D-8F8C-AB9CEE3826C3}" presName="spaceRect" presStyleCnt="0"/>
      <dgm:spPr/>
    </dgm:pt>
    <dgm:pt modelId="{7B4E25ED-AC57-434E-BC8E-5815A35D60DF}" type="pres">
      <dgm:prSet presAssocID="{013F5C9B-D4EC-4A6D-8F8C-AB9CEE3826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6F79D1C-F23A-4EE9-AAD2-8D4E719D249D}" srcId="{3E362EBA-631A-4406-8C13-2AF31A755726}" destId="{2D36F982-2D94-4787-8E20-A6F4FA3D2990}" srcOrd="0" destOrd="0" parTransId="{B8A3F1D7-D163-4373-8F2C-C8DA7F3B01BF}" sibTransId="{B5BC3BB7-BECD-4F05-B0CB-2B217C0A2ABF}"/>
    <dgm:cxn modelId="{45C7221F-24FB-41AF-A8E0-F1AB9958EA2B}" type="presOf" srcId="{2D36F982-2D94-4787-8E20-A6F4FA3D2990}" destId="{4AF884FB-DB8B-4920-8CE2-11025EBC2206}" srcOrd="0" destOrd="0" presId="urn:microsoft.com/office/officeart/2018/2/layout/IconVerticalSolidList"/>
    <dgm:cxn modelId="{7D251E2E-8D09-4443-9145-05577BF6D477}" srcId="{3E362EBA-631A-4406-8C13-2AF31A755726}" destId="{013F5C9B-D4EC-4A6D-8F8C-AB9CEE3826C3}" srcOrd="1" destOrd="0" parTransId="{EBF639E4-D277-45FA-8A46-3345EA2044A2}" sibTransId="{1CFA48B7-38F5-48CE-BF79-E6FA343F5D24}"/>
    <dgm:cxn modelId="{01C6B83D-24AB-48B2-8274-665504A59240}" type="presOf" srcId="{3E362EBA-631A-4406-8C13-2AF31A755726}" destId="{BE7B2F6C-0148-4B6E-A693-99B366335271}" srcOrd="0" destOrd="0" presId="urn:microsoft.com/office/officeart/2018/2/layout/IconVerticalSolidList"/>
    <dgm:cxn modelId="{B22A4B8A-DB9A-4B16-A0BB-98A655C5F5E3}" type="presOf" srcId="{013F5C9B-D4EC-4A6D-8F8C-AB9CEE3826C3}" destId="{7B4E25ED-AC57-434E-BC8E-5815A35D60DF}" srcOrd="0" destOrd="0" presId="urn:microsoft.com/office/officeart/2018/2/layout/IconVerticalSolidList"/>
    <dgm:cxn modelId="{8F786AB7-096E-404C-B3F8-5CCB0EA0CE3C}" type="presParOf" srcId="{BE7B2F6C-0148-4B6E-A693-99B366335271}" destId="{12E07593-A035-444D-8377-45A8646C09CB}" srcOrd="0" destOrd="0" presId="urn:microsoft.com/office/officeart/2018/2/layout/IconVerticalSolidList"/>
    <dgm:cxn modelId="{2E7881B2-12B1-42A5-81ED-3A78B7AA5BF8}" type="presParOf" srcId="{12E07593-A035-444D-8377-45A8646C09CB}" destId="{BB3FE423-0022-41E9-82BC-8F8A0E452EDE}" srcOrd="0" destOrd="0" presId="urn:microsoft.com/office/officeart/2018/2/layout/IconVerticalSolidList"/>
    <dgm:cxn modelId="{F0E50A1E-5828-4A58-B0AD-90ABD8AF04C2}" type="presParOf" srcId="{12E07593-A035-444D-8377-45A8646C09CB}" destId="{36C662A5-189D-411E-BB18-A4B50F7CCBC5}" srcOrd="1" destOrd="0" presId="urn:microsoft.com/office/officeart/2018/2/layout/IconVerticalSolidList"/>
    <dgm:cxn modelId="{A4F3E2DB-F586-4EDF-8F03-0C44F67CF60F}" type="presParOf" srcId="{12E07593-A035-444D-8377-45A8646C09CB}" destId="{E4128743-96EA-411F-A210-DF947022FC6C}" srcOrd="2" destOrd="0" presId="urn:microsoft.com/office/officeart/2018/2/layout/IconVerticalSolidList"/>
    <dgm:cxn modelId="{C14BFC7F-A72A-4BC5-9998-09D18EA7981D}" type="presParOf" srcId="{12E07593-A035-444D-8377-45A8646C09CB}" destId="{4AF884FB-DB8B-4920-8CE2-11025EBC2206}" srcOrd="3" destOrd="0" presId="urn:microsoft.com/office/officeart/2018/2/layout/IconVerticalSolidList"/>
    <dgm:cxn modelId="{6A475316-5BE9-4B1D-BADF-11ED09FC605E}" type="presParOf" srcId="{BE7B2F6C-0148-4B6E-A693-99B366335271}" destId="{6B1A8481-21D0-4A66-BEE3-06B942D47E6C}" srcOrd="1" destOrd="0" presId="urn:microsoft.com/office/officeart/2018/2/layout/IconVerticalSolidList"/>
    <dgm:cxn modelId="{FF1C2B59-F1B1-4B68-AA2E-2159E9700421}" type="presParOf" srcId="{BE7B2F6C-0148-4B6E-A693-99B366335271}" destId="{C7F2BF6D-62C4-4894-A571-403F2FDCCF40}" srcOrd="2" destOrd="0" presId="urn:microsoft.com/office/officeart/2018/2/layout/IconVerticalSolidList"/>
    <dgm:cxn modelId="{85ECEE37-7D72-4875-AA4D-44CF2EFC0B23}" type="presParOf" srcId="{C7F2BF6D-62C4-4894-A571-403F2FDCCF40}" destId="{CE868F5A-0872-4B43-9E17-CC681E9326F0}" srcOrd="0" destOrd="0" presId="urn:microsoft.com/office/officeart/2018/2/layout/IconVerticalSolidList"/>
    <dgm:cxn modelId="{F7DCB8E2-D25B-43A3-97A8-B1EF428734F4}" type="presParOf" srcId="{C7F2BF6D-62C4-4894-A571-403F2FDCCF40}" destId="{0E642EC9-20C6-4BCC-A2A6-61E68466B177}" srcOrd="1" destOrd="0" presId="urn:microsoft.com/office/officeart/2018/2/layout/IconVerticalSolidList"/>
    <dgm:cxn modelId="{45CAB84B-7D98-46D2-A36F-D1EC85F2F370}" type="presParOf" srcId="{C7F2BF6D-62C4-4894-A571-403F2FDCCF40}" destId="{3BCA2AA6-242E-45AA-8DF6-7399D7F81983}" srcOrd="2" destOrd="0" presId="urn:microsoft.com/office/officeart/2018/2/layout/IconVerticalSolidList"/>
    <dgm:cxn modelId="{ECC8A7D5-C1C4-4947-B7AF-71979C31BBC6}" type="presParOf" srcId="{C7F2BF6D-62C4-4894-A571-403F2FDCCF40}" destId="{7B4E25ED-AC57-434E-BC8E-5815A35D60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28CEF-66F0-4F12-AA22-F9458F66428C}">
      <dsp:nvSpPr>
        <dsp:cNvPr id="0" name=""/>
        <dsp:cNvSpPr/>
      </dsp:nvSpPr>
      <dsp:spPr>
        <a:xfrm>
          <a:off x="888361" y="234050"/>
          <a:ext cx="1509531" cy="147470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229B6-BF3F-424B-919A-8E46B961816E}">
      <dsp:nvSpPr>
        <dsp:cNvPr id="0" name=""/>
        <dsp:cNvSpPr/>
      </dsp:nvSpPr>
      <dsp:spPr>
        <a:xfrm>
          <a:off x="2956288" y="347642"/>
          <a:ext cx="5344059" cy="1297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Luna (main character)  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Miss Smith (non-player characters) 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Luna’s mum (non-player characters) </a:t>
          </a:r>
        </a:p>
      </dsp:txBody>
      <dsp:txXfrm>
        <a:off x="2956288" y="347642"/>
        <a:ext cx="5344059" cy="1297058"/>
      </dsp:txXfrm>
    </dsp:sp>
    <dsp:sp modelId="{920FFC84-1200-4485-971A-2128726AAEE4}">
      <dsp:nvSpPr>
        <dsp:cNvPr id="0" name=""/>
        <dsp:cNvSpPr/>
      </dsp:nvSpPr>
      <dsp:spPr>
        <a:xfrm>
          <a:off x="771315" y="2229704"/>
          <a:ext cx="1543263" cy="1482342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3E824-15C7-4D09-938D-5D99632E3D71}">
      <dsp:nvSpPr>
        <dsp:cNvPr id="0" name=""/>
        <dsp:cNvSpPr/>
      </dsp:nvSpPr>
      <dsp:spPr>
        <a:xfrm>
          <a:off x="3451369" y="273555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Non avatar characters</a:t>
          </a:r>
        </a:p>
      </dsp:txBody>
      <dsp:txXfrm>
        <a:off x="3451369" y="2735550"/>
        <a:ext cx="424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FE423-0022-41E9-82BC-8F8A0E452EDE}">
      <dsp:nvSpPr>
        <dsp:cNvPr id="0" name=""/>
        <dsp:cNvSpPr/>
      </dsp:nvSpPr>
      <dsp:spPr>
        <a:xfrm>
          <a:off x="0" y="633484"/>
          <a:ext cx="10353675" cy="11695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662A5-189D-411E-BB18-A4B50F7CCBC5}">
      <dsp:nvSpPr>
        <dsp:cNvPr id="0" name=""/>
        <dsp:cNvSpPr/>
      </dsp:nvSpPr>
      <dsp:spPr>
        <a:xfrm>
          <a:off x="353776" y="896624"/>
          <a:ext cx="643230" cy="64323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884FB-DB8B-4920-8CE2-11025EBC2206}">
      <dsp:nvSpPr>
        <dsp:cNvPr id="0" name=""/>
        <dsp:cNvSpPr/>
      </dsp:nvSpPr>
      <dsp:spPr>
        <a:xfrm>
          <a:off x="1350784" y="633484"/>
          <a:ext cx="9002890" cy="1169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73" tIns="123773" rIns="123773" bIns="123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 main levels (planets)</a:t>
          </a:r>
        </a:p>
      </dsp:txBody>
      <dsp:txXfrm>
        <a:off x="1350784" y="633484"/>
        <a:ext cx="9002890" cy="1169510"/>
      </dsp:txXfrm>
    </dsp:sp>
    <dsp:sp modelId="{CE868F5A-0872-4B43-9E17-CC681E9326F0}">
      <dsp:nvSpPr>
        <dsp:cNvPr id="0" name=""/>
        <dsp:cNvSpPr/>
      </dsp:nvSpPr>
      <dsp:spPr>
        <a:xfrm>
          <a:off x="0" y="2095373"/>
          <a:ext cx="10353675" cy="11695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42EC9-20C6-4BCC-A2A6-61E68466B177}">
      <dsp:nvSpPr>
        <dsp:cNvPr id="0" name=""/>
        <dsp:cNvSpPr/>
      </dsp:nvSpPr>
      <dsp:spPr>
        <a:xfrm>
          <a:off x="353776" y="2358513"/>
          <a:ext cx="643230" cy="643230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E25ED-AC57-434E-BC8E-5815A35D60DF}">
      <dsp:nvSpPr>
        <dsp:cNvPr id="0" name=""/>
        <dsp:cNvSpPr/>
      </dsp:nvSpPr>
      <dsp:spPr>
        <a:xfrm>
          <a:off x="1350784" y="2095373"/>
          <a:ext cx="9002890" cy="1169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73" tIns="123773" rIns="123773" bIns="123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a level is completed the next one is unlocked</a:t>
          </a:r>
        </a:p>
      </dsp:txBody>
      <dsp:txXfrm>
        <a:off x="1350784" y="2095373"/>
        <a:ext cx="9002890" cy="1169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D5B0C-1365-4758-8407-61353EFA194E}" type="datetimeFigureOut">
              <a:rPr lang="el-GR" smtClean="0"/>
              <a:t>19/9/2022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B0231-F9EB-4970-98D2-A46FD749947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5189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CAEC-8B8B-4016-BC55-E8529C0B4E3B}" type="datetime1">
              <a:rPr lang="el-GR" smtClean="0"/>
              <a:t>19/9/2022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355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42B8-90D2-41AE-807F-D81B55F9E5DA}" type="datetime1">
              <a:rPr lang="el-GR" smtClean="0"/>
              <a:t>19/9/2022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152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64C-6577-49A4-A550-203846C99063}" type="datetime1">
              <a:rPr lang="el-GR" smtClean="0"/>
              <a:t>19/9/2022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415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D0FB-913E-4210-A496-7A3C58C91219}" type="datetime1">
              <a:rPr lang="el-GR" smtClean="0"/>
              <a:t>19/9/2022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11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6035-7190-4E30-917A-8DB6C0EFB9B5}" type="datetime1">
              <a:rPr lang="el-GR" smtClean="0"/>
              <a:t>19/9/2022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3094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61DE-8D88-4C42-9AC7-1B991E8B84F7}" type="datetime1">
              <a:rPr lang="el-GR" smtClean="0"/>
              <a:t>19/9/2022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1610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25BF-114F-4A8A-94D5-707871B99DF0}" type="datetime1">
              <a:rPr lang="el-GR" smtClean="0"/>
              <a:t>19/9/2022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5930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732-23BD-4C07-B8AA-0F094F806880}" type="datetime1">
              <a:rPr lang="el-GR" smtClean="0"/>
              <a:t>19/9/2022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6797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7CE1-5960-4FD1-85D7-0C0724295C79}" type="datetime1">
              <a:rPr lang="el-GR" smtClean="0"/>
              <a:t>19/9/2022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987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DD15-F9AD-4C77-A6EB-1D71FBB7FBAF}" type="datetime1">
              <a:rPr lang="el-GR" smtClean="0"/>
              <a:t>19/9/2022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749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50BC-1913-4278-A30B-77D3C8248552}" type="datetime1">
              <a:rPr lang="el-GR" smtClean="0"/>
              <a:t>19/9/2022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603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E38C-257C-4FD3-A3E7-6438E0E29E61}" type="datetime1">
              <a:rPr lang="el-GR" smtClean="0"/>
              <a:t>19/9/2022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903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5C32-89AA-42C1-B88C-90A291268E2F}" type="datetime1">
              <a:rPr lang="el-GR" smtClean="0"/>
              <a:t>19/9/2022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001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B220-BF43-4BDF-9153-ED48B19E8130}" type="datetime1">
              <a:rPr lang="el-GR" smtClean="0"/>
              <a:t>19/9/2022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945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23E-DF62-44ED-BEA9-8C88DFBA4CF6}" type="datetime1">
              <a:rPr lang="el-GR" smtClean="0"/>
              <a:t>19/9/2022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179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423-30A5-4CDE-940D-EDA22160814C}" type="datetime1">
              <a:rPr lang="el-GR" smtClean="0"/>
              <a:t>19/9/2022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355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BA6A-3474-440D-A592-BF13D6782A63}" type="datetime1">
              <a:rPr lang="el-GR" smtClean="0"/>
              <a:t>19/9/2022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295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6E2B89-EBD3-4C9E-B260-028462044A8E}" type="datetime1">
              <a:rPr lang="el-GR" smtClean="0"/>
              <a:t>19/9/2022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41DE72-6027-4494-A3B1-9DA1130FDB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8054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Εικόνα που περιέχει φύση, νυχτερινός ουρανός&#10;&#10;Περιγραφή που δημιουργήθηκε αυτόματα">
            <a:extLst>
              <a:ext uri="{FF2B5EF4-FFF2-40B4-BE49-F238E27FC236}">
                <a16:creationId xmlns:a16="http://schemas.microsoft.com/office/drawing/2014/main" id="{25D13C50-17CC-B2D9-030B-1CD540447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56591"/>
            <a:ext cx="12192000" cy="685800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4BC9937-ADD2-BF95-AF22-BBAAC342F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2849" y="4058573"/>
            <a:ext cx="3852041" cy="1834056"/>
          </a:xfrm>
        </p:spPr>
        <p:txBody>
          <a:bodyPr>
            <a:normAutofit/>
          </a:bodyPr>
          <a:lstStyle/>
          <a:p>
            <a:r>
              <a:rPr lang="en-US" sz="6000"/>
              <a:t>Stars</a:t>
            </a:r>
            <a:endParaRPr lang="el-GR" sz="60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8C3133A-5758-B9A0-0B64-C552B63E6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38" y="5755377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Zafeiri Stamatia Varvara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11235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471B7A-C53B-B9C3-C6C1-D39AFDAE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3" y="58157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Game structure </a:t>
            </a:r>
            <a:endParaRPr lang="el-G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65230407-6CF6-5C14-FBA0-8053D6EF2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48923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12572AB-8AD0-5973-960B-D299E7B3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291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A4983BA-B7B8-90B4-7EC0-57F2F4DF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367" y="90601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Game world</a:t>
            </a:r>
            <a:endParaRPr lang="el-GR" sz="3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197D2FC-0CDE-59D0-A689-11AF33DD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582" y="1506093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Game takes place in space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The solar system is based on real life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 the background we can see the milky-way.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Each planet is a level and unlock one after the other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Stars and text are cartoon like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 this game there is no failure, it’s a safe and happy environment that helps the player relax.</a:t>
            </a:r>
            <a:endParaRPr lang="el-GR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BD0A5D0-F6B2-7C01-1BCD-FFDE5556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0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E769C4-D220-BCF3-8269-C19FCA2D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79" y="447261"/>
            <a:ext cx="5056507" cy="213360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dirty="0"/>
              <a:t>User interface </a:t>
            </a:r>
            <a:endParaRPr lang="el-GR" sz="3600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02D883A1-11C8-5985-3A9F-8AE1E1A8FE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48275" y="371476"/>
            <a:ext cx="6638925" cy="3495674"/>
          </a:xfrm>
          <a:prstGeom prst="rect">
            <a:avLst/>
          </a:prstGeom>
        </p:spPr>
      </p:pic>
      <p:pic>
        <p:nvPicPr>
          <p:cNvPr id="6" name="image3.png">
            <a:extLst>
              <a:ext uri="{FF2B5EF4-FFF2-40B4-BE49-F238E27FC236}">
                <a16:creationId xmlns:a16="http://schemas.microsoft.com/office/drawing/2014/main" id="{F9CC8EE0-CB43-3916-7C84-92B18F61666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074" y="3314701"/>
            <a:ext cx="6638925" cy="3315114"/>
          </a:xfrm>
          <a:prstGeom prst="rect">
            <a:avLst/>
          </a:prstGeom>
          <a:ln/>
        </p:spPr>
      </p:pic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6D9E74E-7BBD-E194-BDA2-CDB886FF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656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DBC4E15-2C7F-8B8A-6114-80092965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Hardware requirements </a:t>
            </a:r>
            <a:endParaRPr lang="el-GR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3D4D7CD-3C36-EA6D-D22E-0A8D0B86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228600">
              <a:spcAft>
                <a:spcPts val="80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OS: Linux x86_64</a:t>
            </a:r>
            <a:endParaRPr lang="el-GR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>
              <a:spcAft>
                <a:spcPts val="80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CPU: Intel Pentium 4 </a:t>
            </a:r>
            <a:endParaRPr lang="el-GR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>
              <a:spcAft>
                <a:spcPts val="80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GPU: OpenGL-capable GPUs</a:t>
            </a:r>
            <a:endParaRPr lang="el-GR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>
              <a:spcAft>
                <a:spcPts val="80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MEMORY: 1GB RAM</a:t>
            </a:r>
            <a:endParaRPr lang="el-GR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>
              <a:spcAft>
                <a:spcPts val="800"/>
              </a:spcAft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 DRIVE: 2GB available space</a:t>
            </a:r>
            <a:endParaRPr lang="el-GR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129114C-2445-05D9-874C-B0F143C5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202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7144FEF-9B4F-8CFA-51E9-172EB425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Marketing </a:t>
            </a:r>
            <a:endParaRPr lang="el-GR" sz="3600" dirty="0"/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7480B56-B699-EEA6-BDE0-10BDB78D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1" y="1115568"/>
            <a:ext cx="6435849" cy="4626864"/>
          </a:xfrm>
        </p:spPr>
        <p:txBody>
          <a:bodyPr anchor="ctr">
            <a:normAutofit/>
          </a:bodyPr>
          <a:lstStyle/>
          <a:p>
            <a:pPr marL="36900" marR="0" indent="0" rtl="0">
              <a:buNone/>
            </a:pPr>
            <a:r>
              <a:rPr lang="en-US" b="0" i="0" u="none" strike="noStrike" dirty="0">
                <a:latin typeface="Century Gothic" panose="020B0502020202020204" pitchFamily="34" charset="0"/>
              </a:rPr>
              <a:t>Promotion through</a:t>
            </a:r>
          </a:p>
          <a:p>
            <a:pPr marR="0" rtl="0"/>
            <a:r>
              <a:rPr lang="en-US" dirty="0">
                <a:latin typeface="Century Gothic" panose="020B0502020202020204" pitchFamily="34" charset="0"/>
              </a:rPr>
              <a:t>S</a:t>
            </a:r>
            <a:r>
              <a:rPr lang="en-US" b="0" i="0" u="none" strike="noStrike" dirty="0">
                <a:latin typeface="Century Gothic" panose="020B0502020202020204" pitchFamily="34" charset="0"/>
              </a:rPr>
              <a:t>ocial media (e.g. Facebook, Instagram</a:t>
            </a:r>
            <a:r>
              <a:rPr lang="el-GR" b="0" i="0" u="none" strike="noStrike" dirty="0">
                <a:latin typeface="Century Gothic" panose="020B0502020202020204" pitchFamily="34" charset="0"/>
              </a:rPr>
              <a:t>)</a:t>
            </a:r>
            <a:endParaRPr lang="el-GR" b="0" i="0" u="none" strike="noStrike" dirty="0">
              <a:latin typeface="Arial" panose="020B0604020202020204" pitchFamily="34" charset="0"/>
            </a:endParaRPr>
          </a:p>
          <a:p>
            <a:pPr marR="0" rtl="0"/>
            <a:r>
              <a:rPr lang="en-US" b="0" i="0" u="none" strike="noStrike" baseline="0" dirty="0">
                <a:latin typeface="Century Gothic" panose="020B0502020202020204" pitchFamily="34" charset="0"/>
              </a:rPr>
              <a:t>Gaming platforms </a:t>
            </a:r>
            <a:r>
              <a:rPr lang="el-GR" b="0" i="0" u="none" strike="noStrike" baseline="0" dirty="0">
                <a:latin typeface="Century Gothic" panose="020B0502020202020204" pitchFamily="34" charset="0"/>
              </a:rPr>
              <a:t>(</a:t>
            </a:r>
            <a:r>
              <a:rPr lang="en-US" b="0" i="0" u="none" strike="noStrike" baseline="0" dirty="0">
                <a:latin typeface="Century Gothic" panose="020B0502020202020204" pitchFamily="34" charset="0"/>
              </a:rPr>
              <a:t>e.g. </a:t>
            </a:r>
            <a:r>
              <a:rPr lang="en-US" dirty="0">
                <a:latin typeface="Century Gothic" panose="020B0502020202020204" pitchFamily="34" charset="0"/>
              </a:rPr>
              <a:t>S</a:t>
            </a:r>
            <a:r>
              <a:rPr lang="el-GR" b="0" i="0" u="none" strike="noStrike" baseline="0" dirty="0">
                <a:latin typeface="Century Gothic" panose="020B0502020202020204" pitchFamily="34" charset="0"/>
              </a:rPr>
              <a:t>team , </a:t>
            </a:r>
            <a:r>
              <a:rPr lang="en-US" b="0" i="0" u="none" strike="noStrike" baseline="0" dirty="0">
                <a:latin typeface="Century Gothic" panose="020B0502020202020204" pitchFamily="34" charset="0"/>
              </a:rPr>
              <a:t>E</a:t>
            </a:r>
            <a:r>
              <a:rPr lang="el-GR" b="0" i="0" u="none" strike="noStrike" baseline="0" dirty="0">
                <a:latin typeface="Century Gothic" panose="020B0502020202020204" pitchFamily="34" charset="0"/>
              </a:rPr>
              <a:t>pic </a:t>
            </a:r>
            <a:r>
              <a:rPr lang="en-US" dirty="0">
                <a:latin typeface="Century Gothic" panose="020B0502020202020204" pitchFamily="34" charset="0"/>
              </a:rPr>
              <a:t>S</a:t>
            </a:r>
            <a:r>
              <a:rPr lang="en-US" b="0" i="0" u="none" strike="noStrike" baseline="0" dirty="0">
                <a:latin typeface="Century Gothic" panose="020B0502020202020204" pitchFamily="34" charset="0"/>
              </a:rPr>
              <a:t>tore</a:t>
            </a:r>
            <a:r>
              <a:rPr lang="el-GR" b="0" i="0" u="none" strike="noStrike" baseline="0" dirty="0">
                <a:latin typeface="Century Gothic" panose="020B0502020202020204" pitchFamily="34" charset="0"/>
              </a:rPr>
              <a:t>)</a:t>
            </a:r>
            <a:endParaRPr lang="el-GR" b="0" i="0" u="none" strike="noStrike" baseline="0" dirty="0">
              <a:latin typeface="Arial" panose="020B0604020202020204" pitchFamily="34" charset="0"/>
            </a:endParaRPr>
          </a:p>
          <a:p>
            <a:pPr marR="0" rtl="0"/>
            <a:r>
              <a:rPr lang="en-US" b="0" i="0" u="none" strike="noStrike" baseline="0" dirty="0">
                <a:latin typeface="Century Gothic" panose="020B0502020202020204" pitchFamily="34" charset="0"/>
              </a:rPr>
              <a:t>Educational</a:t>
            </a:r>
            <a:r>
              <a:rPr lang="el-GR" b="0" i="0" u="none" strike="noStrike" baseline="0" dirty="0">
                <a:latin typeface="Century Gothic" panose="020B0502020202020204" pitchFamily="34" charset="0"/>
              </a:rPr>
              <a:t> </a:t>
            </a:r>
            <a:r>
              <a:rPr lang="en-US" b="0" i="0" u="none" strike="noStrike" baseline="0" dirty="0">
                <a:latin typeface="Century Gothic" panose="020B0502020202020204" pitchFamily="34" charset="0"/>
              </a:rPr>
              <a:t>and</a:t>
            </a:r>
            <a:r>
              <a:rPr lang="el-GR" b="0" i="0" u="none" strike="noStrike" baseline="0" dirty="0">
                <a:latin typeface="Century Gothic" panose="020B0502020202020204" pitchFamily="34" charset="0"/>
              </a:rPr>
              <a:t> </a:t>
            </a:r>
            <a:r>
              <a:rPr lang="en-US" b="0" i="0" u="none" strike="noStrike" baseline="0" dirty="0">
                <a:latin typeface="Century Gothic" panose="020B0502020202020204" pitchFamily="34" charset="0"/>
              </a:rPr>
              <a:t>school exhibitions </a:t>
            </a:r>
          </a:p>
          <a:p>
            <a:pPr marR="0" rtl="0"/>
            <a:r>
              <a:rPr lang="en-US" b="0" i="0" u="none" strike="noStrike" baseline="0" dirty="0">
                <a:latin typeface="Century Gothic" panose="020B0502020202020204" pitchFamily="34" charset="0"/>
              </a:rPr>
              <a:t>Testing in the classroom</a:t>
            </a:r>
          </a:p>
          <a:p>
            <a:pPr marR="0" rtl="0"/>
            <a:r>
              <a:rPr lang="en-US" b="0" i="0" u="none" strike="noStrike" baseline="0" dirty="0">
                <a:latin typeface="Century Gothic" panose="020B0502020202020204" pitchFamily="34" charset="0"/>
              </a:rPr>
              <a:t>Feedback to upgrade the game through suggestions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B818F21-91BD-0BED-EB20-D8FD1949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662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226EFE-8FC0-831B-A0AD-B13F262D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Unity project’s files &amp; source code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BB89BDA-C755-F33F-3F4C-4FC4A0E1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r>
              <a:rPr lang="en-US" dirty="0"/>
              <a:t>https://drive.google.com/drive/folders/149rcpktueKwdIFyMuPuv9CD7x3cLu76U?usp=sharing</a:t>
            </a:r>
            <a:endParaRPr lang="el-G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CCF7A369-4E09-B42A-C049-C87B38964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95DC40D-2B6A-1380-1AF6-050889E1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508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6658A73-F853-571C-713E-DA5935BF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Thank you for your attention!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0199C3D-7555-7857-B51F-0B66B47E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897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F98D926-38B9-409A-7BC6-C392B3A9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Game Concept</a:t>
            </a:r>
            <a:endParaRPr lang="el-GR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F0730A-E49F-11BE-C4DD-D6D29D93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Player travels from planet to planet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Discovers and forms constellations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Learns interesting facts about them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objective of the game is to unlock all planets and form all the constellations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F5B052D-A793-CA1A-CA5A-64349EB1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558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55C35D5-1D58-4389-DBE4-C24B5080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386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Player’s role</a:t>
            </a:r>
            <a:endParaRPr lang="el-GR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2604EF9-7661-5024-F44F-EEC084A95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Player’s role is to find each constellation and connect the stars to form it.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Game is not avatar based.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Player’s main challenge to complete the levels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Player’s main activity is pairing stars</a:t>
            </a: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4D34D6D-47BE-ECE9-AE61-8EA9EB71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321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2F7401-632E-18AF-36BE-3E965FA9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Game genre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130B720-B6F0-6D1D-8048-1AD76A49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Single player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Educational game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Logical game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Puzzle game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Interactive items (e.g. planets, stars)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 based on competition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Unlockable new levels</a:t>
            </a:r>
            <a:endParaRPr lang="el-GR" dirty="0"/>
          </a:p>
        </p:txBody>
      </p:sp>
      <p:pic>
        <p:nvPicPr>
          <p:cNvPr id="14" name="Graphic 13" descr="Παζλ">
            <a:extLst>
              <a:ext uri="{FF2B5EF4-FFF2-40B4-BE49-F238E27FC236}">
                <a16:creationId xmlns:a16="http://schemas.microsoft.com/office/drawing/2014/main" id="{BD5A130C-7A26-171F-6EB4-AC3C1B41D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DA524C8-9D49-1B86-7F85-448330C4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50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21B6BE7-BB85-8750-0A8D-C564020D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Target group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09834E6-6A94-CD19-515E-220F975C9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1st - 6th grade students 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 (6 - 12-year-old students)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4DE50A5-B065-419D-3255-A1036DAD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151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50C815-FD44-22A0-F9BE-6242173A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060" y="781900"/>
            <a:ext cx="3946393" cy="1850651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Game world</a:t>
            </a:r>
            <a:endParaRPr lang="el-GR" sz="3600" dirty="0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D6D6FDF2-A18E-B55C-EB41-A302736C22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0886" y="3023491"/>
            <a:ext cx="7219397" cy="3443547"/>
          </a:xfrm>
          <a:prstGeom prst="rect">
            <a:avLst/>
          </a:pr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9B04DFF-0838-99BB-C5BA-835545AA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329" y="390961"/>
            <a:ext cx="7219397" cy="2632531"/>
          </a:xfrm>
        </p:spPr>
        <p:txBody>
          <a:bodyPr anchor="ctr">
            <a:normAutofit/>
          </a:bodyPr>
          <a:lstStyle/>
          <a:p>
            <a:pPr>
              <a:buClr>
                <a:srgbClr val="6995C7"/>
              </a:buClr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3D game</a:t>
            </a:r>
          </a:p>
          <a:p>
            <a:pPr>
              <a:buClr>
                <a:srgbClr val="6995C7"/>
              </a:buClr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Skybox</a:t>
            </a:r>
          </a:p>
          <a:p>
            <a:pPr>
              <a:buClr>
                <a:srgbClr val="6995C7"/>
              </a:buClr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2D background image with 3D objects</a:t>
            </a:r>
            <a:endParaRPr lang="el-GR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Clr>
                <a:srgbClr val="6995C7"/>
              </a:buClr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Camera is 3D straight to the game Canva and does not move</a:t>
            </a:r>
            <a:r>
              <a:rPr lang="en-US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</a:t>
            </a:r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AE6CEB9-5C43-C3AE-5A66-A72A865B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358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FF2BF6-41BF-AADD-9CF4-839F7305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87" y="538195"/>
            <a:ext cx="3946393" cy="1850651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Gameplay</a:t>
            </a:r>
            <a:endParaRPr lang="el-GR" sz="3600" dirty="0"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830A1136-CC60-8F6B-6A0D-84961F301F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3959" y="3336180"/>
            <a:ext cx="6744082" cy="3207057"/>
          </a:xfrm>
          <a:prstGeom prst="rect">
            <a:avLst/>
          </a:pr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17C08B8-FEC6-23C2-CE00-1CC645DC7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358" y="390961"/>
            <a:ext cx="8473642" cy="32070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749DD8"/>
              </a:buClr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challenge is to unlock all levels</a:t>
            </a:r>
          </a:p>
          <a:p>
            <a:pPr>
              <a:lnSpc>
                <a:spcPct val="90000"/>
              </a:lnSpc>
              <a:buClr>
                <a:srgbClr val="749DD8"/>
              </a:buClr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Forming the constellations can be defined as second level challenges</a:t>
            </a:r>
          </a:p>
          <a:p>
            <a:pPr>
              <a:lnSpc>
                <a:spcPct val="90000"/>
              </a:lnSpc>
              <a:buClr>
                <a:srgbClr val="749DD8"/>
              </a:buClr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level challenges are mainly related with exploring the skybox (sky and stars)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  <a:buClr>
                <a:srgbClr val="749DD8"/>
              </a:buClr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Player can: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Select a planet (level)</a:t>
            </a:r>
          </a:p>
          <a:p>
            <a:pPr marL="36900" indent="0">
              <a:lnSpc>
                <a:spcPct val="50000"/>
              </a:lnSpc>
              <a:spcAft>
                <a:spcPts val="800"/>
              </a:spcAft>
              <a:buClr>
                <a:srgbClr val="749DD8"/>
              </a:buClr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- Navigate around stars and constellations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6900" indent="0">
              <a:lnSpc>
                <a:spcPct val="50000"/>
              </a:lnSpc>
              <a:spcAft>
                <a:spcPts val="800"/>
              </a:spcAft>
              <a:buClr>
                <a:srgbClr val="749DD8"/>
              </a:buClr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Select and deselect stars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  <a:buClr>
                <a:srgbClr val="749DD8"/>
              </a:buClr>
            </a:pPr>
            <a:endParaRPr lang="el-GR" sz="1300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E9BD8B6-60E4-E633-D71E-1BAA881C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139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2834E5-7E0A-1909-D3B5-98BC2D99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3" y="581576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Characters </a:t>
            </a:r>
            <a:endParaRPr lang="el-G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0" name="Θέση περιεχομένου 2">
            <a:extLst>
              <a:ext uri="{FF2B5EF4-FFF2-40B4-BE49-F238E27FC236}">
                <a16:creationId xmlns:a16="http://schemas.microsoft.com/office/drawing/2014/main" id="{B2222F48-D740-7E09-2A05-90324A0DA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62915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1ED6477-2BEA-DB2E-2BBB-47A58C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690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6822517-5A13-5F5D-42EE-37711923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838" y="974725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Story  </a:t>
            </a:r>
            <a:endParaRPr lang="el-GR" sz="3600" dirty="0"/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EAE064D-5D9C-8411-D3AD-E068F2D0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kids were discussing about the meanings of their names in class.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Luna’s name means moon in Latin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 was born on a full moon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little Luna drifts to sleep she dreams about the night sky and the stars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2A90BBA-2E7F-528C-90B1-EE5CBE46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DE72-6027-4494-A3B1-9DA1130FDBCD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517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χιστόλιθος">
  <a:themeElements>
    <a:clrScheme name="Σχιστόλιθος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Σχιστόλιθος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χιστόλιθο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TM04033929[[fn=Σχιστόλιθος]]</Template>
  <TotalTime>149</TotalTime>
  <Words>458</Words>
  <Application>Microsoft Office PowerPoint</Application>
  <PresentationFormat>Ευρεία οθόνη</PresentationFormat>
  <Paragraphs>87</Paragraphs>
  <Slides>16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Calisto MT</vt:lpstr>
      <vt:lpstr>Century Gothic</vt:lpstr>
      <vt:lpstr>Wingdings 2</vt:lpstr>
      <vt:lpstr>Σχιστόλιθος</vt:lpstr>
      <vt:lpstr>Stars</vt:lpstr>
      <vt:lpstr>Game Concept</vt:lpstr>
      <vt:lpstr>Player’s role</vt:lpstr>
      <vt:lpstr>Game genre</vt:lpstr>
      <vt:lpstr>Target group </vt:lpstr>
      <vt:lpstr>Game world</vt:lpstr>
      <vt:lpstr>Gameplay</vt:lpstr>
      <vt:lpstr>Characters </vt:lpstr>
      <vt:lpstr>Story  </vt:lpstr>
      <vt:lpstr>Game structure </vt:lpstr>
      <vt:lpstr>Game world</vt:lpstr>
      <vt:lpstr>User interface </vt:lpstr>
      <vt:lpstr>Hardware requirements </vt:lpstr>
      <vt:lpstr>Marketing </vt:lpstr>
      <vt:lpstr>Unity project’s files &amp; source code</vt:lpstr>
      <vt:lpstr>Thank you for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Stars</dc:title>
  <dc:creator>zstamat@o365.uth.gr</dc:creator>
  <cp:lastModifiedBy>ΣΤΑΜΑΤΙΑ-ΒΑΡΒΑΡΑ ΖΑΦΕΙΡΗ</cp:lastModifiedBy>
  <cp:revision>15</cp:revision>
  <dcterms:created xsi:type="dcterms:W3CDTF">2022-09-18T14:28:19Z</dcterms:created>
  <dcterms:modified xsi:type="dcterms:W3CDTF">2022-09-18T22:34:43Z</dcterms:modified>
</cp:coreProperties>
</file>