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Tahoma" panose="020B0604030504040204" pitchFamily="3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GgGgfztYUOHthZv/jUDhfstPH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8" d="100"/>
          <a:sy n="98" d="100"/>
        </p:scale>
        <p:origin x="576" y="-6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af4dd019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af4dd019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eaf4dd019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623888" y="3873503"/>
            <a:ext cx="7886700" cy="17811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3B7A"/>
              </a:buClr>
              <a:buSzPts val="4000"/>
              <a:buFont typeface="Calibri"/>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5"/>
          <p:cNvSpPr/>
          <p:nvPr/>
        </p:nvSpPr>
        <p:spPr>
          <a:xfrm>
            <a:off x="0" y="0"/>
            <a:ext cx="9144000" cy="3657600"/>
          </a:xfrm>
          <a:prstGeom prst="rect">
            <a:avLst/>
          </a:prstGeom>
          <a:solidFill>
            <a:srgbClr val="003B7A"/>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6" name="Google Shape;26;p25" descr="FITlogo.png"/>
          <p:cNvPicPr preferRelativeResize="0"/>
          <p:nvPr/>
        </p:nvPicPr>
        <p:blipFill rotWithShape="1">
          <a:blip r:embed="rId2">
            <a:alphaModFix amt="19000"/>
          </a:blip>
          <a:srcRect/>
          <a:stretch/>
        </p:blipFill>
        <p:spPr>
          <a:xfrm rot="-1432441">
            <a:off x="6062648" y="-224663"/>
            <a:ext cx="3524140" cy="4698853"/>
          </a:xfrm>
          <a:prstGeom prst="rect">
            <a:avLst/>
          </a:prstGeom>
          <a:noFill/>
          <a:ln>
            <a:noFill/>
          </a:ln>
        </p:spPr>
      </p:pic>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34"/>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3B7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4"/>
          <p:cNvSpPr txBox="1">
            <a:spLocks noGrp="1"/>
          </p:cNvSpPr>
          <p:nvPr>
            <p:ph type="body" idx="1"/>
          </p:nvPr>
        </p:nvSpPr>
        <p:spPr>
          <a:xfrm rot="5400000">
            <a:off x="2736850" y="-406399"/>
            <a:ext cx="3670301"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4"/>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4"/>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4"/>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9" name="Google Shape;89;p34"/>
          <p:cNvCxnSpPr/>
          <p:nvPr/>
        </p:nvCxnSpPr>
        <p:spPr>
          <a:xfrm>
            <a:off x="438150" y="609600"/>
            <a:ext cx="0" cy="546100"/>
          </a:xfrm>
          <a:prstGeom prst="straightConnector1">
            <a:avLst/>
          </a:prstGeom>
          <a:noFill/>
          <a:ln w="76200" cap="flat" cmpd="sng">
            <a:solidFill>
              <a:srgbClr val="003B7A"/>
            </a:solidFill>
            <a:prstDash val="solid"/>
            <a:miter lim="800000"/>
            <a:headEnd type="none" w="sm" len="sm"/>
            <a:tailEnd type="none" w="sm" len="sm"/>
          </a:ln>
        </p:spPr>
      </p:cxn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35"/>
          <p:cNvSpPr txBox="1">
            <a:spLocks noGrp="1"/>
          </p:cNvSpPr>
          <p:nvPr>
            <p:ph type="title"/>
          </p:nvPr>
        </p:nvSpPr>
        <p:spPr>
          <a:xfrm rot="5400000">
            <a:off x="4623594"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3B7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5"/>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35"/>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5"/>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5"/>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96"/>
        <p:cNvGrpSpPr/>
        <p:nvPr/>
      </p:nvGrpSpPr>
      <p:grpSpPr>
        <a:xfrm>
          <a:off x="0" y="0"/>
          <a:ext cx="0" cy="0"/>
          <a:chOff x="0" y="0"/>
          <a:chExt cx="0" cy="0"/>
        </a:xfrm>
      </p:grpSpPr>
      <p:sp>
        <p:nvSpPr>
          <p:cNvPr id="97" name="Google Shape;97;p36"/>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3B7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6"/>
          <p:cNvSpPr txBox="1">
            <a:spLocks noGrp="1"/>
          </p:cNvSpPr>
          <p:nvPr>
            <p:ph type="body" idx="1"/>
          </p:nvPr>
        </p:nvSpPr>
        <p:spPr>
          <a:xfrm>
            <a:off x="628650" y="1701801"/>
            <a:ext cx="7886700" cy="3670301"/>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36"/>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6"/>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6"/>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26"/>
          <p:cNvSpPr txBox="1">
            <a:spLocks noGrp="1"/>
          </p:cNvSpPr>
          <p:nvPr>
            <p:ph type="body" idx="1"/>
          </p:nvPr>
        </p:nvSpPr>
        <p:spPr>
          <a:xfrm>
            <a:off x="628650" y="1701801"/>
            <a:ext cx="7886700" cy="3670301"/>
          </a:xfrm>
          <a:prstGeom prst="rect">
            <a:avLst/>
          </a:prstGeom>
          <a:noFill/>
          <a:ln>
            <a:noFill/>
          </a:ln>
        </p:spPr>
        <p:txBody>
          <a:bodyPr spcFirstLastPara="1" wrap="square" lIns="91425" tIns="45700" rIns="91425" bIns="45700" anchor="t" anchorCtr="0">
            <a:normAutofit/>
          </a:bodyPr>
          <a:lstStyle>
            <a:lvl1pPr marL="457200" lvl="0" indent="-406400" algn="l">
              <a:lnSpc>
                <a:spcPct val="150000"/>
              </a:lnSpc>
              <a:spcBef>
                <a:spcPts val="1000"/>
              </a:spcBef>
              <a:spcAft>
                <a:spcPts val="0"/>
              </a:spcAft>
              <a:buClr>
                <a:srgbClr val="F5CE31"/>
              </a:buClr>
              <a:buSzPts val="2800"/>
              <a:buChar char="•"/>
              <a:defRPr>
                <a:latin typeface="Times New Roman"/>
                <a:ea typeface="Times New Roman"/>
                <a:cs typeface="Times New Roman"/>
                <a:sym typeface="Times New Roman"/>
              </a:defRPr>
            </a:lvl1pPr>
            <a:lvl2pPr marL="914400" lvl="1" indent="-381000" algn="l">
              <a:lnSpc>
                <a:spcPct val="150000"/>
              </a:lnSpc>
              <a:spcBef>
                <a:spcPts val="500"/>
              </a:spcBef>
              <a:spcAft>
                <a:spcPts val="0"/>
              </a:spcAft>
              <a:buClr>
                <a:srgbClr val="F5CE31"/>
              </a:buClr>
              <a:buSzPts val="2400"/>
              <a:buChar char="•"/>
              <a:defRPr>
                <a:latin typeface="Times New Roman"/>
                <a:ea typeface="Times New Roman"/>
                <a:cs typeface="Times New Roman"/>
                <a:sym typeface="Times New Roman"/>
              </a:defRPr>
            </a:lvl2pPr>
            <a:lvl3pPr marL="1371600" lvl="2" indent="-355600" algn="l">
              <a:lnSpc>
                <a:spcPct val="150000"/>
              </a:lnSpc>
              <a:spcBef>
                <a:spcPts val="500"/>
              </a:spcBef>
              <a:spcAft>
                <a:spcPts val="0"/>
              </a:spcAft>
              <a:buClr>
                <a:srgbClr val="F5CE31"/>
              </a:buClr>
              <a:buSzPts val="2000"/>
              <a:buChar char="•"/>
              <a:defRPr>
                <a:latin typeface="Times New Roman"/>
                <a:ea typeface="Times New Roman"/>
                <a:cs typeface="Times New Roman"/>
                <a:sym typeface="Times New Roman"/>
              </a:defRPr>
            </a:lvl3pPr>
            <a:lvl4pPr marL="1828800" lvl="3" indent="-342900" algn="l">
              <a:lnSpc>
                <a:spcPct val="150000"/>
              </a:lnSpc>
              <a:spcBef>
                <a:spcPts val="500"/>
              </a:spcBef>
              <a:spcAft>
                <a:spcPts val="0"/>
              </a:spcAft>
              <a:buClr>
                <a:srgbClr val="F5CE31"/>
              </a:buClr>
              <a:buSzPts val="1800"/>
              <a:buChar char="•"/>
              <a:defRPr>
                <a:latin typeface="Times New Roman"/>
                <a:ea typeface="Times New Roman"/>
                <a:cs typeface="Times New Roman"/>
                <a:sym typeface="Times New Roman"/>
              </a:defRPr>
            </a:lvl4pPr>
            <a:lvl5pPr marL="2286000" lvl="4" indent="-342900" algn="l">
              <a:lnSpc>
                <a:spcPct val="150000"/>
              </a:lnSpc>
              <a:spcBef>
                <a:spcPts val="500"/>
              </a:spcBef>
              <a:spcAft>
                <a:spcPts val="0"/>
              </a:spcAft>
              <a:buClr>
                <a:srgbClr val="F5CE31"/>
              </a:buClr>
              <a:buSzPts val="1800"/>
              <a:buChar char="•"/>
              <a:defRPr>
                <a:latin typeface="Times New Roman"/>
                <a:ea typeface="Times New Roman"/>
                <a:cs typeface="Times New Roman"/>
                <a:sym typeface="Times New Roma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6"/>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26"/>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3B7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3" name="Google Shape;33;p26"/>
          <p:cNvCxnSpPr/>
          <p:nvPr/>
        </p:nvCxnSpPr>
        <p:spPr>
          <a:xfrm>
            <a:off x="438150" y="609600"/>
            <a:ext cx="0" cy="546100"/>
          </a:xfrm>
          <a:prstGeom prst="straightConnector1">
            <a:avLst/>
          </a:prstGeom>
          <a:noFill/>
          <a:ln w="76200" cap="flat" cmpd="sng">
            <a:solidFill>
              <a:srgbClr val="003B7A"/>
            </a:solidFill>
            <a:prstDash val="solid"/>
            <a:miter lim="800000"/>
            <a:headEnd type="none" w="sm" len="sm"/>
            <a:tailEnd type="none" w="sm" len="sm"/>
          </a:ln>
        </p:spPr>
      </p:cxn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27"/>
          <p:cNvSpPr txBox="1">
            <a:spLocks noGrp="1"/>
          </p:cNvSpPr>
          <p:nvPr>
            <p:ph type="ctrTitle"/>
          </p:nvPr>
        </p:nvSpPr>
        <p:spPr>
          <a:xfrm>
            <a:off x="1143000" y="957263"/>
            <a:ext cx="6858000" cy="2387600"/>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rgbClr val="003B7A"/>
              </a:buClr>
              <a:buSzPts val="6000"/>
              <a:buFont typeface="Calibri"/>
              <a:buNone/>
              <a:defRPr sz="6000" b="1">
                <a:solidFill>
                  <a:srgbClr val="003B7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r">
              <a:lnSpc>
                <a:spcPct val="10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27"/>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0" name="Google Shape;40;p27"/>
          <p:cNvCxnSpPr/>
          <p:nvPr/>
        </p:nvCxnSpPr>
        <p:spPr>
          <a:xfrm rot="10800000">
            <a:off x="1143002" y="3475566"/>
            <a:ext cx="6854825" cy="0"/>
          </a:xfrm>
          <a:prstGeom prst="straightConnector1">
            <a:avLst/>
          </a:prstGeom>
          <a:noFill/>
          <a:ln w="9525" cap="flat" cmpd="sng">
            <a:solidFill>
              <a:srgbClr val="003B7A"/>
            </a:solidFill>
            <a:prstDash val="solid"/>
            <a:miter lim="800000"/>
            <a:headEnd type="none" w="sm" len="sm"/>
            <a:tailEnd type="none" w="sm" len="sm"/>
          </a:ln>
        </p:spPr>
      </p:cxn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1"/>
        <p:cNvGrpSpPr/>
        <p:nvPr/>
      </p:nvGrpSpPr>
      <p:grpSpPr>
        <a:xfrm>
          <a:off x="0" y="0"/>
          <a:ext cx="0" cy="0"/>
          <a:chOff x="0" y="0"/>
          <a:chExt cx="0" cy="0"/>
        </a:xfrm>
      </p:grpSpPr>
      <p:sp>
        <p:nvSpPr>
          <p:cNvPr id="42" name="Google Shape;42;p28"/>
          <p:cNvSpPr txBox="1">
            <a:spLocks noGrp="1"/>
          </p:cNvSpPr>
          <p:nvPr>
            <p:ph type="body" idx="1"/>
          </p:nvPr>
        </p:nvSpPr>
        <p:spPr>
          <a:xfrm>
            <a:off x="628651" y="1393828"/>
            <a:ext cx="3886200" cy="39909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8"/>
          <p:cNvSpPr txBox="1">
            <a:spLocks noGrp="1"/>
          </p:cNvSpPr>
          <p:nvPr>
            <p:ph type="body" idx="2"/>
          </p:nvPr>
        </p:nvSpPr>
        <p:spPr>
          <a:xfrm>
            <a:off x="4629150" y="1393828"/>
            <a:ext cx="3886200" cy="39909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8"/>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28"/>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3B7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8" name="Google Shape;48;p28"/>
          <p:cNvCxnSpPr/>
          <p:nvPr/>
        </p:nvCxnSpPr>
        <p:spPr>
          <a:xfrm>
            <a:off x="438150" y="609600"/>
            <a:ext cx="0" cy="546100"/>
          </a:xfrm>
          <a:prstGeom prst="straightConnector1">
            <a:avLst/>
          </a:prstGeom>
          <a:noFill/>
          <a:ln w="76200" cap="flat" cmpd="sng">
            <a:solidFill>
              <a:srgbClr val="003B7A"/>
            </a:solidFill>
            <a:prstDash val="solid"/>
            <a:miter lim="800000"/>
            <a:headEnd type="none" w="sm" len="sm"/>
            <a:tailEnd type="none" w="sm" len="sm"/>
          </a:ln>
        </p:spPr>
      </p:cxn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9"/>
        <p:cNvGrpSpPr/>
        <p:nvPr/>
      </p:nvGrpSpPr>
      <p:grpSpPr>
        <a:xfrm>
          <a:off x="0" y="0"/>
          <a:ext cx="0" cy="0"/>
          <a:chOff x="0" y="0"/>
          <a:chExt cx="0" cy="0"/>
        </a:xfrm>
      </p:grpSpPr>
      <p:sp>
        <p:nvSpPr>
          <p:cNvPr id="50" name="Google Shape;50;p29"/>
          <p:cNvSpPr txBox="1">
            <a:spLocks noGrp="1"/>
          </p:cNvSpPr>
          <p:nvPr>
            <p:ph type="body" idx="1"/>
          </p:nvPr>
        </p:nvSpPr>
        <p:spPr>
          <a:xfrm>
            <a:off x="629842" y="13890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29"/>
          <p:cNvSpPr txBox="1">
            <a:spLocks noGrp="1"/>
          </p:cNvSpPr>
          <p:nvPr>
            <p:ph type="body" idx="2"/>
          </p:nvPr>
        </p:nvSpPr>
        <p:spPr>
          <a:xfrm>
            <a:off x="629842" y="2212975"/>
            <a:ext cx="3868340" cy="31718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9"/>
          <p:cNvSpPr txBox="1">
            <a:spLocks noGrp="1"/>
          </p:cNvSpPr>
          <p:nvPr>
            <p:ph type="body" idx="3"/>
          </p:nvPr>
        </p:nvSpPr>
        <p:spPr>
          <a:xfrm>
            <a:off x="4629150" y="13890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9"/>
          <p:cNvSpPr txBox="1">
            <a:spLocks noGrp="1"/>
          </p:cNvSpPr>
          <p:nvPr>
            <p:ph type="body" idx="4"/>
          </p:nvPr>
        </p:nvSpPr>
        <p:spPr>
          <a:xfrm>
            <a:off x="4629150" y="2212975"/>
            <a:ext cx="3887391" cy="31718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9"/>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9"/>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29"/>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3B7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8" name="Google Shape;58;p29"/>
          <p:cNvCxnSpPr/>
          <p:nvPr/>
        </p:nvCxnSpPr>
        <p:spPr>
          <a:xfrm>
            <a:off x="438150" y="609600"/>
            <a:ext cx="0" cy="546100"/>
          </a:xfrm>
          <a:prstGeom prst="straightConnector1">
            <a:avLst/>
          </a:prstGeom>
          <a:noFill/>
          <a:ln w="76200" cap="flat" cmpd="sng">
            <a:solidFill>
              <a:srgbClr val="003B7A"/>
            </a:solidFill>
            <a:prstDash val="solid"/>
            <a:miter lim="800000"/>
            <a:headEnd type="none" w="sm" len="sm"/>
            <a:tailEnd type="none" w="sm" len="sm"/>
          </a:ln>
        </p:spPr>
      </p:cxn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30"/>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3B7A"/>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0"/>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4" name="Google Shape;64;p30"/>
          <p:cNvCxnSpPr/>
          <p:nvPr/>
        </p:nvCxnSpPr>
        <p:spPr>
          <a:xfrm>
            <a:off x="438150" y="609600"/>
            <a:ext cx="0" cy="546100"/>
          </a:xfrm>
          <a:prstGeom prst="straightConnector1">
            <a:avLst/>
          </a:prstGeom>
          <a:noFill/>
          <a:ln w="76200" cap="flat" cmpd="sng">
            <a:solidFill>
              <a:srgbClr val="003B7A"/>
            </a:solidFill>
            <a:prstDash val="solid"/>
            <a:miter lim="800000"/>
            <a:headEnd type="none" w="sm" len="sm"/>
            <a:tailEnd type="none" w="sm" len="sm"/>
          </a:ln>
        </p:spPr>
      </p:cxn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31"/>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3B7A"/>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2" name="Google Shape;72;p3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2"/>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2"/>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2"/>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3B7A"/>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3"/>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Tahoma"/>
                <a:ea typeface="Tahoma"/>
                <a:cs typeface="Tahoma"/>
                <a:sym typeface="Tahoma"/>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ahoma"/>
                <a:ea typeface="Tahoma"/>
                <a:cs typeface="Tahoma"/>
                <a:sym typeface="Tahoma"/>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ahoma"/>
                <a:ea typeface="Tahoma"/>
                <a:cs typeface="Tahoma"/>
                <a:sym typeface="Tahoma"/>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9" name="Google Shape;79;p3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33"/>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3"/>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p:nvPr/>
        </p:nvSpPr>
        <p:spPr>
          <a:xfrm rot="5400000" flipH="1">
            <a:off x="2181397" y="6015130"/>
            <a:ext cx="939496" cy="746247"/>
          </a:xfrm>
          <a:prstGeom prst="flowChartManualInpu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24"/>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3B7A"/>
              </a:buClr>
              <a:buSzPts val="4000"/>
              <a:buFont typeface="Calibri"/>
              <a:buNone/>
              <a:defRPr sz="4000" b="1" i="0" u="none" strike="noStrike" cap="none">
                <a:solidFill>
                  <a:srgbClr val="003B7A"/>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4"/>
          <p:cNvSpPr txBox="1">
            <a:spLocks noGrp="1"/>
          </p:cNvSpPr>
          <p:nvPr>
            <p:ph type="body" idx="1"/>
          </p:nvPr>
        </p:nvSpPr>
        <p:spPr>
          <a:xfrm>
            <a:off x="628650" y="1701801"/>
            <a:ext cx="7886700" cy="367030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1000"/>
              </a:spcBef>
              <a:spcAft>
                <a:spcPts val="0"/>
              </a:spcAft>
              <a:buClr>
                <a:schemeClr val="dk1"/>
              </a:buClr>
              <a:buSzPts val="2800"/>
              <a:buFont typeface="Arial"/>
              <a:buChar char="•"/>
              <a:defRPr sz="2800" b="0" i="0" u="none" strike="noStrike" cap="none">
                <a:solidFill>
                  <a:schemeClr val="dk1"/>
                </a:solidFill>
                <a:latin typeface="Tahoma"/>
                <a:ea typeface="Tahoma"/>
                <a:cs typeface="Tahoma"/>
                <a:sym typeface="Tahoma"/>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ahoma"/>
                <a:ea typeface="Tahoma"/>
                <a:cs typeface="Tahoma"/>
                <a:sym typeface="Tahoma"/>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dt" idx="10"/>
          </p:nvPr>
        </p:nvSpPr>
        <p:spPr>
          <a:xfrm>
            <a:off x="628650" y="5454653"/>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ftr" idx="11"/>
          </p:nvPr>
        </p:nvSpPr>
        <p:spPr>
          <a:xfrm>
            <a:off x="3028950" y="5454653"/>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4"/>
          <p:cNvSpPr txBox="1">
            <a:spLocks noGrp="1"/>
          </p:cNvSpPr>
          <p:nvPr>
            <p:ph type="sldNum" idx="12"/>
          </p:nvPr>
        </p:nvSpPr>
        <p:spPr>
          <a:xfrm>
            <a:off x="6457950" y="5454653"/>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24"/>
          <p:cNvSpPr/>
          <p:nvPr/>
        </p:nvSpPr>
        <p:spPr>
          <a:xfrm>
            <a:off x="-7365" y="6070600"/>
            <a:ext cx="9151365" cy="787400"/>
          </a:xfrm>
          <a:prstGeom prst="rect">
            <a:avLst/>
          </a:prstGeom>
          <a:solidFill>
            <a:srgbClr val="003B7A"/>
          </a:solidFill>
          <a:ln w="12700" cap="flat" cmpd="sng">
            <a:solidFill>
              <a:srgbClr val="003B7A"/>
            </a:solidFill>
            <a:prstDash val="solid"/>
            <a:miter lim="800000"/>
            <a:headEnd type="none" w="sm" len="sm"/>
            <a:tailEnd type="none" w="sm" len="sm"/>
          </a:ln>
          <a:effectLst>
            <a:outerShdw blurRad="50800" dist="25400" dir="162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4"/>
          <p:cNvSpPr/>
          <p:nvPr/>
        </p:nvSpPr>
        <p:spPr>
          <a:xfrm rot="5400000" flipH="1">
            <a:off x="1036185" y="4882318"/>
            <a:ext cx="939494" cy="3011867"/>
          </a:xfrm>
          <a:prstGeom prst="flowChartManualInput">
            <a:avLst/>
          </a:prstGeom>
          <a:solidFill>
            <a:schemeClr val="lt1"/>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 name="Google Shape;18;p24"/>
          <p:cNvPicPr preferRelativeResize="0"/>
          <p:nvPr/>
        </p:nvPicPr>
        <p:blipFill rotWithShape="1">
          <a:blip r:embed="rId14">
            <a:alphaModFix/>
          </a:blip>
          <a:srcRect/>
          <a:stretch/>
        </p:blipFill>
        <p:spPr>
          <a:xfrm>
            <a:off x="253817" y="6106293"/>
            <a:ext cx="1814513" cy="590550"/>
          </a:xfrm>
          <a:prstGeom prst="rect">
            <a:avLst/>
          </a:prstGeom>
          <a:noFill/>
          <a:ln>
            <a:noFill/>
          </a:ln>
        </p:spPr>
      </p:pic>
      <p:sp>
        <p:nvSpPr>
          <p:cNvPr id="19" name="Google Shape;19;p24"/>
          <p:cNvSpPr/>
          <p:nvPr/>
        </p:nvSpPr>
        <p:spPr>
          <a:xfrm>
            <a:off x="757261" y="6190529"/>
            <a:ext cx="1477426" cy="45352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4"/>
          <p:cNvSpPr txBox="1"/>
          <p:nvPr/>
        </p:nvSpPr>
        <p:spPr>
          <a:xfrm>
            <a:off x="689021" y="6177299"/>
            <a:ext cx="209950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i="0" u="none" strike="noStrike" cap="none">
                <a:solidFill>
                  <a:srgbClr val="092A67"/>
                </a:solidFill>
                <a:latin typeface="Calibri"/>
                <a:ea typeface="Calibri"/>
                <a:cs typeface="Calibri"/>
                <a:sym typeface="Calibri"/>
              </a:rPr>
              <a:t>FACULTY OF INFORMATION TECHNOLOGY</a:t>
            </a:r>
            <a:endParaRPr/>
          </a:p>
          <a:p>
            <a:pPr marL="0" marR="0" lvl="0" indent="0" algn="l" rtl="0">
              <a:spcBef>
                <a:spcPts val="0"/>
              </a:spcBef>
              <a:spcAft>
                <a:spcPts val="0"/>
              </a:spcAft>
              <a:buNone/>
            </a:pPr>
            <a:r>
              <a:rPr lang="en-US" sz="1100" b="1">
                <a:solidFill>
                  <a:srgbClr val="092A67"/>
                </a:solidFill>
                <a:latin typeface="Calibri"/>
                <a:ea typeface="Calibri"/>
                <a:cs typeface="Calibri"/>
                <a:sym typeface="Calibri"/>
              </a:rPr>
              <a:t>THU DUC COLLEGE OF TECHNOLOGY</a:t>
            </a:r>
            <a:endParaRPr sz="1100" b="1">
              <a:solidFill>
                <a:srgbClr val="092A67"/>
              </a:solidFill>
              <a:latin typeface="Calibri"/>
              <a:ea typeface="Calibri"/>
              <a:cs typeface="Calibri"/>
              <a:sym typeface="Calibri"/>
            </a:endParaRPr>
          </a:p>
        </p:txBody>
      </p:sp>
      <p:pic>
        <p:nvPicPr>
          <p:cNvPr id="21" name="Google Shape;21;p24" descr="cdiologo_white.png"/>
          <p:cNvPicPr preferRelativeResize="0"/>
          <p:nvPr/>
        </p:nvPicPr>
        <p:blipFill rotWithShape="1">
          <a:blip r:embed="rId15">
            <a:alphaModFix/>
          </a:blip>
          <a:srcRect/>
          <a:stretch/>
        </p:blipFill>
        <p:spPr>
          <a:xfrm>
            <a:off x="7858126" y="6175632"/>
            <a:ext cx="676275" cy="568071"/>
          </a:xfrm>
          <a:prstGeom prst="rect">
            <a:avLst/>
          </a:prstGeom>
          <a:noFill/>
          <a:ln>
            <a:noFill/>
          </a:ln>
        </p:spPr>
      </p:pic>
      <p:pic>
        <p:nvPicPr>
          <p:cNvPr id="22" name="Google Shape;22;p24" descr="tdc_logo_white.png"/>
          <p:cNvPicPr preferRelativeResize="0"/>
          <p:nvPr/>
        </p:nvPicPr>
        <p:blipFill rotWithShape="1">
          <a:blip r:embed="rId16">
            <a:alphaModFix/>
          </a:blip>
          <a:srcRect/>
          <a:stretch/>
        </p:blipFill>
        <p:spPr>
          <a:xfrm>
            <a:off x="7108699" y="6172200"/>
            <a:ext cx="437945" cy="584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title"/>
          </p:nvPr>
        </p:nvSpPr>
        <p:spPr>
          <a:xfrm>
            <a:off x="623888" y="3873503"/>
            <a:ext cx="7886700" cy="17811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B7A"/>
              </a:buClr>
              <a:buSzPts val="4000"/>
              <a:buFont typeface="Calibri"/>
              <a:buNone/>
            </a:pPr>
            <a:r>
              <a:rPr lang="en-US"/>
              <a:t>Chương 4. </a:t>
            </a:r>
            <a:br>
              <a:rPr lang="en-US"/>
            </a:br>
            <a:r>
              <a:rPr lang="en-US"/>
              <a:t>GIẢI QUYẾT VẤN ĐỀ VÀ RA QUYẾT ĐỊNH</a:t>
            </a:r>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966788" lvl="2" indent="-457200" algn="l" rtl="0">
              <a:lnSpc>
                <a:spcPct val="120000"/>
              </a:lnSpc>
              <a:spcBef>
                <a:spcPts val="0"/>
              </a:spcBef>
              <a:spcAft>
                <a:spcPts val="0"/>
              </a:spcAft>
              <a:buSzPts val="2000"/>
              <a:buFont typeface="Calibri"/>
              <a:buAutoNum type="alphaLcParenR"/>
            </a:pPr>
            <a:r>
              <a:rPr lang="en-US"/>
              <a:t>Bước 1:  Xác định vấn đề</a:t>
            </a:r>
            <a:r>
              <a:rPr lang="en-US" b="1"/>
              <a:t>: </a:t>
            </a:r>
            <a:r>
              <a:rPr lang="en-US"/>
              <a:t>Nhận diện đúng vấn đề cần giải quyết.</a:t>
            </a:r>
            <a:endParaRPr/>
          </a:p>
          <a:p>
            <a:pPr marL="1423988" lvl="3" indent="-457200" algn="l" rtl="0">
              <a:lnSpc>
                <a:spcPct val="120000"/>
              </a:lnSpc>
              <a:spcBef>
                <a:spcPts val="500"/>
              </a:spcBef>
              <a:spcAft>
                <a:spcPts val="0"/>
              </a:spcAft>
              <a:buSzPts val="1800"/>
              <a:buFont typeface="Calibri"/>
              <a:buAutoNum type="romanLcPeriod"/>
            </a:pPr>
            <a:r>
              <a:rPr lang="en-US"/>
              <a:t>Biết cách đặt câu hỏi</a:t>
            </a:r>
            <a:endParaRPr/>
          </a:p>
          <a:p>
            <a:pPr marL="1423988" lvl="3" indent="-457200" algn="l" rtl="0">
              <a:lnSpc>
                <a:spcPct val="120000"/>
              </a:lnSpc>
              <a:spcBef>
                <a:spcPts val="500"/>
              </a:spcBef>
              <a:spcAft>
                <a:spcPts val="0"/>
              </a:spcAft>
              <a:buSzPts val="1800"/>
              <a:buFont typeface="Calibri"/>
              <a:buAutoNum type="romanLcPeriod"/>
            </a:pPr>
            <a:r>
              <a:rPr lang="en-US"/>
              <a:t>Thừa nhận vấn đề</a:t>
            </a:r>
            <a:endParaRPr/>
          </a:p>
          <a:p>
            <a:pPr marL="1423988" lvl="3" indent="-457200" algn="l" rtl="0">
              <a:lnSpc>
                <a:spcPct val="120000"/>
              </a:lnSpc>
              <a:spcBef>
                <a:spcPts val="500"/>
              </a:spcBef>
              <a:spcAft>
                <a:spcPts val="0"/>
              </a:spcAft>
              <a:buSzPts val="1800"/>
              <a:buFont typeface="Calibri"/>
              <a:buAutoNum type="romanLcPeriod"/>
            </a:pPr>
            <a:r>
              <a:rPr lang="en-US"/>
              <a:t>Phát biểu mô tả vấn đề</a:t>
            </a:r>
            <a:r>
              <a:rPr lang="en-US" b="1"/>
              <a:t>: </a:t>
            </a:r>
            <a:r>
              <a:rPr lang="en-US"/>
              <a:t>Biết cách mô tả vấn đề đang phải đối mặt sẽ giúp ta dễ dàng hơn trong việc truy tìm vấn đề thực sự dẫn đến sự việc này</a:t>
            </a:r>
            <a:endParaRPr/>
          </a:p>
          <a:p>
            <a:pPr marL="0" lvl="0" indent="0" algn="l" rtl="0">
              <a:lnSpc>
                <a:spcPct val="150000"/>
              </a:lnSpc>
              <a:spcBef>
                <a:spcPts val="1000"/>
              </a:spcBef>
              <a:spcAft>
                <a:spcPts val="0"/>
              </a:spcAft>
              <a:buSzPts val="2800"/>
              <a:buNone/>
            </a:pPr>
            <a:endParaRPr/>
          </a:p>
        </p:txBody>
      </p:sp>
      <p:sp>
        <p:nvSpPr>
          <p:cNvPr id="166" name="Google Shape;166;p10"/>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p>
            <a:pPr marL="857250" lvl="0" indent="-857250" algn="l" rtl="0">
              <a:lnSpc>
                <a:spcPct val="90000"/>
              </a:lnSpc>
              <a:spcBef>
                <a:spcPts val="0"/>
              </a:spcBef>
              <a:spcAft>
                <a:spcPts val="0"/>
              </a:spcAft>
              <a:buClr>
                <a:srgbClr val="003B7A"/>
              </a:buClr>
              <a:buSzPts val="4000"/>
              <a:buFont typeface="Calibri"/>
              <a:buAutoNum type="romanUcPeriod" startAt="2"/>
            </a:pPr>
            <a:r>
              <a:rPr lang="en-US"/>
              <a:t>Giải quyết vấn đề:</a:t>
            </a:r>
            <a:endParaRPr/>
          </a:p>
        </p:txBody>
      </p:sp>
      <p:sp>
        <p:nvSpPr>
          <p:cNvPr id="167" name="Google Shape;167;p10">
            <a:hlinkClick r:id="rId3" action="ppaction://hlinksldjump"/>
          </p:cNvPr>
          <p:cNvSpPr/>
          <p:nvPr/>
        </p:nvSpPr>
        <p:spPr>
          <a:xfrm>
            <a:off x="7848600" y="5410200"/>
            <a:ext cx="1181100" cy="60960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HOME</a:t>
            </a:r>
            <a:endParaRPr sz="1800">
              <a:solidFill>
                <a:schemeClr val="lt1"/>
              </a:solidFill>
              <a:latin typeface="Calibri"/>
              <a:ea typeface="Calibri"/>
              <a:cs typeface="Calibri"/>
              <a:sym typeface="Calibri"/>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966788" lvl="2" indent="-457200" algn="l" rtl="0">
              <a:lnSpc>
                <a:spcPct val="120000"/>
              </a:lnSpc>
              <a:spcBef>
                <a:spcPts val="0"/>
              </a:spcBef>
              <a:spcAft>
                <a:spcPts val="0"/>
              </a:spcAft>
              <a:buSzPts val="2000"/>
              <a:buFont typeface="Calibri"/>
              <a:buAutoNum type="alphaLcParenR" startAt="2"/>
            </a:pPr>
            <a:r>
              <a:rPr lang="en-US"/>
              <a:t>Bước 2:  Tìm hiểu nguyên nhân: Xác định đúng những nguyên nhân tạo ra vấn đề đó.</a:t>
            </a:r>
            <a:endParaRPr/>
          </a:p>
          <a:p>
            <a:pPr marL="1423988" lvl="3" indent="-457200" algn="l" rtl="0">
              <a:lnSpc>
                <a:spcPct val="120000"/>
              </a:lnSpc>
              <a:spcBef>
                <a:spcPts val="500"/>
              </a:spcBef>
              <a:spcAft>
                <a:spcPts val="0"/>
              </a:spcAft>
              <a:buSzPts val="1800"/>
              <a:buFont typeface="Calibri"/>
              <a:buAutoNum type="romanLcPeriod"/>
            </a:pPr>
            <a:r>
              <a:rPr lang="en-US"/>
              <a:t>Tập hợp dữ liệu</a:t>
            </a:r>
            <a:endParaRPr/>
          </a:p>
          <a:p>
            <a:pPr marL="1423988" lvl="3" indent="-457200" algn="l" rtl="0">
              <a:lnSpc>
                <a:spcPct val="120000"/>
              </a:lnSpc>
              <a:spcBef>
                <a:spcPts val="500"/>
              </a:spcBef>
              <a:spcAft>
                <a:spcPts val="0"/>
              </a:spcAft>
              <a:buSzPts val="1800"/>
              <a:buFont typeface="Calibri"/>
              <a:buAutoNum type="romanLcPeriod"/>
            </a:pPr>
            <a:r>
              <a:rPr lang="en-US"/>
              <a:t>Xác định phạm vi vấn đề</a:t>
            </a:r>
            <a:endParaRPr/>
          </a:p>
          <a:p>
            <a:pPr marL="1423988" lvl="3" indent="-457200" algn="l" rtl="0">
              <a:lnSpc>
                <a:spcPct val="120000"/>
              </a:lnSpc>
              <a:spcBef>
                <a:spcPts val="500"/>
              </a:spcBef>
              <a:spcAft>
                <a:spcPts val="0"/>
              </a:spcAft>
              <a:buSzPts val="1800"/>
              <a:buFont typeface="Calibri"/>
              <a:buAutoNum type="romanLcPeriod"/>
            </a:pPr>
            <a:r>
              <a:rPr lang="en-US"/>
              <a:t>Phương pháp tìm nguyên nhân vấn đề (nguyên tắc 5W1H)</a:t>
            </a:r>
            <a:endParaRPr/>
          </a:p>
        </p:txBody>
      </p:sp>
      <p:sp>
        <p:nvSpPr>
          <p:cNvPr id="174" name="Google Shape;174;p11"/>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p>
            <a:pPr marL="857250" lvl="0" indent="-857250" algn="l" rtl="0">
              <a:lnSpc>
                <a:spcPct val="90000"/>
              </a:lnSpc>
              <a:spcBef>
                <a:spcPts val="0"/>
              </a:spcBef>
              <a:spcAft>
                <a:spcPts val="0"/>
              </a:spcAft>
              <a:buClr>
                <a:srgbClr val="003B7A"/>
              </a:buClr>
              <a:buSzPts val="4000"/>
              <a:buFont typeface="Calibri"/>
              <a:buAutoNum type="romanUcPeriod" startAt="2"/>
            </a:pPr>
            <a:r>
              <a:rPr lang="en-US"/>
              <a:t>Giải quyết vấn đề:</a:t>
            </a:r>
            <a:endParaRPr/>
          </a:p>
        </p:txBody>
      </p:sp>
      <p:sp>
        <p:nvSpPr>
          <p:cNvPr id="175" name="Google Shape;175;p11">
            <a:hlinkClick r:id="rId3" action="ppaction://hlinksldjump"/>
          </p:cNvPr>
          <p:cNvSpPr/>
          <p:nvPr/>
        </p:nvSpPr>
        <p:spPr>
          <a:xfrm>
            <a:off x="7848600" y="5410200"/>
            <a:ext cx="1181100" cy="60960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HOME</a:t>
            </a:r>
            <a:endParaRPr sz="1800">
              <a:solidFill>
                <a:schemeClr val="lt1"/>
              </a:solidFill>
              <a:latin typeface="Calibri"/>
              <a:ea typeface="Calibri"/>
              <a:cs typeface="Calibri"/>
              <a:sym typeface="Calibri"/>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3"/>
            </a:pPr>
            <a:r>
              <a:rPr lang="en-US"/>
              <a:t>Giải quyết vấn đề trong máy tính điện tử</a:t>
            </a:r>
            <a:endParaRPr/>
          </a:p>
        </p:txBody>
      </p:sp>
      <p:pic>
        <p:nvPicPr>
          <p:cNvPr id="182" name="Google Shape;182;p12"/>
          <p:cNvPicPr preferRelativeResize="0"/>
          <p:nvPr/>
        </p:nvPicPr>
        <p:blipFill rotWithShape="1">
          <a:blip r:embed="rId3">
            <a:alphaModFix/>
          </a:blip>
          <a:srcRect/>
          <a:stretch/>
        </p:blipFill>
        <p:spPr>
          <a:xfrm>
            <a:off x="2895600" y="1447800"/>
            <a:ext cx="2705100" cy="3017877"/>
          </a:xfrm>
          <a:prstGeom prst="rect">
            <a:avLst/>
          </a:prstGeom>
          <a:noFill/>
          <a:ln w="9525" cap="flat" cmpd="sng">
            <a:solidFill>
              <a:schemeClr val="dk1"/>
            </a:solidFill>
            <a:prstDash val="solid"/>
            <a:miter lim="800000"/>
            <a:headEnd type="none" w="sm" len="sm"/>
            <a:tailEnd type="none" w="sm" len="sm"/>
          </a:ln>
        </p:spPr>
      </p:pic>
      <p:grpSp>
        <p:nvGrpSpPr>
          <p:cNvPr id="183" name="Google Shape;183;p12"/>
          <p:cNvGrpSpPr/>
          <p:nvPr/>
        </p:nvGrpSpPr>
        <p:grpSpPr>
          <a:xfrm>
            <a:off x="762958" y="4880432"/>
            <a:ext cx="7846683" cy="627734"/>
            <a:chOff x="958" y="359232"/>
            <a:chExt cx="7846683" cy="627734"/>
          </a:xfrm>
        </p:grpSpPr>
        <p:sp>
          <p:nvSpPr>
            <p:cNvPr id="184" name="Google Shape;184;p12"/>
            <p:cNvSpPr/>
            <p:nvPr/>
          </p:nvSpPr>
          <p:spPr>
            <a:xfrm>
              <a:off x="958" y="359232"/>
              <a:ext cx="1569336" cy="627734"/>
            </a:xfrm>
            <a:prstGeom prst="homePlate">
              <a:avLst>
                <a:gd name="adj" fmla="val 50000"/>
              </a:avLst>
            </a:prstGeom>
            <a:gradFill>
              <a:gsLst>
                <a:gs pos="0">
                  <a:srgbClr val="5E81C9"/>
                </a:gs>
                <a:gs pos="50000">
                  <a:srgbClr val="3B70C9"/>
                </a:gs>
                <a:gs pos="100000">
                  <a:srgbClr val="2E60B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2"/>
            <p:cNvSpPr txBox="1"/>
            <p:nvPr/>
          </p:nvSpPr>
          <p:spPr>
            <a:xfrm>
              <a:off x="958" y="359232"/>
              <a:ext cx="1412403" cy="627734"/>
            </a:xfrm>
            <a:prstGeom prst="rect">
              <a:avLst/>
            </a:prstGeom>
            <a:noFill/>
            <a:ln>
              <a:noFill/>
            </a:ln>
          </p:spPr>
          <p:txBody>
            <a:bodyPr spcFirstLastPara="1" wrap="square" lIns="74675" tIns="37325" rIns="18650" bIns="37325" anchor="ctr" anchorCtr="0">
              <a:noAutofit/>
            </a:bodyPr>
            <a:lstStyle/>
            <a:p>
              <a:pPr marL="0" marR="0" lvl="0" indent="0" algn="ctr" rtl="0">
                <a:lnSpc>
                  <a:spcPct val="90000"/>
                </a:lnSpc>
                <a:spcBef>
                  <a:spcPts val="0"/>
                </a:spcBef>
                <a:spcAft>
                  <a:spcPts val="0"/>
                </a:spcAft>
                <a:buNone/>
              </a:pPr>
              <a:r>
                <a:rPr lang="en-US" sz="1400" b="1" i="0" u="none">
                  <a:solidFill>
                    <a:schemeClr val="lt1"/>
                  </a:solidFill>
                  <a:latin typeface="Calibri"/>
                  <a:ea typeface="Calibri"/>
                  <a:cs typeface="Calibri"/>
                  <a:sym typeface="Calibri"/>
                </a:rPr>
                <a:t>Hiểu vấn đề</a:t>
              </a:r>
              <a:endParaRPr sz="1400" b="1">
                <a:solidFill>
                  <a:schemeClr val="lt1"/>
                </a:solidFill>
                <a:latin typeface="Calibri"/>
                <a:ea typeface="Calibri"/>
                <a:cs typeface="Calibri"/>
                <a:sym typeface="Calibri"/>
              </a:endParaRPr>
            </a:p>
          </p:txBody>
        </p:sp>
        <p:sp>
          <p:nvSpPr>
            <p:cNvPr id="186" name="Google Shape;186;p12"/>
            <p:cNvSpPr/>
            <p:nvPr/>
          </p:nvSpPr>
          <p:spPr>
            <a:xfrm>
              <a:off x="1256427" y="359232"/>
              <a:ext cx="1569336" cy="627734"/>
            </a:xfrm>
            <a:prstGeom prst="chevron">
              <a:avLst>
                <a:gd name="adj" fmla="val 50000"/>
              </a:avLst>
            </a:prstGeom>
            <a:gradFill>
              <a:gsLst>
                <a:gs pos="0">
                  <a:srgbClr val="5EABC4"/>
                </a:gs>
                <a:gs pos="50000">
                  <a:srgbClr val="3CA5C3"/>
                </a:gs>
                <a:gs pos="100000">
                  <a:srgbClr val="2E94B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txBox="1"/>
            <p:nvPr/>
          </p:nvSpPr>
          <p:spPr>
            <a:xfrm>
              <a:off x="1570294" y="359232"/>
              <a:ext cx="941602" cy="627734"/>
            </a:xfrm>
            <a:prstGeom prst="rect">
              <a:avLst/>
            </a:prstGeom>
            <a:noFill/>
            <a:ln>
              <a:noFill/>
            </a:ln>
          </p:spPr>
          <p:txBody>
            <a:bodyPr spcFirstLastPara="1" wrap="square" lIns="56000" tIns="37325" rIns="18650" bIns="37325" anchor="ctr" anchorCtr="0">
              <a:noAutofit/>
            </a:bodyPr>
            <a:lstStyle/>
            <a:p>
              <a:pPr marL="0" marR="0" lvl="0" indent="0" algn="ctr" rtl="0">
                <a:lnSpc>
                  <a:spcPct val="90000"/>
                </a:lnSpc>
                <a:spcBef>
                  <a:spcPts val="0"/>
                </a:spcBef>
                <a:spcAft>
                  <a:spcPts val="0"/>
                </a:spcAft>
                <a:buNone/>
              </a:pPr>
              <a:r>
                <a:rPr lang="en-US" sz="1400" b="1" i="0" u="none">
                  <a:solidFill>
                    <a:schemeClr val="lt1"/>
                  </a:solidFill>
                  <a:latin typeface="Calibri"/>
                  <a:ea typeface="Calibri"/>
                  <a:cs typeface="Calibri"/>
                  <a:sym typeface="Calibri"/>
                </a:rPr>
                <a:t>Xây dựng mô hình</a:t>
              </a:r>
              <a:endParaRPr sz="1400" b="1">
                <a:solidFill>
                  <a:schemeClr val="lt1"/>
                </a:solidFill>
                <a:latin typeface="Calibri"/>
                <a:ea typeface="Calibri"/>
                <a:cs typeface="Calibri"/>
                <a:sym typeface="Calibri"/>
              </a:endParaRPr>
            </a:p>
          </p:txBody>
        </p:sp>
        <p:sp>
          <p:nvSpPr>
            <p:cNvPr id="188" name="Google Shape;188;p12"/>
            <p:cNvSpPr/>
            <p:nvPr/>
          </p:nvSpPr>
          <p:spPr>
            <a:xfrm>
              <a:off x="2511896" y="359232"/>
              <a:ext cx="1569336" cy="627734"/>
            </a:xfrm>
            <a:prstGeom prst="chevron">
              <a:avLst>
                <a:gd name="adj" fmla="val 50000"/>
              </a:avLst>
            </a:prstGeom>
            <a:gradFill>
              <a:gsLst>
                <a:gs pos="0">
                  <a:srgbClr val="5DC2AF"/>
                </a:gs>
                <a:gs pos="50000">
                  <a:srgbClr val="3CBFA8"/>
                </a:gs>
                <a:gs pos="100000">
                  <a:srgbClr val="30AE97"/>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2"/>
            <p:cNvSpPr txBox="1"/>
            <p:nvPr/>
          </p:nvSpPr>
          <p:spPr>
            <a:xfrm>
              <a:off x="2825763" y="359232"/>
              <a:ext cx="941602" cy="627734"/>
            </a:xfrm>
            <a:prstGeom prst="rect">
              <a:avLst/>
            </a:prstGeom>
            <a:noFill/>
            <a:ln>
              <a:noFill/>
            </a:ln>
          </p:spPr>
          <p:txBody>
            <a:bodyPr spcFirstLastPara="1" wrap="square" lIns="56000" tIns="37325" rIns="18650" bIns="37325" anchor="ctr" anchorCtr="0">
              <a:noAutofit/>
            </a:bodyPr>
            <a:lstStyle/>
            <a:p>
              <a:pPr marL="0" marR="0" lvl="0" indent="0" algn="ctr" rtl="0">
                <a:lnSpc>
                  <a:spcPct val="90000"/>
                </a:lnSpc>
                <a:spcBef>
                  <a:spcPts val="0"/>
                </a:spcBef>
                <a:spcAft>
                  <a:spcPts val="0"/>
                </a:spcAft>
                <a:buNone/>
              </a:pPr>
              <a:r>
                <a:rPr lang="en-US" sz="1400" b="1" i="0" u="none">
                  <a:solidFill>
                    <a:schemeClr val="lt1"/>
                  </a:solidFill>
                  <a:latin typeface="Calibri"/>
                  <a:ea typeface="Calibri"/>
                  <a:cs typeface="Calibri"/>
                  <a:sym typeface="Calibri"/>
                </a:rPr>
                <a:t>Phát triển thuật toán</a:t>
              </a:r>
              <a:endParaRPr sz="1400" b="1">
                <a:solidFill>
                  <a:schemeClr val="lt1"/>
                </a:solidFill>
                <a:latin typeface="Calibri"/>
                <a:ea typeface="Calibri"/>
                <a:cs typeface="Calibri"/>
                <a:sym typeface="Calibri"/>
              </a:endParaRPr>
            </a:p>
          </p:txBody>
        </p:sp>
        <p:sp>
          <p:nvSpPr>
            <p:cNvPr id="190" name="Google Shape;190;p12"/>
            <p:cNvSpPr/>
            <p:nvPr/>
          </p:nvSpPr>
          <p:spPr>
            <a:xfrm>
              <a:off x="3767366" y="359232"/>
              <a:ext cx="1569336" cy="627734"/>
            </a:xfrm>
            <a:prstGeom prst="chevron">
              <a:avLst>
                <a:gd name="adj" fmla="val 50000"/>
              </a:avLst>
            </a:prstGeom>
            <a:gradFill>
              <a:gsLst>
                <a:gs pos="0">
                  <a:srgbClr val="5DBE82"/>
                </a:gs>
                <a:gs pos="50000">
                  <a:srgbClr val="3DBA71"/>
                </a:gs>
                <a:gs pos="100000">
                  <a:srgbClr val="31A96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2"/>
            <p:cNvSpPr txBox="1"/>
            <p:nvPr/>
          </p:nvSpPr>
          <p:spPr>
            <a:xfrm>
              <a:off x="4081233" y="359232"/>
              <a:ext cx="941602" cy="627734"/>
            </a:xfrm>
            <a:prstGeom prst="rect">
              <a:avLst/>
            </a:prstGeom>
            <a:noFill/>
            <a:ln>
              <a:noFill/>
            </a:ln>
          </p:spPr>
          <p:txBody>
            <a:bodyPr spcFirstLastPara="1" wrap="square" lIns="56000" tIns="37325" rIns="18650" bIns="37325" anchor="ctr" anchorCtr="0">
              <a:noAutofit/>
            </a:bodyPr>
            <a:lstStyle/>
            <a:p>
              <a:pPr marL="0" marR="0" lvl="0" indent="0" algn="ctr" rtl="0">
                <a:lnSpc>
                  <a:spcPct val="90000"/>
                </a:lnSpc>
                <a:spcBef>
                  <a:spcPts val="0"/>
                </a:spcBef>
                <a:spcAft>
                  <a:spcPts val="0"/>
                </a:spcAft>
                <a:buNone/>
              </a:pPr>
              <a:r>
                <a:rPr lang="en-US" sz="1400" b="1" i="0" u="none">
                  <a:solidFill>
                    <a:schemeClr val="lt1"/>
                  </a:solidFill>
                  <a:latin typeface="Calibri"/>
                  <a:ea typeface="Calibri"/>
                  <a:cs typeface="Calibri"/>
                  <a:sym typeface="Calibri"/>
                </a:rPr>
                <a:t>Viết chương trình</a:t>
              </a:r>
              <a:endParaRPr sz="1400" b="1">
                <a:solidFill>
                  <a:schemeClr val="lt1"/>
                </a:solidFill>
                <a:latin typeface="Calibri"/>
                <a:ea typeface="Calibri"/>
                <a:cs typeface="Calibri"/>
                <a:sym typeface="Calibri"/>
              </a:endParaRPr>
            </a:p>
          </p:txBody>
        </p:sp>
        <p:sp>
          <p:nvSpPr>
            <p:cNvPr id="192" name="Google Shape;192;p12"/>
            <p:cNvSpPr/>
            <p:nvPr/>
          </p:nvSpPr>
          <p:spPr>
            <a:xfrm>
              <a:off x="5022835" y="359232"/>
              <a:ext cx="1569336" cy="627734"/>
            </a:xfrm>
            <a:prstGeom prst="chevron">
              <a:avLst>
                <a:gd name="adj" fmla="val 50000"/>
              </a:avLst>
            </a:prstGeom>
            <a:gradFill>
              <a:gsLst>
                <a:gs pos="0">
                  <a:srgbClr val="5FB95F"/>
                </a:gs>
                <a:gs pos="50000">
                  <a:srgbClr val="40B440"/>
                </a:gs>
                <a:gs pos="100000">
                  <a:srgbClr val="33A333"/>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2"/>
            <p:cNvSpPr txBox="1"/>
            <p:nvPr/>
          </p:nvSpPr>
          <p:spPr>
            <a:xfrm>
              <a:off x="5336702" y="359232"/>
              <a:ext cx="941602" cy="627734"/>
            </a:xfrm>
            <a:prstGeom prst="rect">
              <a:avLst/>
            </a:prstGeom>
            <a:noFill/>
            <a:ln>
              <a:noFill/>
            </a:ln>
          </p:spPr>
          <p:txBody>
            <a:bodyPr spcFirstLastPara="1" wrap="square" lIns="56000" tIns="37325" rIns="18650" bIns="37325" anchor="ctr" anchorCtr="0">
              <a:noAutofit/>
            </a:bodyPr>
            <a:lstStyle/>
            <a:p>
              <a:pPr marL="0" marR="0" lvl="0" indent="0" algn="ctr" rtl="0">
                <a:lnSpc>
                  <a:spcPct val="90000"/>
                </a:lnSpc>
                <a:spcBef>
                  <a:spcPts val="0"/>
                </a:spcBef>
                <a:spcAft>
                  <a:spcPts val="0"/>
                </a:spcAft>
                <a:buNone/>
              </a:pPr>
              <a:r>
                <a:rPr lang="en-US" sz="1400" b="1">
                  <a:solidFill>
                    <a:schemeClr val="lt1"/>
                  </a:solidFill>
                  <a:latin typeface="Calibri"/>
                  <a:ea typeface="Calibri"/>
                  <a:cs typeface="Calibri"/>
                  <a:sym typeface="Calibri"/>
                </a:rPr>
                <a:t>Kiểm thử chương trình</a:t>
              </a:r>
              <a:endParaRPr sz="1400" b="1">
                <a:solidFill>
                  <a:schemeClr val="lt1"/>
                </a:solidFill>
                <a:latin typeface="Calibri"/>
                <a:ea typeface="Calibri"/>
                <a:cs typeface="Calibri"/>
                <a:sym typeface="Calibri"/>
              </a:endParaRPr>
            </a:p>
          </p:txBody>
        </p:sp>
        <p:sp>
          <p:nvSpPr>
            <p:cNvPr id="194" name="Google Shape;194;p12"/>
            <p:cNvSpPr/>
            <p:nvPr/>
          </p:nvSpPr>
          <p:spPr>
            <a:xfrm>
              <a:off x="6278305" y="359232"/>
              <a:ext cx="1569336" cy="627734"/>
            </a:xfrm>
            <a:prstGeom prst="chevron">
              <a:avLst>
                <a:gd name="adj" fmla="val 50000"/>
              </a:avLst>
            </a:prstGeom>
            <a:gradFill>
              <a:gsLst>
                <a:gs pos="0">
                  <a:srgbClr val="7EB45F"/>
                </a:gs>
                <a:gs pos="50000">
                  <a:srgbClr val="6EAE41"/>
                </a:gs>
                <a:gs pos="100000">
                  <a:srgbClr val="5F9E35"/>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2"/>
            <p:cNvSpPr txBox="1"/>
            <p:nvPr/>
          </p:nvSpPr>
          <p:spPr>
            <a:xfrm>
              <a:off x="6592172" y="359232"/>
              <a:ext cx="941602" cy="627734"/>
            </a:xfrm>
            <a:prstGeom prst="rect">
              <a:avLst/>
            </a:prstGeom>
            <a:noFill/>
            <a:ln>
              <a:noFill/>
            </a:ln>
          </p:spPr>
          <p:txBody>
            <a:bodyPr spcFirstLastPara="1" wrap="square" lIns="56000" tIns="37325" rIns="18650" bIns="37325" anchor="ctr" anchorCtr="0">
              <a:noAutofit/>
            </a:bodyPr>
            <a:lstStyle/>
            <a:p>
              <a:pPr marL="0" marR="0" lvl="0" indent="0" algn="ctr" rtl="0">
                <a:lnSpc>
                  <a:spcPct val="90000"/>
                </a:lnSpc>
                <a:spcBef>
                  <a:spcPts val="0"/>
                </a:spcBef>
                <a:spcAft>
                  <a:spcPts val="0"/>
                </a:spcAft>
                <a:buNone/>
              </a:pPr>
              <a:r>
                <a:rPr lang="en-US" sz="1400" b="1">
                  <a:solidFill>
                    <a:schemeClr val="lt1"/>
                  </a:solidFill>
                  <a:latin typeface="Calibri"/>
                  <a:ea typeface="Calibri"/>
                  <a:cs typeface="Calibri"/>
                  <a:sym typeface="Calibri"/>
                </a:rPr>
                <a:t>Đánh giá giải pháp</a:t>
              </a:r>
              <a:endParaRPr sz="1400" b="1">
                <a:solidFill>
                  <a:schemeClr val="lt1"/>
                </a:solidFill>
                <a:latin typeface="Calibri"/>
                <a:ea typeface="Calibri"/>
                <a:cs typeface="Calibri"/>
                <a:sym typeface="Calibri"/>
              </a:endParaRPr>
            </a:p>
          </p:txBody>
        </p:sp>
      </p:gr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50000"/>
              </a:lnSpc>
              <a:spcBef>
                <a:spcPts val="0"/>
              </a:spcBef>
              <a:spcAft>
                <a:spcPts val="0"/>
              </a:spcAft>
              <a:buSzPts val="2800"/>
              <a:buNone/>
            </a:pPr>
            <a:r>
              <a:rPr lang="en-US"/>
              <a:t>Ví dụ: Tính trung bình điểm của các Sinh viên trong một lớp học</a:t>
            </a:r>
            <a:endParaRPr sz="2400"/>
          </a:p>
          <a:p>
            <a:pPr marL="685800" lvl="1" indent="-228600" algn="l" rtl="0">
              <a:lnSpc>
                <a:spcPct val="150000"/>
              </a:lnSpc>
              <a:spcBef>
                <a:spcPts val="500"/>
              </a:spcBef>
              <a:spcAft>
                <a:spcPts val="0"/>
              </a:spcAft>
              <a:buSzPts val="2400"/>
              <a:buChar char="•"/>
            </a:pPr>
            <a:r>
              <a:rPr lang="en-US" b="1"/>
              <a:t>Input</a:t>
            </a:r>
            <a:r>
              <a:rPr lang="en-US"/>
              <a:t>: Nhập tất cả điểm của Sinh viên từ bàn phím hoặc đọc điểm từ file</a:t>
            </a:r>
            <a:endParaRPr sz="2000"/>
          </a:p>
          <a:p>
            <a:pPr marL="685800" lvl="1" indent="-228600" algn="l" rtl="0">
              <a:lnSpc>
                <a:spcPct val="150000"/>
              </a:lnSpc>
              <a:spcBef>
                <a:spcPts val="500"/>
              </a:spcBef>
              <a:spcAft>
                <a:spcPts val="0"/>
              </a:spcAft>
              <a:buSzPts val="2400"/>
              <a:buChar char="•"/>
            </a:pPr>
            <a:r>
              <a:rPr lang="en-US" b="1"/>
              <a:t>Process</a:t>
            </a:r>
            <a:r>
              <a:rPr lang="en-US"/>
              <a:t>: Lấy tất cả điểm số, cộng tất cả điểm và tính trung bình điểm của điểm sinh viên.</a:t>
            </a:r>
            <a:endParaRPr sz="2000"/>
          </a:p>
          <a:p>
            <a:pPr marL="685800" lvl="1" indent="-228600" algn="l" rtl="0">
              <a:lnSpc>
                <a:spcPct val="150000"/>
              </a:lnSpc>
              <a:spcBef>
                <a:spcPts val="500"/>
              </a:spcBef>
              <a:spcAft>
                <a:spcPts val="0"/>
              </a:spcAft>
              <a:buSzPts val="2400"/>
              <a:buChar char="•"/>
            </a:pPr>
            <a:r>
              <a:rPr lang="en-US" b="1"/>
              <a:t>Output</a:t>
            </a:r>
            <a:r>
              <a:rPr lang="en-US"/>
              <a:t>: Xuất điểm ra màn hình, máy in</a:t>
            </a:r>
            <a:endParaRPr sz="2000"/>
          </a:p>
        </p:txBody>
      </p:sp>
      <p:sp>
        <p:nvSpPr>
          <p:cNvPr id="202" name="Google Shape;202;p13"/>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3"/>
            </a:pPr>
            <a:r>
              <a:rPr lang="en-US"/>
              <a:t>Giải quyết vấn đề trong máy tính điện tử</a:t>
            </a:r>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fontScale="70000" lnSpcReduction="20000"/>
          </a:bodyPr>
          <a:lstStyle/>
          <a:p>
            <a:pPr marL="1200150" lvl="2" indent="-742950" algn="l" rtl="0">
              <a:lnSpc>
                <a:spcPct val="120000"/>
              </a:lnSpc>
              <a:spcBef>
                <a:spcPts val="0"/>
              </a:spcBef>
              <a:spcAft>
                <a:spcPts val="0"/>
              </a:spcAft>
              <a:buSzPct val="100000"/>
              <a:buFont typeface="Calibri"/>
              <a:buAutoNum type="arabicPeriod"/>
            </a:pPr>
            <a:r>
              <a:rPr lang="en-US" sz="4000" u="sng"/>
              <a:t>Hiểu vấn đề</a:t>
            </a:r>
            <a:endParaRPr/>
          </a:p>
          <a:p>
            <a:pPr marL="228600" lvl="0" indent="-228600" algn="l" rtl="0">
              <a:lnSpc>
                <a:spcPct val="120000"/>
              </a:lnSpc>
              <a:spcBef>
                <a:spcPts val="1000"/>
              </a:spcBef>
              <a:spcAft>
                <a:spcPts val="0"/>
              </a:spcAft>
              <a:buSzPct val="116666"/>
              <a:buChar char="•"/>
            </a:pPr>
            <a:r>
              <a:rPr lang="en-US"/>
              <a:t>Dữ liệu/ thông tin đầu vào có sẵn là gì?</a:t>
            </a:r>
            <a:endParaRPr sz="2400"/>
          </a:p>
          <a:p>
            <a:pPr marL="228600" lvl="0" indent="-228600" algn="l" rtl="0">
              <a:lnSpc>
                <a:spcPct val="120000"/>
              </a:lnSpc>
              <a:spcBef>
                <a:spcPts val="1000"/>
              </a:spcBef>
              <a:spcAft>
                <a:spcPts val="0"/>
              </a:spcAft>
              <a:buSzPct val="116666"/>
              <a:buChar char="•"/>
            </a:pPr>
            <a:r>
              <a:rPr lang="en-US"/>
              <a:t>Nó biểu diễn như thế nào?</a:t>
            </a:r>
            <a:endParaRPr sz="2400"/>
          </a:p>
          <a:p>
            <a:pPr marL="228600" lvl="0" indent="-228600" algn="l" rtl="0">
              <a:lnSpc>
                <a:spcPct val="120000"/>
              </a:lnSpc>
              <a:spcBef>
                <a:spcPts val="1000"/>
              </a:spcBef>
              <a:spcAft>
                <a:spcPts val="0"/>
              </a:spcAft>
              <a:buSzPct val="116666"/>
              <a:buChar char="•"/>
            </a:pPr>
            <a:r>
              <a:rPr lang="en-US"/>
              <a:t>Định dạng của nó là gì?</a:t>
            </a:r>
            <a:endParaRPr sz="2400"/>
          </a:p>
          <a:p>
            <a:pPr marL="228600" lvl="0" indent="-228600" algn="l" rtl="0">
              <a:lnSpc>
                <a:spcPct val="120000"/>
              </a:lnSpc>
              <a:spcBef>
                <a:spcPts val="1000"/>
              </a:spcBef>
              <a:spcAft>
                <a:spcPts val="0"/>
              </a:spcAft>
              <a:buSzPct val="116666"/>
              <a:buChar char="•"/>
            </a:pPr>
            <a:r>
              <a:rPr lang="en-US"/>
              <a:t>Chúng ta có tất cả dữ liệu mà chúng ta cần xử lý?</a:t>
            </a:r>
            <a:endParaRPr sz="2400"/>
          </a:p>
          <a:p>
            <a:pPr marL="228600" lvl="0" indent="-228600" algn="l" rtl="0">
              <a:lnSpc>
                <a:spcPct val="120000"/>
              </a:lnSpc>
              <a:spcBef>
                <a:spcPts val="1000"/>
              </a:spcBef>
              <a:spcAft>
                <a:spcPts val="0"/>
              </a:spcAft>
              <a:buSzPct val="116666"/>
              <a:buChar char="•"/>
            </a:pPr>
            <a:r>
              <a:rPr lang="en-US"/>
              <a:t>Thông tin đầu ra (output) mà chúng ta cần xuất là gì?</a:t>
            </a:r>
            <a:endParaRPr sz="2400"/>
          </a:p>
          <a:p>
            <a:pPr marL="228600" lvl="0" indent="-228600" algn="l" rtl="0">
              <a:lnSpc>
                <a:spcPct val="120000"/>
              </a:lnSpc>
              <a:spcBef>
                <a:spcPts val="1000"/>
              </a:spcBef>
              <a:spcAft>
                <a:spcPts val="0"/>
              </a:spcAft>
              <a:buSzPct val="116666"/>
              <a:buChar char="•"/>
            </a:pPr>
            <a:r>
              <a:rPr lang="en-US"/>
              <a:t>Chúng ta muốn kết quả trả về ở dạng nào text, picture, graph</a:t>
            </a:r>
            <a:endParaRPr sz="2400"/>
          </a:p>
          <a:p>
            <a:pPr marL="228600" lvl="0" indent="-228600" algn="l" rtl="0">
              <a:lnSpc>
                <a:spcPct val="120000"/>
              </a:lnSpc>
              <a:spcBef>
                <a:spcPts val="1000"/>
              </a:spcBef>
              <a:spcAft>
                <a:spcPts val="0"/>
              </a:spcAft>
              <a:buSzPct val="116666"/>
              <a:buChar char="•"/>
            </a:pPr>
            <a:r>
              <a:rPr lang="en-US"/>
              <a:t>Chúng ta cần phải tính toán những gì?</a:t>
            </a:r>
            <a:endParaRPr sz="2400"/>
          </a:p>
          <a:p>
            <a:pPr marL="228600" lvl="0" indent="-228600" algn="l" rtl="0">
              <a:lnSpc>
                <a:spcPct val="150000"/>
              </a:lnSpc>
              <a:spcBef>
                <a:spcPts val="1000"/>
              </a:spcBef>
              <a:spcAft>
                <a:spcPts val="0"/>
              </a:spcAft>
              <a:buSzPct val="116666"/>
              <a:buChar char="•"/>
            </a:pPr>
            <a:r>
              <a:rPr lang="en-US"/>
              <a:t>…</a:t>
            </a:r>
            <a:endParaRPr sz="2400"/>
          </a:p>
        </p:txBody>
      </p:sp>
      <p:sp>
        <p:nvSpPr>
          <p:cNvPr id="209" name="Google Shape;209;p14"/>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3"/>
            </a:pPr>
            <a:r>
              <a:rPr lang="en-US"/>
              <a:t>Giải quyết vấn đề trong máy tính điện tử</a:t>
            </a:r>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5"/>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742950" lvl="0" indent="-482600" algn="l" rtl="0">
              <a:lnSpc>
                <a:spcPct val="120000"/>
              </a:lnSpc>
              <a:spcBef>
                <a:spcPts val="0"/>
              </a:spcBef>
              <a:spcAft>
                <a:spcPts val="0"/>
              </a:spcAft>
              <a:buSzPts val="4000"/>
              <a:buAutoNum type="arabicPeriod" startAt="2"/>
            </a:pPr>
            <a:r>
              <a:rPr lang="en-US" sz="4000" u="sng"/>
              <a:t>Xây dựng mô hình</a:t>
            </a:r>
            <a:endParaRPr/>
          </a:p>
        </p:txBody>
      </p:sp>
      <p:sp>
        <p:nvSpPr>
          <p:cNvPr id="216" name="Google Shape;216;p15"/>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3"/>
            </a:pPr>
            <a:r>
              <a:rPr lang="en-US"/>
              <a:t>Giải quyết vấn đề trong máy tính điện tử</a:t>
            </a:r>
            <a:endParaRPr/>
          </a:p>
        </p:txBody>
      </p:sp>
      <p:sp>
        <p:nvSpPr>
          <p:cNvPr id="217" name="Google Shape;217;p15"/>
          <p:cNvSpPr txBox="1"/>
          <p:nvPr/>
        </p:nvSpPr>
        <p:spPr>
          <a:xfrm>
            <a:off x="990600" y="3048000"/>
            <a:ext cx="67818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Average = (x</a:t>
            </a:r>
            <a:r>
              <a:rPr lang="en-US" sz="3600" b="1" baseline="-25000">
                <a:solidFill>
                  <a:schemeClr val="dk1"/>
                </a:solidFill>
                <a:latin typeface="Calibri"/>
                <a:ea typeface="Calibri"/>
                <a:cs typeface="Calibri"/>
                <a:sym typeface="Calibri"/>
              </a:rPr>
              <a:t>1</a:t>
            </a:r>
            <a:r>
              <a:rPr lang="en-US" sz="3600" b="1">
                <a:solidFill>
                  <a:schemeClr val="dk1"/>
                </a:solidFill>
                <a:latin typeface="Calibri"/>
                <a:ea typeface="Calibri"/>
                <a:cs typeface="Calibri"/>
                <a:sym typeface="Calibri"/>
              </a:rPr>
              <a:t> + x</a:t>
            </a:r>
            <a:r>
              <a:rPr lang="en-US" sz="3600" b="1" baseline="-25000">
                <a:solidFill>
                  <a:schemeClr val="dk1"/>
                </a:solidFill>
                <a:latin typeface="Calibri"/>
                <a:ea typeface="Calibri"/>
                <a:cs typeface="Calibri"/>
                <a:sym typeface="Calibri"/>
              </a:rPr>
              <a:t>2</a:t>
            </a:r>
            <a:r>
              <a:rPr lang="en-US" sz="3600" b="1">
                <a:solidFill>
                  <a:schemeClr val="dk1"/>
                </a:solidFill>
                <a:latin typeface="Calibri"/>
                <a:ea typeface="Calibri"/>
                <a:cs typeface="Calibri"/>
                <a:sym typeface="Calibri"/>
              </a:rPr>
              <a:t> + x</a:t>
            </a:r>
            <a:r>
              <a:rPr lang="en-US" sz="3600" b="1" baseline="-25000">
                <a:solidFill>
                  <a:schemeClr val="dk1"/>
                </a:solidFill>
                <a:latin typeface="Calibri"/>
                <a:ea typeface="Calibri"/>
                <a:cs typeface="Calibri"/>
                <a:sym typeface="Calibri"/>
              </a:rPr>
              <a:t>3 </a:t>
            </a:r>
            <a:r>
              <a:rPr lang="en-US" sz="3600" b="1">
                <a:solidFill>
                  <a:schemeClr val="dk1"/>
                </a:solidFill>
                <a:latin typeface="Calibri"/>
                <a:ea typeface="Calibri"/>
                <a:cs typeface="Calibri"/>
                <a:sym typeface="Calibri"/>
              </a:rPr>
              <a:t>+ … + x</a:t>
            </a:r>
            <a:r>
              <a:rPr lang="en-US" sz="3600" b="1" baseline="-25000">
                <a:solidFill>
                  <a:schemeClr val="dk1"/>
                </a:solidFill>
                <a:latin typeface="Calibri"/>
                <a:ea typeface="Calibri"/>
                <a:cs typeface="Calibri"/>
                <a:sym typeface="Calibri"/>
              </a:rPr>
              <a:t>n</a:t>
            </a:r>
            <a:r>
              <a:rPr lang="en-US" sz="3600" b="1">
                <a:solidFill>
                  <a:schemeClr val="dk1"/>
                </a:solidFill>
                <a:latin typeface="Calibri"/>
                <a:ea typeface="Calibri"/>
                <a:cs typeface="Calibri"/>
                <a:sym typeface="Calibri"/>
              </a:rPr>
              <a:t>)/n</a:t>
            </a:r>
            <a:endParaRPr sz="3600" b="1">
              <a:solidFill>
                <a:schemeClr val="dk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6"/>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457200" lvl="0" indent="-482600" algn="l" rtl="0">
              <a:lnSpc>
                <a:spcPct val="120000"/>
              </a:lnSpc>
              <a:spcBef>
                <a:spcPts val="0"/>
              </a:spcBef>
              <a:spcAft>
                <a:spcPts val="0"/>
              </a:spcAft>
              <a:buSzPts val="4000"/>
              <a:buAutoNum type="arabicPeriod" startAt="3"/>
            </a:pPr>
            <a:r>
              <a:rPr lang="en-US" sz="4000" u="sng"/>
              <a:t>Phát triển thuật toán</a:t>
            </a:r>
            <a:endParaRPr/>
          </a:p>
          <a:p>
            <a:pPr marL="0" lvl="0" indent="0" algn="l" rtl="0">
              <a:lnSpc>
                <a:spcPct val="120000"/>
              </a:lnSpc>
              <a:spcBef>
                <a:spcPts val="500"/>
              </a:spcBef>
              <a:spcAft>
                <a:spcPts val="0"/>
              </a:spcAft>
              <a:buNone/>
            </a:pPr>
            <a:endParaRPr sz="2800"/>
          </a:p>
        </p:txBody>
      </p:sp>
      <p:sp>
        <p:nvSpPr>
          <p:cNvPr id="224" name="Google Shape;224;p16"/>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3"/>
            </a:pPr>
            <a:r>
              <a:rPr lang="en-US"/>
              <a:t>Giải quyết vấn đề trong máy tính điện tử</a:t>
            </a:r>
            <a:endParaRPr/>
          </a:p>
        </p:txBody>
      </p:sp>
      <p:pic>
        <p:nvPicPr>
          <p:cNvPr id="225" name="Google Shape;225;p16"/>
          <p:cNvPicPr preferRelativeResize="0"/>
          <p:nvPr/>
        </p:nvPicPr>
        <p:blipFill rotWithShape="1">
          <a:blip r:embed="rId3">
            <a:alphaModFix/>
          </a:blip>
          <a:srcRect/>
          <a:stretch/>
        </p:blipFill>
        <p:spPr>
          <a:xfrm>
            <a:off x="4724400" y="2514600"/>
            <a:ext cx="3583898" cy="2895600"/>
          </a:xfrm>
          <a:prstGeom prst="rect">
            <a:avLst/>
          </a:prstGeom>
          <a:noFill/>
          <a:ln>
            <a:noFill/>
          </a:ln>
        </p:spPr>
      </p:pic>
      <p:grpSp>
        <p:nvGrpSpPr>
          <p:cNvPr id="226" name="Google Shape;226;p16"/>
          <p:cNvGrpSpPr/>
          <p:nvPr/>
        </p:nvGrpSpPr>
        <p:grpSpPr>
          <a:xfrm>
            <a:off x="2053094" y="2598721"/>
            <a:ext cx="2388762" cy="2887679"/>
            <a:chOff x="4702416" y="457200"/>
            <a:chExt cx="4060584" cy="5029200"/>
          </a:xfrm>
        </p:grpSpPr>
        <p:sp>
          <p:nvSpPr>
            <p:cNvPr id="227" name="Google Shape;227;p16"/>
            <p:cNvSpPr/>
            <p:nvPr/>
          </p:nvSpPr>
          <p:spPr>
            <a:xfrm>
              <a:off x="4968796" y="457200"/>
              <a:ext cx="2161022" cy="304800"/>
            </a:xfrm>
            <a:prstGeom prst="ellipse">
              <a:avLst/>
            </a:prstGeom>
            <a:solidFill>
              <a:srgbClr val="CCFFFF"/>
            </a:solidFill>
            <a:ln w="190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Begin</a:t>
              </a:r>
              <a:endParaRPr/>
            </a:p>
          </p:txBody>
        </p:sp>
        <p:sp>
          <p:nvSpPr>
            <p:cNvPr id="228" name="Google Shape;228;p16"/>
            <p:cNvSpPr/>
            <p:nvPr/>
          </p:nvSpPr>
          <p:spPr>
            <a:xfrm>
              <a:off x="4877098" y="5224102"/>
              <a:ext cx="2293709" cy="262298"/>
            </a:xfrm>
            <a:prstGeom prst="ellipse">
              <a:avLst/>
            </a:prstGeom>
            <a:solidFill>
              <a:srgbClr val="CCFFFF"/>
            </a:solidFill>
            <a:ln w="190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End</a:t>
              </a:r>
              <a:endParaRPr/>
            </a:p>
          </p:txBody>
        </p:sp>
        <p:sp>
          <p:nvSpPr>
            <p:cNvPr id="229" name="Google Shape;229;p16"/>
            <p:cNvSpPr/>
            <p:nvPr/>
          </p:nvSpPr>
          <p:spPr>
            <a:xfrm>
              <a:off x="5486916" y="951989"/>
              <a:ext cx="1098549" cy="304800"/>
            </a:xfrm>
            <a:prstGeom prst="rect">
              <a:avLst/>
            </a:prstGeom>
            <a:solidFill>
              <a:srgbClr val="CCFFFF"/>
            </a:solidFill>
            <a:ln w="190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S=0, i=0</a:t>
              </a:r>
              <a:endParaRPr sz="1100" b="1">
                <a:solidFill>
                  <a:schemeClr val="dk1"/>
                </a:solidFill>
                <a:latin typeface="Calibri"/>
                <a:ea typeface="Calibri"/>
                <a:cs typeface="Calibri"/>
                <a:sym typeface="Calibri"/>
              </a:endParaRPr>
            </a:p>
          </p:txBody>
        </p:sp>
        <p:sp>
          <p:nvSpPr>
            <p:cNvPr id="230" name="Google Shape;230;p16"/>
            <p:cNvSpPr/>
            <p:nvPr/>
          </p:nvSpPr>
          <p:spPr>
            <a:xfrm>
              <a:off x="4922838" y="2461580"/>
              <a:ext cx="2193925" cy="762000"/>
            </a:xfrm>
            <a:prstGeom prst="diamond">
              <a:avLst/>
            </a:prstGeom>
            <a:solidFill>
              <a:srgbClr val="CCFFFF"/>
            </a:solidFill>
            <a:ln w="190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i &lt; n</a:t>
              </a:r>
              <a:endParaRPr sz="1100" b="1">
                <a:solidFill>
                  <a:schemeClr val="dk1"/>
                </a:solidFill>
                <a:latin typeface="Calibri"/>
                <a:ea typeface="Calibri"/>
                <a:cs typeface="Calibri"/>
                <a:sym typeface="Calibri"/>
              </a:endParaRPr>
            </a:p>
          </p:txBody>
        </p:sp>
        <p:sp>
          <p:nvSpPr>
            <p:cNvPr id="231" name="Google Shape;231;p16"/>
            <p:cNvSpPr/>
            <p:nvPr/>
          </p:nvSpPr>
          <p:spPr>
            <a:xfrm>
              <a:off x="5230380" y="4309702"/>
              <a:ext cx="1874838" cy="381000"/>
            </a:xfrm>
            <a:prstGeom prst="parallelogram">
              <a:avLst>
                <a:gd name="adj" fmla="val 100000"/>
              </a:avLst>
            </a:prstGeom>
            <a:solidFill>
              <a:srgbClr val="CCFFFF"/>
            </a:solidFill>
            <a:ln w="190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xuất AVG</a:t>
              </a:r>
              <a:endParaRPr sz="1100" b="1">
                <a:solidFill>
                  <a:schemeClr val="dk1"/>
                </a:solidFill>
                <a:latin typeface="Calibri"/>
                <a:ea typeface="Calibri"/>
                <a:cs typeface="Calibri"/>
                <a:sym typeface="Calibri"/>
              </a:endParaRPr>
            </a:p>
          </p:txBody>
        </p:sp>
        <p:sp>
          <p:nvSpPr>
            <p:cNvPr id="232" name="Google Shape;232;p16"/>
            <p:cNvSpPr/>
            <p:nvPr/>
          </p:nvSpPr>
          <p:spPr>
            <a:xfrm>
              <a:off x="7666038" y="2568041"/>
              <a:ext cx="1096962" cy="522287"/>
            </a:xfrm>
            <a:prstGeom prst="rect">
              <a:avLst/>
            </a:prstGeom>
            <a:solidFill>
              <a:srgbClr val="CCFFFF"/>
            </a:solidFill>
            <a:ln w="190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i=i+1</a:t>
              </a:r>
              <a:endParaRPr/>
            </a:p>
            <a:p>
              <a:pPr marL="0" marR="0" lvl="0" indent="0" algn="ctr" rtl="0">
                <a:spcBef>
                  <a:spcPts val="0"/>
                </a:spcBef>
                <a:spcAft>
                  <a:spcPts val="0"/>
                </a:spcAft>
                <a:buNone/>
              </a:pPr>
              <a:r>
                <a:rPr lang="en-US" sz="1100" b="1">
                  <a:solidFill>
                    <a:schemeClr val="dk1"/>
                  </a:solidFill>
                  <a:latin typeface="Calibri"/>
                  <a:ea typeface="Calibri"/>
                  <a:cs typeface="Calibri"/>
                  <a:sym typeface="Calibri"/>
                </a:rPr>
                <a:t>S=S+x</a:t>
              </a:r>
              <a:r>
                <a:rPr lang="en-US" sz="1100" b="1" baseline="-25000">
                  <a:solidFill>
                    <a:schemeClr val="dk1"/>
                  </a:solidFill>
                  <a:latin typeface="Calibri"/>
                  <a:ea typeface="Calibri"/>
                  <a:cs typeface="Calibri"/>
                  <a:sym typeface="Calibri"/>
                </a:rPr>
                <a:t>i</a:t>
              </a:r>
              <a:endParaRPr sz="1100" b="1" baseline="-25000">
                <a:solidFill>
                  <a:schemeClr val="dk1"/>
                </a:solidFill>
                <a:latin typeface="Calibri"/>
                <a:ea typeface="Calibri"/>
                <a:cs typeface="Calibri"/>
                <a:sym typeface="Calibri"/>
              </a:endParaRPr>
            </a:p>
          </p:txBody>
        </p:sp>
        <p:sp>
          <p:nvSpPr>
            <p:cNvPr id="233" name="Google Shape;233;p16"/>
            <p:cNvSpPr/>
            <p:nvPr/>
          </p:nvSpPr>
          <p:spPr>
            <a:xfrm>
              <a:off x="5364163" y="3416325"/>
              <a:ext cx="1476551" cy="470807"/>
            </a:xfrm>
            <a:prstGeom prst="rect">
              <a:avLst/>
            </a:prstGeom>
            <a:solidFill>
              <a:srgbClr val="CCFFFF"/>
            </a:solidFill>
            <a:ln w="190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dirty="0">
                  <a:solidFill>
                    <a:schemeClr val="dk1"/>
                  </a:solidFill>
                  <a:latin typeface="Calibri"/>
                  <a:ea typeface="Calibri"/>
                  <a:cs typeface="Calibri"/>
                  <a:sym typeface="Calibri"/>
                </a:rPr>
                <a:t>AVG = S/n</a:t>
              </a:r>
              <a:endParaRPr sz="1100" b="1" dirty="0">
                <a:solidFill>
                  <a:schemeClr val="dk1"/>
                </a:solidFill>
                <a:latin typeface="Calibri"/>
                <a:ea typeface="Calibri"/>
                <a:cs typeface="Calibri"/>
                <a:sym typeface="Calibri"/>
              </a:endParaRPr>
            </a:p>
          </p:txBody>
        </p:sp>
        <p:cxnSp>
          <p:nvCxnSpPr>
            <p:cNvPr id="234" name="Google Shape;234;p16"/>
            <p:cNvCxnSpPr/>
            <p:nvPr/>
          </p:nvCxnSpPr>
          <p:spPr>
            <a:xfrm>
              <a:off x="6019800" y="1232924"/>
              <a:ext cx="0" cy="341996"/>
            </a:xfrm>
            <a:prstGeom prst="straightConnector1">
              <a:avLst/>
            </a:prstGeom>
            <a:noFill/>
            <a:ln w="19050" cap="flat" cmpd="sng">
              <a:solidFill>
                <a:srgbClr val="002060"/>
              </a:solidFill>
              <a:prstDash val="solid"/>
              <a:round/>
              <a:headEnd type="none" w="med" len="med"/>
              <a:tailEnd type="triangle" w="med" len="med"/>
            </a:ln>
          </p:spPr>
        </p:cxnSp>
        <p:cxnSp>
          <p:nvCxnSpPr>
            <p:cNvPr id="235" name="Google Shape;235;p16"/>
            <p:cNvCxnSpPr/>
            <p:nvPr/>
          </p:nvCxnSpPr>
          <p:spPr>
            <a:xfrm flipH="1">
              <a:off x="6009048" y="1905001"/>
              <a:ext cx="10752" cy="556579"/>
            </a:xfrm>
            <a:prstGeom prst="straightConnector1">
              <a:avLst/>
            </a:prstGeom>
            <a:noFill/>
            <a:ln w="19050" cap="flat" cmpd="sng">
              <a:solidFill>
                <a:srgbClr val="002060"/>
              </a:solidFill>
              <a:prstDash val="solid"/>
              <a:round/>
              <a:headEnd type="none" w="med" len="med"/>
              <a:tailEnd type="triangle" w="med" len="med"/>
            </a:ln>
          </p:spPr>
        </p:cxnSp>
        <p:cxnSp>
          <p:nvCxnSpPr>
            <p:cNvPr id="236" name="Google Shape;236;p16"/>
            <p:cNvCxnSpPr/>
            <p:nvPr/>
          </p:nvCxnSpPr>
          <p:spPr>
            <a:xfrm flipH="1">
              <a:off x="6019800" y="3240710"/>
              <a:ext cx="794" cy="381001"/>
            </a:xfrm>
            <a:prstGeom prst="straightConnector1">
              <a:avLst/>
            </a:prstGeom>
            <a:noFill/>
            <a:ln w="19050" cap="flat" cmpd="sng">
              <a:solidFill>
                <a:srgbClr val="002060"/>
              </a:solidFill>
              <a:prstDash val="solid"/>
              <a:round/>
              <a:headEnd type="none" w="med" len="med"/>
              <a:tailEnd type="triangle" w="med" len="med"/>
            </a:ln>
          </p:spPr>
        </p:cxnSp>
        <p:cxnSp>
          <p:nvCxnSpPr>
            <p:cNvPr id="237" name="Google Shape;237;p16"/>
            <p:cNvCxnSpPr/>
            <p:nvPr/>
          </p:nvCxnSpPr>
          <p:spPr>
            <a:xfrm>
              <a:off x="6020594" y="3887130"/>
              <a:ext cx="0" cy="422571"/>
            </a:xfrm>
            <a:prstGeom prst="straightConnector1">
              <a:avLst/>
            </a:prstGeom>
            <a:noFill/>
            <a:ln w="19050" cap="flat" cmpd="sng">
              <a:solidFill>
                <a:srgbClr val="002060"/>
              </a:solidFill>
              <a:prstDash val="solid"/>
              <a:round/>
              <a:headEnd type="none" w="med" len="med"/>
              <a:tailEnd type="triangle" w="med" len="med"/>
            </a:ln>
          </p:spPr>
        </p:cxnSp>
        <p:cxnSp>
          <p:nvCxnSpPr>
            <p:cNvPr id="238" name="Google Shape;238;p16"/>
            <p:cNvCxnSpPr/>
            <p:nvPr/>
          </p:nvCxnSpPr>
          <p:spPr>
            <a:xfrm>
              <a:off x="6009049" y="4690702"/>
              <a:ext cx="0" cy="533400"/>
            </a:xfrm>
            <a:prstGeom prst="straightConnector1">
              <a:avLst/>
            </a:prstGeom>
            <a:noFill/>
            <a:ln w="19050" cap="flat" cmpd="sng">
              <a:solidFill>
                <a:srgbClr val="002060"/>
              </a:solidFill>
              <a:prstDash val="solid"/>
              <a:round/>
              <a:headEnd type="none" w="med" len="med"/>
              <a:tailEnd type="triangle" w="med" len="med"/>
            </a:ln>
          </p:spPr>
        </p:cxnSp>
        <p:cxnSp>
          <p:nvCxnSpPr>
            <p:cNvPr id="239" name="Google Shape;239;p16"/>
            <p:cNvCxnSpPr/>
            <p:nvPr/>
          </p:nvCxnSpPr>
          <p:spPr>
            <a:xfrm>
              <a:off x="7086601" y="2825448"/>
              <a:ext cx="609600" cy="0"/>
            </a:xfrm>
            <a:prstGeom prst="straightConnector1">
              <a:avLst/>
            </a:prstGeom>
            <a:noFill/>
            <a:ln w="19050" cap="flat" cmpd="sng">
              <a:solidFill>
                <a:srgbClr val="002060"/>
              </a:solidFill>
              <a:prstDash val="solid"/>
              <a:round/>
              <a:headEnd type="none" w="med" len="med"/>
              <a:tailEnd type="triangle" w="med" len="med"/>
            </a:ln>
          </p:spPr>
        </p:cxnSp>
        <p:cxnSp>
          <p:nvCxnSpPr>
            <p:cNvPr id="240" name="Google Shape;240;p16"/>
            <p:cNvCxnSpPr/>
            <p:nvPr/>
          </p:nvCxnSpPr>
          <p:spPr>
            <a:xfrm>
              <a:off x="8153398" y="2161355"/>
              <a:ext cx="2" cy="406686"/>
            </a:xfrm>
            <a:prstGeom prst="straightConnector1">
              <a:avLst/>
            </a:prstGeom>
            <a:noFill/>
            <a:ln w="19050" cap="flat" cmpd="sng">
              <a:solidFill>
                <a:srgbClr val="002060"/>
              </a:solidFill>
              <a:prstDash val="solid"/>
              <a:round/>
              <a:headEnd type="none" w="med" len="med"/>
              <a:tailEnd type="none" w="med" len="med"/>
            </a:ln>
          </p:spPr>
        </p:cxnSp>
        <p:sp>
          <p:nvSpPr>
            <p:cNvPr id="241" name="Google Shape;241;p16"/>
            <p:cNvSpPr/>
            <p:nvPr/>
          </p:nvSpPr>
          <p:spPr>
            <a:xfrm>
              <a:off x="4702416" y="1574919"/>
              <a:ext cx="2743200" cy="461010"/>
            </a:xfrm>
            <a:prstGeom prst="parallelogram">
              <a:avLst>
                <a:gd name="adj" fmla="val 100000"/>
              </a:avLst>
            </a:prstGeom>
            <a:solidFill>
              <a:srgbClr val="CCFFFF"/>
            </a:solidFill>
            <a:ln w="1905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b="1">
                  <a:solidFill>
                    <a:schemeClr val="dk1"/>
                  </a:solidFill>
                  <a:latin typeface="Calibri"/>
                  <a:ea typeface="Calibri"/>
                  <a:cs typeface="Calibri"/>
                  <a:sym typeface="Calibri"/>
                </a:rPr>
                <a:t>Load x1…xn</a:t>
              </a:r>
              <a:endParaRPr sz="1100" b="1">
                <a:solidFill>
                  <a:schemeClr val="dk1"/>
                </a:solidFill>
                <a:latin typeface="Calibri"/>
                <a:ea typeface="Calibri"/>
                <a:cs typeface="Calibri"/>
                <a:sym typeface="Calibri"/>
              </a:endParaRPr>
            </a:p>
          </p:txBody>
        </p:sp>
        <p:cxnSp>
          <p:nvCxnSpPr>
            <p:cNvPr id="242" name="Google Shape;242;p16"/>
            <p:cNvCxnSpPr/>
            <p:nvPr/>
          </p:nvCxnSpPr>
          <p:spPr>
            <a:xfrm>
              <a:off x="6019800" y="762000"/>
              <a:ext cx="0" cy="228600"/>
            </a:xfrm>
            <a:prstGeom prst="straightConnector1">
              <a:avLst/>
            </a:prstGeom>
            <a:noFill/>
            <a:ln w="19050" cap="flat" cmpd="sng">
              <a:solidFill>
                <a:srgbClr val="002060"/>
              </a:solidFill>
              <a:prstDash val="solid"/>
              <a:round/>
              <a:headEnd type="none" w="med" len="med"/>
              <a:tailEnd type="triangle" w="med" len="med"/>
            </a:ln>
          </p:spPr>
        </p:cxnSp>
        <p:cxnSp>
          <p:nvCxnSpPr>
            <p:cNvPr id="243" name="Google Shape;243;p16"/>
            <p:cNvCxnSpPr/>
            <p:nvPr/>
          </p:nvCxnSpPr>
          <p:spPr>
            <a:xfrm rot="10800000">
              <a:off x="5971816" y="2161355"/>
              <a:ext cx="2181585" cy="0"/>
            </a:xfrm>
            <a:prstGeom prst="straightConnector1">
              <a:avLst/>
            </a:prstGeom>
            <a:noFill/>
            <a:ln w="19050" cap="flat" cmpd="sng">
              <a:solidFill>
                <a:srgbClr val="002060"/>
              </a:solidFill>
              <a:prstDash val="solid"/>
              <a:miter lim="800000"/>
              <a:headEnd type="none" w="sm" len="sm"/>
              <a:tailEnd type="stealth" w="med" len="med"/>
            </a:ln>
          </p:spPr>
        </p:cxnSp>
        <p:sp>
          <p:nvSpPr>
            <p:cNvPr id="244" name="Google Shape;244;p16"/>
            <p:cNvSpPr txBox="1"/>
            <p:nvPr/>
          </p:nvSpPr>
          <p:spPr>
            <a:xfrm>
              <a:off x="7170807" y="2434061"/>
              <a:ext cx="404018" cy="308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Y</a:t>
              </a:r>
              <a:endParaRPr sz="1100">
                <a:solidFill>
                  <a:schemeClr val="dk1"/>
                </a:solidFill>
                <a:latin typeface="Calibri"/>
                <a:ea typeface="Calibri"/>
                <a:cs typeface="Calibri"/>
                <a:sym typeface="Calibri"/>
              </a:endParaRPr>
            </a:p>
          </p:txBody>
        </p:sp>
        <p:sp>
          <p:nvSpPr>
            <p:cNvPr id="245" name="Google Shape;245;p16"/>
            <p:cNvSpPr txBox="1"/>
            <p:nvPr/>
          </p:nvSpPr>
          <p:spPr>
            <a:xfrm>
              <a:off x="5638850" y="3090869"/>
              <a:ext cx="404018" cy="308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N</a:t>
              </a:r>
              <a:endParaRPr sz="1100">
                <a:solidFill>
                  <a:schemeClr val="dk1"/>
                </a:solidFill>
                <a:latin typeface="Calibri"/>
                <a:ea typeface="Calibri"/>
                <a:cs typeface="Calibri"/>
                <a:sym typeface="Calibri"/>
              </a:endParaRPr>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1200150" lvl="2" indent="-742950" algn="l" rtl="0">
              <a:lnSpc>
                <a:spcPct val="120000"/>
              </a:lnSpc>
              <a:spcBef>
                <a:spcPts val="0"/>
              </a:spcBef>
              <a:spcAft>
                <a:spcPts val="0"/>
              </a:spcAft>
              <a:buSzPts val="4000"/>
              <a:buFont typeface="Calibri"/>
              <a:buAutoNum type="arabicPeriod" startAt="4"/>
            </a:pPr>
            <a:r>
              <a:rPr lang="en-US" sz="4000" u="sng"/>
              <a:t>Viết chương trình</a:t>
            </a:r>
            <a:endParaRPr/>
          </a:p>
        </p:txBody>
      </p:sp>
      <p:sp>
        <p:nvSpPr>
          <p:cNvPr id="252" name="Google Shape;252;p17"/>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3"/>
            </a:pPr>
            <a:r>
              <a:rPr lang="en-US"/>
              <a:t>Giải quyết vấn đề trong máy tính điện tử</a:t>
            </a:r>
            <a:endParaRPr/>
          </a:p>
        </p:txBody>
      </p:sp>
      <p:pic>
        <p:nvPicPr>
          <p:cNvPr id="253" name="Google Shape;253;p17"/>
          <p:cNvPicPr preferRelativeResize="0"/>
          <p:nvPr/>
        </p:nvPicPr>
        <p:blipFill rotWithShape="1">
          <a:blip r:embed="rId3">
            <a:alphaModFix/>
          </a:blip>
          <a:srcRect/>
          <a:stretch/>
        </p:blipFill>
        <p:spPr>
          <a:xfrm>
            <a:off x="3048000" y="2514600"/>
            <a:ext cx="2787968" cy="2892425"/>
          </a:xfrm>
          <a:prstGeom prst="rect">
            <a:avLst/>
          </a:prstGeom>
          <a:noFill/>
          <a:ln>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fontScale="85000" lnSpcReduction="10000"/>
          </a:bodyPr>
          <a:lstStyle/>
          <a:p>
            <a:pPr marL="1200150" lvl="2" indent="-742950" algn="l" rtl="0">
              <a:lnSpc>
                <a:spcPct val="120000"/>
              </a:lnSpc>
              <a:spcBef>
                <a:spcPts val="0"/>
              </a:spcBef>
              <a:spcAft>
                <a:spcPts val="0"/>
              </a:spcAft>
              <a:buSzPct val="100000"/>
              <a:buFont typeface="Calibri"/>
              <a:buAutoNum type="arabicPeriod" startAt="5"/>
            </a:pPr>
            <a:r>
              <a:rPr lang="en-US" sz="4000" u="sng"/>
              <a:t>Kiểm thử chương trình</a:t>
            </a:r>
            <a:endParaRPr/>
          </a:p>
          <a:p>
            <a:pPr marL="1371600" lvl="3" indent="-457200" algn="l" rtl="0">
              <a:lnSpc>
                <a:spcPct val="120000"/>
              </a:lnSpc>
              <a:spcBef>
                <a:spcPts val="500"/>
              </a:spcBef>
              <a:spcAft>
                <a:spcPts val="0"/>
              </a:spcAft>
              <a:buSzPct val="100000"/>
              <a:buChar char="•"/>
            </a:pPr>
            <a:r>
              <a:rPr lang="en-US" sz="2800"/>
              <a:t>Bugs là những vấn đề/ lỗi trong một chương trình mà nó xảy ra làm ngừng chương trình hoặc đưa ra kết quả sai hoặc không mong đợi</a:t>
            </a:r>
            <a:endParaRPr/>
          </a:p>
          <a:p>
            <a:pPr marL="1371600" lvl="3" indent="-457200" algn="l" rtl="0">
              <a:lnSpc>
                <a:spcPct val="120000"/>
              </a:lnSpc>
              <a:spcBef>
                <a:spcPts val="500"/>
              </a:spcBef>
              <a:spcAft>
                <a:spcPts val="0"/>
              </a:spcAft>
              <a:buSzPct val="100000"/>
              <a:buChar char="•"/>
            </a:pPr>
            <a:r>
              <a:rPr lang="en-US" sz="2800"/>
              <a:t>Để tìm ra những bug, chúng ta phải test chương trình với nhiều test case.</a:t>
            </a:r>
            <a:endParaRPr/>
          </a:p>
          <a:p>
            <a:pPr marL="1371600" lvl="3" indent="-457200" algn="l" rtl="0">
              <a:lnSpc>
                <a:spcPct val="120000"/>
              </a:lnSpc>
              <a:spcBef>
                <a:spcPts val="500"/>
              </a:spcBef>
              <a:spcAft>
                <a:spcPts val="0"/>
              </a:spcAft>
              <a:buSzPct val="100000"/>
              <a:buChar char="•"/>
            </a:pPr>
            <a:r>
              <a:rPr lang="en-US" sz="2800"/>
              <a:t>Để kiểm tra đầy đủ các trường hợp xảy ra chúng ta phải nhập dữ liệu vào đầy đủ các trường hợp của dữ liệu để kiểm tra chương trình.</a:t>
            </a:r>
            <a:endParaRPr/>
          </a:p>
          <a:p>
            <a:pPr marL="1371600" lvl="3" indent="-306069" algn="l" rtl="0">
              <a:lnSpc>
                <a:spcPct val="120000"/>
              </a:lnSpc>
              <a:spcBef>
                <a:spcPts val="500"/>
              </a:spcBef>
              <a:spcAft>
                <a:spcPts val="0"/>
              </a:spcAft>
              <a:buSzPct val="100000"/>
              <a:buNone/>
            </a:pPr>
            <a:endParaRPr sz="2800"/>
          </a:p>
        </p:txBody>
      </p:sp>
      <p:sp>
        <p:nvSpPr>
          <p:cNvPr id="260" name="Google Shape;260;p18"/>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3"/>
            </a:pPr>
            <a:r>
              <a:rPr lang="en-US"/>
              <a:t>Giải quyết vấn đề trong máy tính điện tử</a:t>
            </a:r>
            <a:endParaRP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1200150" lvl="2" indent="-742950" algn="l" rtl="0">
              <a:lnSpc>
                <a:spcPct val="120000"/>
              </a:lnSpc>
              <a:spcBef>
                <a:spcPts val="0"/>
              </a:spcBef>
              <a:spcAft>
                <a:spcPts val="0"/>
              </a:spcAft>
              <a:buSzPts val="4000"/>
              <a:buFont typeface="Calibri"/>
              <a:buAutoNum type="arabicPeriod" startAt="6"/>
            </a:pPr>
            <a:r>
              <a:rPr lang="en-US" sz="4000" u="sng"/>
              <a:t>Đánh giá giải pháp</a:t>
            </a:r>
            <a:endParaRPr/>
          </a:p>
          <a:p>
            <a:pPr marL="1371600" lvl="3" indent="-279400" algn="l" rtl="0">
              <a:lnSpc>
                <a:spcPct val="120000"/>
              </a:lnSpc>
              <a:spcBef>
                <a:spcPts val="500"/>
              </a:spcBef>
              <a:spcAft>
                <a:spcPts val="0"/>
              </a:spcAft>
              <a:buSzPts val="2800"/>
              <a:buNone/>
            </a:pPr>
            <a:endParaRPr sz="2800"/>
          </a:p>
        </p:txBody>
      </p:sp>
      <p:sp>
        <p:nvSpPr>
          <p:cNvPr id="267" name="Google Shape;267;p19"/>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3"/>
            </a:pPr>
            <a:r>
              <a:rPr lang="en-US"/>
              <a:t>Giải quyết vấn đề trong máy tính điện tử</a:t>
            </a:r>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50000"/>
              </a:lnSpc>
              <a:spcBef>
                <a:spcPts val="0"/>
              </a:spcBef>
              <a:spcAft>
                <a:spcPts val="0"/>
              </a:spcAft>
              <a:buSzPct val="100000"/>
              <a:buNone/>
            </a:pPr>
            <a:r>
              <a:rPr lang="en-US" i="1"/>
              <a:t>Sau khi học xong phần này, sinh viên có thể:</a:t>
            </a:r>
            <a:endParaRPr/>
          </a:p>
          <a:p>
            <a:pPr marL="0" lvl="0" indent="0" algn="l" rtl="0">
              <a:lnSpc>
                <a:spcPct val="150000"/>
              </a:lnSpc>
              <a:spcBef>
                <a:spcPts val="1000"/>
              </a:spcBef>
              <a:spcAft>
                <a:spcPts val="0"/>
              </a:spcAft>
              <a:buSzPct val="100000"/>
              <a:buNone/>
            </a:pPr>
            <a:br>
              <a:rPr lang="en-US"/>
            </a:br>
            <a:r>
              <a:rPr lang="en-US"/>
              <a:t>Thường xuyên giải quyết các nhiệm vụ học tập được giao theo hướng top-down và luôn chú ý đến các ràng buộc của vấn đề;</a:t>
            </a:r>
            <a:endParaRPr/>
          </a:p>
          <a:p>
            <a:pPr marL="0" lvl="0" indent="0" algn="l" rtl="0">
              <a:lnSpc>
                <a:spcPct val="150000"/>
              </a:lnSpc>
              <a:spcBef>
                <a:spcPts val="1000"/>
              </a:spcBef>
              <a:spcAft>
                <a:spcPts val="0"/>
              </a:spcAft>
              <a:buSzPct val="100000"/>
              <a:buNone/>
            </a:pPr>
            <a:br>
              <a:rPr lang="en-US"/>
            </a:br>
            <a:endParaRPr/>
          </a:p>
        </p:txBody>
      </p:sp>
      <p:sp>
        <p:nvSpPr>
          <p:cNvPr id="112" name="Google Shape;112;p2"/>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B7A"/>
              </a:buClr>
              <a:buSzPts val="4000"/>
              <a:buFont typeface="Calibri"/>
              <a:buNone/>
            </a:pPr>
            <a:r>
              <a:rPr lang="en-US"/>
              <a:t>Mục tiêu</a:t>
            </a:r>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914400" lvl="2" indent="-457200" algn="l" rtl="0">
              <a:lnSpc>
                <a:spcPct val="120000"/>
              </a:lnSpc>
              <a:spcBef>
                <a:spcPts val="0"/>
              </a:spcBef>
              <a:spcAft>
                <a:spcPts val="0"/>
              </a:spcAft>
              <a:buSzPts val="2000"/>
              <a:buFont typeface="Calibri"/>
              <a:buAutoNum type="arabicPeriod"/>
            </a:pPr>
            <a:r>
              <a:rPr lang="en-US"/>
              <a:t>Biểu đồ nhân quả (kỹ thuật xương cá)</a:t>
            </a:r>
            <a:endParaRPr/>
          </a:p>
          <a:p>
            <a:pPr marL="914400" lvl="2" indent="-457200" algn="l" rtl="0">
              <a:lnSpc>
                <a:spcPct val="120000"/>
              </a:lnSpc>
              <a:spcBef>
                <a:spcPts val="500"/>
              </a:spcBef>
              <a:spcAft>
                <a:spcPts val="0"/>
              </a:spcAft>
              <a:buSzPts val="2000"/>
              <a:buFont typeface="Calibri"/>
              <a:buAutoNum type="arabicPeriod"/>
            </a:pPr>
            <a:r>
              <a:rPr lang="en-US"/>
              <a:t>Sáu chiếc mũ tư duy</a:t>
            </a:r>
            <a:endParaRPr sz="1800"/>
          </a:p>
          <a:p>
            <a:pPr marL="914400" lvl="2" indent="-457200" algn="l" rtl="0">
              <a:lnSpc>
                <a:spcPct val="120000"/>
              </a:lnSpc>
              <a:spcBef>
                <a:spcPts val="500"/>
              </a:spcBef>
              <a:spcAft>
                <a:spcPts val="0"/>
              </a:spcAft>
              <a:buSzPts val="2000"/>
              <a:buFont typeface="Calibri"/>
              <a:buAutoNum type="arabicPeriod"/>
            </a:pPr>
            <a:r>
              <a:rPr lang="en-US"/>
              <a:t>Não công (Brainstorming)</a:t>
            </a:r>
            <a:endParaRPr/>
          </a:p>
          <a:p>
            <a:pPr marL="228600" lvl="0" indent="-50800" algn="l" rtl="0">
              <a:lnSpc>
                <a:spcPct val="150000"/>
              </a:lnSpc>
              <a:spcBef>
                <a:spcPts val="1000"/>
              </a:spcBef>
              <a:spcAft>
                <a:spcPts val="0"/>
              </a:spcAft>
              <a:buClr>
                <a:srgbClr val="F5CE31"/>
              </a:buClr>
              <a:buSzPts val="2800"/>
              <a:buNone/>
            </a:pPr>
            <a:endParaRPr/>
          </a:p>
        </p:txBody>
      </p:sp>
      <p:sp>
        <p:nvSpPr>
          <p:cNvPr id="273" name="Google Shape;273;p20"/>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4"/>
            </a:pPr>
            <a:r>
              <a:rPr lang="en-US"/>
              <a:t>Một số công cụ và kỹ thuật giải quyết vấn đề</a:t>
            </a:r>
            <a:endParaRP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914400" lvl="2" indent="-457200" algn="l" rtl="0">
              <a:lnSpc>
                <a:spcPct val="120000"/>
              </a:lnSpc>
              <a:spcBef>
                <a:spcPts val="0"/>
              </a:spcBef>
              <a:spcAft>
                <a:spcPts val="0"/>
              </a:spcAft>
              <a:buSzPts val="2000"/>
              <a:buFont typeface="Calibri"/>
              <a:buAutoNum type="arabicPeriod"/>
            </a:pPr>
            <a:r>
              <a:rPr lang="en-US"/>
              <a:t>Biểu đồ nhân quả (kỹ thuật xương cá)</a:t>
            </a:r>
            <a:endParaRPr/>
          </a:p>
          <a:p>
            <a:pPr marL="914400" lvl="2" indent="-330200" algn="l" rtl="0">
              <a:lnSpc>
                <a:spcPct val="120000"/>
              </a:lnSpc>
              <a:spcBef>
                <a:spcPts val="500"/>
              </a:spcBef>
              <a:spcAft>
                <a:spcPts val="0"/>
              </a:spcAft>
              <a:buSzPts val="2000"/>
              <a:buFont typeface="Calibri"/>
              <a:buNone/>
            </a:pPr>
            <a:endParaRPr/>
          </a:p>
        </p:txBody>
      </p:sp>
      <p:sp>
        <p:nvSpPr>
          <p:cNvPr id="279" name="Google Shape;279;p21"/>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4"/>
            </a:pPr>
            <a:r>
              <a:rPr lang="en-US"/>
              <a:t>Một số công cụ và kỹ thuật giải quyết vấn đề</a:t>
            </a:r>
            <a:endParaRPr/>
          </a:p>
        </p:txBody>
      </p:sp>
      <p:pic>
        <p:nvPicPr>
          <p:cNvPr id="280" name="Google Shape;280;p21" descr="http://uci.vn/upload/image/hinh%20blog/bieu-do-xuong-ca.jpg"/>
          <p:cNvPicPr preferRelativeResize="0"/>
          <p:nvPr/>
        </p:nvPicPr>
        <p:blipFill rotWithShape="1">
          <a:blip r:embed="rId3">
            <a:alphaModFix/>
          </a:blip>
          <a:srcRect/>
          <a:stretch/>
        </p:blipFill>
        <p:spPr>
          <a:xfrm>
            <a:off x="1371600" y="2590800"/>
            <a:ext cx="5581650" cy="2057400"/>
          </a:xfrm>
          <a:prstGeom prst="rect">
            <a:avLst/>
          </a:prstGeom>
          <a:noFill/>
          <a:ln>
            <a:noFill/>
          </a:ln>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914400" lvl="2" indent="-457200" algn="l" rtl="0">
              <a:lnSpc>
                <a:spcPct val="120000"/>
              </a:lnSpc>
              <a:spcBef>
                <a:spcPts val="0"/>
              </a:spcBef>
              <a:spcAft>
                <a:spcPts val="0"/>
              </a:spcAft>
              <a:buSzPts val="2000"/>
              <a:buFont typeface="Calibri"/>
              <a:buAutoNum type="arabicPeriod" startAt="2"/>
            </a:pPr>
            <a:r>
              <a:rPr lang="en-US"/>
              <a:t>Sáu chiếc mũ tư duy</a:t>
            </a:r>
            <a:endParaRPr sz="1800"/>
          </a:p>
        </p:txBody>
      </p:sp>
      <p:sp>
        <p:nvSpPr>
          <p:cNvPr id="286" name="Google Shape;286;p22"/>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4"/>
            </a:pPr>
            <a:r>
              <a:rPr lang="en-US"/>
              <a:t>Một số công cụ và kỹ thuật giải quyết vấn đề</a:t>
            </a:r>
            <a:endParaRPr/>
          </a:p>
        </p:txBody>
      </p:sp>
      <p:pic>
        <p:nvPicPr>
          <p:cNvPr id="287" name="Google Shape;287;p22" descr="http://uci.vn/upload/image/hinh%20blog/6-chiec-mu-tu-duy(1).png"/>
          <p:cNvPicPr preferRelativeResize="0"/>
          <p:nvPr/>
        </p:nvPicPr>
        <p:blipFill rotWithShape="1">
          <a:blip r:embed="rId3">
            <a:alphaModFix/>
          </a:blip>
          <a:srcRect/>
          <a:stretch/>
        </p:blipFill>
        <p:spPr>
          <a:xfrm>
            <a:off x="1600200" y="2362200"/>
            <a:ext cx="6400800" cy="2895600"/>
          </a:xfrm>
          <a:prstGeom prst="rect">
            <a:avLst/>
          </a:prstGeom>
          <a:noFill/>
          <a:ln>
            <a:noFill/>
          </a:ln>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914400" lvl="2" indent="-457200" algn="l" rtl="0">
              <a:lnSpc>
                <a:spcPct val="120000"/>
              </a:lnSpc>
              <a:spcBef>
                <a:spcPts val="0"/>
              </a:spcBef>
              <a:spcAft>
                <a:spcPts val="0"/>
              </a:spcAft>
              <a:buSzPts val="2000"/>
              <a:buFont typeface="Calibri"/>
              <a:buAutoNum type="arabicPeriod"/>
            </a:pPr>
            <a:r>
              <a:rPr lang="en-US"/>
              <a:t>Não công (Brainstorming)</a:t>
            </a:r>
            <a:endParaRPr/>
          </a:p>
        </p:txBody>
      </p:sp>
      <p:sp>
        <p:nvSpPr>
          <p:cNvPr id="293" name="Google Shape;293;p23"/>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fontScale="90000"/>
          </a:bodyPr>
          <a:lstStyle/>
          <a:p>
            <a:pPr marL="857250" lvl="0" indent="-857250" algn="l" rtl="0">
              <a:lnSpc>
                <a:spcPct val="90000"/>
              </a:lnSpc>
              <a:spcBef>
                <a:spcPts val="0"/>
              </a:spcBef>
              <a:spcAft>
                <a:spcPts val="0"/>
              </a:spcAft>
              <a:buClr>
                <a:srgbClr val="003B7A"/>
              </a:buClr>
              <a:buSzPct val="100000"/>
              <a:buFont typeface="Calibri"/>
              <a:buAutoNum type="romanUcPeriod" startAt="4"/>
            </a:pPr>
            <a:r>
              <a:rPr lang="en-US"/>
              <a:t>Một số công cụ và kỹ thuật giải quyết vấn đề</a:t>
            </a:r>
            <a:endParaRPr/>
          </a:p>
        </p:txBody>
      </p:sp>
      <p:pic>
        <p:nvPicPr>
          <p:cNvPr id="294" name="Google Shape;294;p23" descr="http://uci.vn/upload/image/hinh%20blog/bao-tap-tri-tue.jpg"/>
          <p:cNvPicPr preferRelativeResize="0"/>
          <p:nvPr/>
        </p:nvPicPr>
        <p:blipFill rotWithShape="1">
          <a:blip r:embed="rId3">
            <a:alphaModFix/>
          </a:blip>
          <a:srcRect/>
          <a:stretch/>
        </p:blipFill>
        <p:spPr>
          <a:xfrm>
            <a:off x="2209800" y="2286000"/>
            <a:ext cx="3576637" cy="2188527"/>
          </a:xfrm>
          <a:prstGeom prst="rect">
            <a:avLst/>
          </a:prstGeom>
          <a:noFill/>
          <a:ln>
            <a:noFill/>
          </a:ln>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eaf4dd019d_0_0"/>
          <p:cNvSpPr txBox="1">
            <a:spLocks noGrp="1"/>
          </p:cNvSpPr>
          <p:nvPr>
            <p:ph type="body" idx="1"/>
          </p:nvPr>
        </p:nvSpPr>
        <p:spPr>
          <a:xfrm>
            <a:off x="628650" y="1701801"/>
            <a:ext cx="7886700" cy="3670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err="1"/>
              <a:t>Nêu</a:t>
            </a:r>
            <a:r>
              <a:rPr lang="en-US" b="1" dirty="0"/>
              <a:t> </a:t>
            </a:r>
            <a:r>
              <a:rPr lang="en-US" b="1" dirty="0" err="1"/>
              <a:t>quy</a:t>
            </a:r>
            <a:r>
              <a:rPr lang="en-US" b="1" dirty="0"/>
              <a:t> </a:t>
            </a:r>
            <a:r>
              <a:rPr lang="en-US" b="1" dirty="0" err="1"/>
              <a:t>trình</a:t>
            </a:r>
            <a:r>
              <a:rPr lang="en-US" b="1" dirty="0"/>
              <a:t> </a:t>
            </a:r>
            <a:r>
              <a:rPr lang="en-US" b="1" dirty="0" err="1"/>
              <a:t>giải</a:t>
            </a:r>
            <a:r>
              <a:rPr lang="en-US" b="1" dirty="0"/>
              <a:t> </a:t>
            </a:r>
            <a:r>
              <a:rPr lang="en-US" b="1" dirty="0" err="1"/>
              <a:t>quyết</a:t>
            </a:r>
            <a:r>
              <a:rPr lang="en-US" b="1" dirty="0"/>
              <a:t> </a:t>
            </a:r>
            <a:r>
              <a:rPr lang="en-US" b="1" dirty="0" err="1"/>
              <a:t>vấn</a:t>
            </a:r>
            <a:r>
              <a:rPr lang="en-US" b="1" dirty="0"/>
              <a:t> </a:t>
            </a:r>
            <a:r>
              <a:rPr lang="en-US" b="1" dirty="0" err="1"/>
              <a:t>đề</a:t>
            </a:r>
            <a:r>
              <a:rPr lang="en-US" b="1" dirty="0"/>
              <a:t>:</a:t>
            </a:r>
            <a:endParaRPr b="1" dirty="0"/>
          </a:p>
          <a:p>
            <a:pPr marL="457200" lvl="0" indent="-406400" algn="l" rtl="0">
              <a:lnSpc>
                <a:spcPct val="100000"/>
              </a:lnSpc>
              <a:spcBef>
                <a:spcPts val="1000"/>
              </a:spcBef>
              <a:spcAft>
                <a:spcPts val="0"/>
              </a:spcAft>
              <a:buSzPts val="2800"/>
              <a:buAutoNum type="arabicPeriod"/>
            </a:pPr>
            <a:r>
              <a:rPr lang="en-US" dirty="0">
                <a:solidFill>
                  <a:srgbClr val="FF0000"/>
                </a:solidFill>
              </a:rPr>
              <a:t>Khi </a:t>
            </a:r>
            <a:r>
              <a:rPr lang="en-US" dirty="0" err="1">
                <a:solidFill>
                  <a:srgbClr val="FF0000"/>
                </a:solidFill>
              </a:rPr>
              <a:t>phát</a:t>
            </a:r>
            <a:r>
              <a:rPr lang="en-US" dirty="0">
                <a:solidFill>
                  <a:srgbClr val="FF0000"/>
                </a:solidFill>
              </a:rPr>
              <a:t> </a:t>
            </a:r>
            <a:r>
              <a:rPr lang="en-US" dirty="0" err="1">
                <a:solidFill>
                  <a:srgbClr val="FF0000"/>
                </a:solidFill>
              </a:rPr>
              <a:t>hiện</a:t>
            </a:r>
            <a:r>
              <a:rPr lang="en-US" dirty="0">
                <a:solidFill>
                  <a:srgbClr val="FF0000"/>
                </a:solidFill>
              </a:rPr>
              <a:t> </a:t>
            </a:r>
            <a:r>
              <a:rPr lang="en-US" dirty="0" err="1">
                <a:solidFill>
                  <a:srgbClr val="FF0000"/>
                </a:solidFill>
              </a:rPr>
              <a:t>máy</a:t>
            </a:r>
            <a:r>
              <a:rPr lang="en-US" dirty="0">
                <a:solidFill>
                  <a:srgbClr val="FF0000"/>
                </a:solidFill>
              </a:rPr>
              <a:t> </a:t>
            </a:r>
            <a:r>
              <a:rPr lang="en-US" dirty="0" err="1">
                <a:solidFill>
                  <a:srgbClr val="FF0000"/>
                </a:solidFill>
              </a:rPr>
              <a:t>tính</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chúng</a:t>
            </a:r>
            <a:r>
              <a:rPr lang="en-US" dirty="0">
                <a:solidFill>
                  <a:srgbClr val="FF0000"/>
                </a:solidFill>
              </a:rPr>
              <a:t> ta </a:t>
            </a:r>
            <a:r>
              <a:rPr lang="en-US" dirty="0" err="1">
                <a:solidFill>
                  <a:srgbClr val="FF0000"/>
                </a:solidFill>
              </a:rPr>
              <a:t>bị</a:t>
            </a:r>
            <a:r>
              <a:rPr lang="en-US" dirty="0">
                <a:solidFill>
                  <a:srgbClr val="FF0000"/>
                </a:solidFill>
              </a:rPr>
              <a:t> </a:t>
            </a:r>
            <a:r>
              <a:rPr lang="en-US" dirty="0" err="1">
                <a:solidFill>
                  <a:srgbClr val="FF0000"/>
                </a:solidFill>
              </a:rPr>
              <a:t>mất</a:t>
            </a:r>
            <a:r>
              <a:rPr lang="en-US" dirty="0">
                <a:solidFill>
                  <a:srgbClr val="FF0000"/>
                </a:solidFill>
              </a:rPr>
              <a:t> </a:t>
            </a:r>
            <a:r>
              <a:rPr lang="en-US" dirty="0" err="1">
                <a:solidFill>
                  <a:srgbClr val="FF0000"/>
                </a:solidFill>
              </a:rPr>
              <a:t>hết</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từ</a:t>
            </a:r>
            <a:r>
              <a:rPr lang="en-US" dirty="0">
                <a:solidFill>
                  <a:srgbClr val="FF0000"/>
                </a:solidFill>
              </a:rPr>
              <a:t> ổ </a:t>
            </a:r>
            <a:r>
              <a:rPr lang="en-US" dirty="0" err="1">
                <a:solidFill>
                  <a:srgbClr val="FF0000"/>
                </a:solidFill>
              </a:rPr>
              <a:t>đĩa</a:t>
            </a:r>
            <a:r>
              <a:rPr lang="en-US" dirty="0">
                <a:solidFill>
                  <a:srgbClr val="FF0000"/>
                </a:solidFill>
              </a:rPr>
              <a:t> </a:t>
            </a:r>
            <a:r>
              <a:rPr lang="en-US" dirty="0" err="1">
                <a:solidFill>
                  <a:srgbClr val="FF0000"/>
                </a:solidFill>
              </a:rPr>
              <a:t>cứng</a:t>
            </a:r>
            <a:r>
              <a:rPr lang="en-US" dirty="0">
                <a:solidFill>
                  <a:srgbClr val="FF0000"/>
                </a:solidFill>
              </a:rPr>
              <a:t>.</a:t>
            </a:r>
            <a:endParaRPr dirty="0">
              <a:solidFill>
                <a:srgbClr val="FF0000"/>
              </a:solidFill>
            </a:endParaRPr>
          </a:p>
          <a:p>
            <a:pPr marL="457200" lvl="0" indent="-406400" algn="l" rtl="0">
              <a:spcBef>
                <a:spcPts val="1000"/>
              </a:spcBef>
              <a:spcAft>
                <a:spcPts val="0"/>
              </a:spcAft>
              <a:buSzPts val="2800"/>
              <a:buAutoNum type="arabicPeriod"/>
            </a:pPr>
            <a:r>
              <a:rPr lang="en-US" dirty="0" err="1"/>
              <a:t>Tìm</a:t>
            </a:r>
            <a:r>
              <a:rPr lang="en-US" dirty="0"/>
              <a:t> </a:t>
            </a:r>
            <a:r>
              <a:rPr lang="en-US" dirty="0" err="1"/>
              <a:t>số</a:t>
            </a:r>
            <a:r>
              <a:rPr lang="en-US" dirty="0"/>
              <a:t> </a:t>
            </a:r>
            <a:r>
              <a:rPr lang="en-US" dirty="0" err="1"/>
              <a:t>lớn</a:t>
            </a:r>
            <a:r>
              <a:rPr lang="en-US" dirty="0"/>
              <a:t> </a:t>
            </a:r>
            <a:r>
              <a:rPr lang="en-US" dirty="0" err="1"/>
              <a:t>nhất</a:t>
            </a:r>
            <a:r>
              <a:rPr lang="en-US" dirty="0"/>
              <a:t> </a:t>
            </a:r>
            <a:r>
              <a:rPr lang="en-US" dirty="0" err="1"/>
              <a:t>của</a:t>
            </a:r>
            <a:r>
              <a:rPr lang="en-US" dirty="0"/>
              <a:t> </a:t>
            </a:r>
            <a:r>
              <a:rPr lang="en-US" dirty="0" err="1"/>
              <a:t>dãy</a:t>
            </a:r>
            <a:r>
              <a:rPr lang="en-US" dirty="0"/>
              <a:t> n </a:t>
            </a:r>
            <a:r>
              <a:rPr lang="en-US" dirty="0" err="1"/>
              <a:t>số</a:t>
            </a:r>
            <a:r>
              <a:rPr lang="en-US" dirty="0"/>
              <a:t> </a:t>
            </a:r>
            <a:r>
              <a:rPr lang="en-US" dirty="0" err="1"/>
              <a:t>nguyên</a:t>
            </a:r>
            <a:r>
              <a:rPr lang="en-US" dirty="0"/>
              <a:t>.</a:t>
            </a:r>
            <a:endParaRPr dirty="0"/>
          </a:p>
        </p:txBody>
      </p:sp>
      <p:sp>
        <p:nvSpPr>
          <p:cNvPr id="301" name="Google Shape;301;geaf4dd019d_0_0"/>
          <p:cNvSpPr txBox="1">
            <a:spLocks noGrp="1"/>
          </p:cNvSpPr>
          <p:nvPr>
            <p:ph type="title"/>
          </p:nvPr>
        </p:nvSpPr>
        <p:spPr>
          <a:xfrm>
            <a:off x="628650" y="352427"/>
            <a:ext cx="7886700" cy="105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Bài tập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3"/>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fontScale="25000" lnSpcReduction="20000"/>
          </a:bodyPr>
          <a:lstStyle/>
          <a:p>
            <a:pPr marL="514350" lvl="0" indent="-514350" algn="l" rtl="0">
              <a:lnSpc>
                <a:spcPct val="120000"/>
              </a:lnSpc>
              <a:spcBef>
                <a:spcPts val="0"/>
              </a:spcBef>
              <a:spcAft>
                <a:spcPts val="0"/>
              </a:spcAft>
              <a:buSzPct val="100000"/>
              <a:buFont typeface="Calibri"/>
              <a:buAutoNum type="arabicPeriod"/>
            </a:pPr>
            <a:r>
              <a:rPr lang="en-US" dirty="0" err="1"/>
              <a:t>Vấn</a:t>
            </a:r>
            <a:r>
              <a:rPr lang="en-US" dirty="0"/>
              <a:t> </a:t>
            </a:r>
            <a:r>
              <a:rPr lang="en-US" dirty="0" err="1"/>
              <a:t>đề</a:t>
            </a:r>
            <a:endParaRPr dirty="0"/>
          </a:p>
          <a:p>
            <a:pPr marL="971550" lvl="1" indent="-514350" algn="l" rtl="0">
              <a:lnSpc>
                <a:spcPct val="120000"/>
              </a:lnSpc>
              <a:spcBef>
                <a:spcPts val="500"/>
              </a:spcBef>
              <a:spcAft>
                <a:spcPts val="0"/>
              </a:spcAft>
              <a:buSzPct val="100000"/>
              <a:buFont typeface="Calibri"/>
              <a:buAutoNum type="alphaLcParenR"/>
            </a:pPr>
            <a:r>
              <a:rPr lang="en-US" dirty="0" err="1"/>
              <a:t>Khái</a:t>
            </a:r>
            <a:r>
              <a:rPr lang="en-US" dirty="0"/>
              <a:t> </a:t>
            </a:r>
            <a:r>
              <a:rPr lang="en-US" dirty="0" err="1"/>
              <a:t>niệm</a:t>
            </a:r>
            <a:endParaRPr dirty="0"/>
          </a:p>
          <a:p>
            <a:pPr marL="971550" lvl="1" indent="-514350" algn="l" rtl="0">
              <a:lnSpc>
                <a:spcPct val="120000"/>
              </a:lnSpc>
              <a:spcBef>
                <a:spcPts val="500"/>
              </a:spcBef>
              <a:spcAft>
                <a:spcPts val="0"/>
              </a:spcAft>
              <a:buSzPct val="100000"/>
              <a:buFont typeface="Calibri"/>
              <a:buAutoNum type="alphaLcParenR"/>
            </a:pPr>
            <a:r>
              <a:rPr lang="en-US" dirty="0" err="1"/>
              <a:t>Phân</a:t>
            </a:r>
            <a:r>
              <a:rPr lang="en-US" dirty="0"/>
              <a:t> </a:t>
            </a:r>
            <a:r>
              <a:rPr lang="en-US" dirty="0" err="1"/>
              <a:t>loại</a:t>
            </a:r>
            <a:endParaRPr dirty="0"/>
          </a:p>
          <a:p>
            <a:pPr marL="514350" lvl="0" indent="-514350" algn="l" rtl="0">
              <a:lnSpc>
                <a:spcPct val="120000"/>
              </a:lnSpc>
              <a:spcBef>
                <a:spcPts val="1000"/>
              </a:spcBef>
              <a:spcAft>
                <a:spcPts val="0"/>
              </a:spcAft>
              <a:buSzPct val="100000"/>
              <a:buFont typeface="Calibri"/>
              <a:buAutoNum type="arabicPeriod"/>
            </a:pP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6 </a:t>
            </a:r>
            <a:r>
              <a:rPr lang="en-US" dirty="0" err="1"/>
              <a:t>bước</a:t>
            </a:r>
            <a:endParaRPr dirty="0"/>
          </a:p>
          <a:p>
            <a:pPr marL="966788" lvl="2" indent="-457200" algn="l" rtl="0">
              <a:lnSpc>
                <a:spcPct val="120000"/>
              </a:lnSpc>
              <a:spcBef>
                <a:spcPts val="500"/>
              </a:spcBef>
              <a:spcAft>
                <a:spcPts val="0"/>
              </a:spcAft>
              <a:buSzPct val="100000"/>
              <a:buFont typeface="Calibri"/>
              <a:buAutoNum type="alphaLcParenR"/>
            </a:pPr>
            <a:r>
              <a:rPr lang="en-US" dirty="0" err="1"/>
              <a:t>Bước</a:t>
            </a:r>
            <a:r>
              <a:rPr lang="en-US" dirty="0"/>
              <a:t> 1:  </a:t>
            </a:r>
            <a:r>
              <a:rPr lang="en-US" dirty="0" err="1"/>
              <a:t>Xác</a:t>
            </a:r>
            <a:r>
              <a:rPr lang="en-US" dirty="0"/>
              <a:t> </a:t>
            </a:r>
            <a:r>
              <a:rPr lang="en-US" dirty="0" err="1"/>
              <a:t>định</a:t>
            </a:r>
            <a:r>
              <a:rPr lang="en-US" dirty="0"/>
              <a:t> </a:t>
            </a:r>
            <a:r>
              <a:rPr lang="en-US" dirty="0" err="1"/>
              <a:t>vấn</a:t>
            </a:r>
            <a:r>
              <a:rPr lang="en-US" dirty="0"/>
              <a:t> </a:t>
            </a:r>
            <a:r>
              <a:rPr lang="en-US" dirty="0" err="1"/>
              <a:t>đề</a:t>
            </a:r>
            <a:r>
              <a:rPr lang="en-US" b="1" dirty="0"/>
              <a:t>: </a:t>
            </a:r>
            <a:r>
              <a:rPr lang="en-US" dirty="0" err="1"/>
              <a:t>Nhận</a:t>
            </a:r>
            <a:r>
              <a:rPr lang="en-US" dirty="0"/>
              <a:t> </a:t>
            </a:r>
            <a:r>
              <a:rPr lang="en-US" dirty="0" err="1"/>
              <a:t>diện</a:t>
            </a:r>
            <a:r>
              <a:rPr lang="en-US" dirty="0"/>
              <a:t> </a:t>
            </a:r>
            <a:r>
              <a:rPr lang="en-US" dirty="0" err="1"/>
              <a:t>đúng</a:t>
            </a:r>
            <a:r>
              <a:rPr lang="en-US" dirty="0"/>
              <a:t> </a:t>
            </a:r>
            <a:r>
              <a:rPr lang="en-US" dirty="0" err="1"/>
              <a:t>vấn</a:t>
            </a:r>
            <a:r>
              <a:rPr lang="en-US" dirty="0"/>
              <a:t> </a:t>
            </a:r>
            <a:r>
              <a:rPr lang="en-US" dirty="0" err="1"/>
              <a:t>đề</a:t>
            </a:r>
            <a:r>
              <a:rPr lang="en-US" dirty="0"/>
              <a:t> </a:t>
            </a:r>
            <a:r>
              <a:rPr lang="en-US" dirty="0" err="1"/>
              <a:t>cần</a:t>
            </a:r>
            <a:r>
              <a:rPr lang="en-US" dirty="0"/>
              <a:t> </a:t>
            </a:r>
            <a:r>
              <a:rPr lang="en-US" dirty="0" err="1"/>
              <a:t>giải</a:t>
            </a:r>
            <a:r>
              <a:rPr lang="en-US" dirty="0"/>
              <a:t> </a:t>
            </a:r>
            <a:r>
              <a:rPr lang="en-US" dirty="0" err="1"/>
              <a:t>quyết</a:t>
            </a:r>
            <a:endParaRPr dirty="0"/>
          </a:p>
          <a:p>
            <a:pPr marL="1423988" lvl="3" indent="-457200" algn="l" rtl="0">
              <a:lnSpc>
                <a:spcPct val="120000"/>
              </a:lnSpc>
              <a:spcBef>
                <a:spcPts val="500"/>
              </a:spcBef>
              <a:spcAft>
                <a:spcPts val="0"/>
              </a:spcAft>
              <a:buSzPct val="100000"/>
              <a:buFont typeface="Calibri"/>
              <a:buAutoNum type="romanLcPeriod"/>
            </a:pPr>
            <a:r>
              <a:rPr lang="en-US" dirty="0" err="1"/>
              <a:t>Biết</a:t>
            </a:r>
            <a:r>
              <a:rPr lang="en-US" dirty="0"/>
              <a:t> </a:t>
            </a:r>
            <a:r>
              <a:rPr lang="en-US" dirty="0" err="1"/>
              <a:t>cách</a:t>
            </a:r>
            <a:r>
              <a:rPr lang="en-US" dirty="0"/>
              <a:t> </a:t>
            </a:r>
            <a:r>
              <a:rPr lang="en-US" dirty="0" err="1"/>
              <a:t>đặt</a:t>
            </a:r>
            <a:r>
              <a:rPr lang="en-US" dirty="0"/>
              <a:t> </a:t>
            </a:r>
            <a:r>
              <a:rPr lang="en-US" dirty="0" err="1"/>
              <a:t>câu</a:t>
            </a:r>
            <a:r>
              <a:rPr lang="en-US" dirty="0"/>
              <a:t> </a:t>
            </a:r>
            <a:r>
              <a:rPr lang="en-US" dirty="0" err="1"/>
              <a:t>hỏi</a:t>
            </a:r>
            <a:endParaRPr dirty="0"/>
          </a:p>
          <a:p>
            <a:pPr marL="1423988" lvl="3" indent="-457200" algn="l" rtl="0">
              <a:lnSpc>
                <a:spcPct val="120000"/>
              </a:lnSpc>
              <a:spcBef>
                <a:spcPts val="500"/>
              </a:spcBef>
              <a:spcAft>
                <a:spcPts val="0"/>
              </a:spcAft>
              <a:buSzPct val="100000"/>
              <a:buFont typeface="Calibri"/>
              <a:buAutoNum type="romanLcPeriod"/>
            </a:pPr>
            <a:r>
              <a:rPr lang="en-US" dirty="0" err="1"/>
              <a:t>Thừa</a:t>
            </a:r>
            <a:r>
              <a:rPr lang="en-US" dirty="0"/>
              <a:t> </a:t>
            </a:r>
            <a:r>
              <a:rPr lang="en-US" dirty="0" err="1"/>
              <a:t>nhận</a:t>
            </a:r>
            <a:r>
              <a:rPr lang="en-US" dirty="0"/>
              <a:t> </a:t>
            </a:r>
            <a:r>
              <a:rPr lang="en-US" dirty="0" err="1"/>
              <a:t>vấn</a:t>
            </a:r>
            <a:r>
              <a:rPr lang="en-US" dirty="0"/>
              <a:t> </a:t>
            </a:r>
            <a:r>
              <a:rPr lang="en-US" dirty="0" err="1"/>
              <a:t>đề</a:t>
            </a:r>
            <a:endParaRPr dirty="0"/>
          </a:p>
          <a:p>
            <a:pPr marL="1423988" lvl="3" indent="-457200" algn="l" rtl="0">
              <a:lnSpc>
                <a:spcPct val="120000"/>
              </a:lnSpc>
              <a:spcBef>
                <a:spcPts val="500"/>
              </a:spcBef>
              <a:spcAft>
                <a:spcPts val="0"/>
              </a:spcAft>
              <a:buSzPct val="100000"/>
              <a:buFont typeface="Calibri"/>
              <a:buAutoNum type="romanLcPeriod"/>
            </a:pPr>
            <a:r>
              <a:rPr lang="en-US" dirty="0" err="1"/>
              <a:t>Phát</a:t>
            </a:r>
            <a:r>
              <a:rPr lang="en-US" dirty="0"/>
              <a:t> </a:t>
            </a:r>
            <a:r>
              <a:rPr lang="en-US" dirty="0" err="1"/>
              <a:t>biểu</a:t>
            </a:r>
            <a:r>
              <a:rPr lang="en-US" dirty="0"/>
              <a:t> </a:t>
            </a:r>
            <a:r>
              <a:rPr lang="en-US" dirty="0" err="1"/>
              <a:t>mô</a:t>
            </a:r>
            <a:r>
              <a:rPr lang="en-US" dirty="0"/>
              <a:t> </a:t>
            </a:r>
            <a:r>
              <a:rPr lang="en-US" dirty="0" err="1"/>
              <a:t>tả</a:t>
            </a:r>
            <a:r>
              <a:rPr lang="en-US" dirty="0"/>
              <a:t> </a:t>
            </a:r>
            <a:r>
              <a:rPr lang="en-US" dirty="0" err="1"/>
              <a:t>vấn</a:t>
            </a:r>
            <a:r>
              <a:rPr lang="en-US" dirty="0"/>
              <a:t> </a:t>
            </a:r>
            <a:r>
              <a:rPr lang="en-US" dirty="0" err="1"/>
              <a:t>đề</a:t>
            </a:r>
            <a:r>
              <a:rPr lang="en-US" b="1" dirty="0"/>
              <a:t>: </a:t>
            </a:r>
            <a:r>
              <a:rPr lang="en-US" dirty="0" err="1"/>
              <a:t>Biết</a:t>
            </a:r>
            <a:r>
              <a:rPr lang="en-US" dirty="0"/>
              <a:t> </a:t>
            </a:r>
            <a:r>
              <a:rPr lang="en-US" dirty="0" err="1"/>
              <a:t>cách</a:t>
            </a:r>
            <a:r>
              <a:rPr lang="en-US" dirty="0"/>
              <a:t> </a:t>
            </a:r>
            <a:r>
              <a:rPr lang="en-US" dirty="0" err="1"/>
              <a:t>mô</a:t>
            </a:r>
            <a:r>
              <a:rPr lang="en-US" dirty="0"/>
              <a:t> </a:t>
            </a:r>
            <a:r>
              <a:rPr lang="en-US" dirty="0" err="1"/>
              <a:t>tả</a:t>
            </a:r>
            <a:r>
              <a:rPr lang="en-US" dirty="0"/>
              <a:t> </a:t>
            </a:r>
            <a:r>
              <a:rPr lang="en-US" dirty="0" err="1"/>
              <a:t>vấn</a:t>
            </a:r>
            <a:r>
              <a:rPr lang="en-US" dirty="0"/>
              <a:t> </a:t>
            </a:r>
            <a:r>
              <a:rPr lang="en-US" dirty="0" err="1"/>
              <a:t>đề</a:t>
            </a:r>
            <a:r>
              <a:rPr lang="en-US" dirty="0"/>
              <a:t> </a:t>
            </a:r>
            <a:r>
              <a:rPr lang="en-US" dirty="0" err="1"/>
              <a:t>đang</a:t>
            </a:r>
            <a:r>
              <a:rPr lang="en-US" dirty="0"/>
              <a:t> </a:t>
            </a:r>
            <a:r>
              <a:rPr lang="en-US" dirty="0" err="1"/>
              <a:t>phải</a:t>
            </a:r>
            <a:r>
              <a:rPr lang="en-US" dirty="0"/>
              <a:t> </a:t>
            </a:r>
            <a:r>
              <a:rPr lang="en-US" dirty="0" err="1"/>
              <a:t>đối</a:t>
            </a:r>
            <a:r>
              <a:rPr lang="en-US" dirty="0"/>
              <a:t> </a:t>
            </a:r>
            <a:r>
              <a:rPr lang="en-US" dirty="0" err="1"/>
              <a:t>mặt</a:t>
            </a:r>
            <a:r>
              <a:rPr lang="en-US" dirty="0"/>
              <a:t> </a:t>
            </a:r>
            <a:r>
              <a:rPr lang="en-US" dirty="0" err="1"/>
              <a:t>sẽ</a:t>
            </a:r>
            <a:r>
              <a:rPr lang="en-US" dirty="0"/>
              <a:t> </a:t>
            </a:r>
            <a:r>
              <a:rPr lang="en-US" dirty="0" err="1"/>
              <a:t>giúp</a:t>
            </a:r>
            <a:r>
              <a:rPr lang="en-US" dirty="0"/>
              <a:t> ta </a:t>
            </a:r>
            <a:r>
              <a:rPr lang="en-US" dirty="0" err="1"/>
              <a:t>dễ</a:t>
            </a:r>
            <a:r>
              <a:rPr lang="en-US" dirty="0"/>
              <a:t> </a:t>
            </a:r>
            <a:r>
              <a:rPr lang="en-US" dirty="0" err="1"/>
              <a:t>dàng</a:t>
            </a:r>
            <a:r>
              <a:rPr lang="en-US" dirty="0"/>
              <a:t> </a:t>
            </a:r>
            <a:r>
              <a:rPr lang="en-US" dirty="0" err="1"/>
              <a:t>hơn</a:t>
            </a:r>
            <a:r>
              <a:rPr lang="en-US" dirty="0"/>
              <a:t> </a:t>
            </a:r>
            <a:r>
              <a:rPr lang="en-US" dirty="0" err="1"/>
              <a:t>trong</a:t>
            </a:r>
            <a:r>
              <a:rPr lang="en-US" dirty="0"/>
              <a:t> </a:t>
            </a:r>
            <a:r>
              <a:rPr lang="en-US" dirty="0" err="1"/>
              <a:t>việc</a:t>
            </a:r>
            <a:r>
              <a:rPr lang="en-US" dirty="0"/>
              <a:t> </a:t>
            </a:r>
            <a:r>
              <a:rPr lang="en-US" dirty="0" err="1"/>
              <a:t>truy</a:t>
            </a:r>
            <a:r>
              <a:rPr lang="en-US" dirty="0"/>
              <a:t> </a:t>
            </a:r>
            <a:r>
              <a:rPr lang="en-US" dirty="0" err="1"/>
              <a:t>tìm</a:t>
            </a:r>
            <a:r>
              <a:rPr lang="en-US" dirty="0"/>
              <a:t> </a:t>
            </a:r>
            <a:r>
              <a:rPr lang="en-US" dirty="0" err="1"/>
              <a:t>vấn</a:t>
            </a:r>
            <a:r>
              <a:rPr lang="en-US" dirty="0"/>
              <a:t> </a:t>
            </a:r>
            <a:r>
              <a:rPr lang="en-US" dirty="0" err="1"/>
              <a:t>đề</a:t>
            </a:r>
            <a:r>
              <a:rPr lang="en-US" dirty="0"/>
              <a:t> </a:t>
            </a:r>
            <a:r>
              <a:rPr lang="en-US" dirty="0" err="1"/>
              <a:t>thực</a:t>
            </a:r>
            <a:r>
              <a:rPr lang="en-US" dirty="0"/>
              <a:t> </a:t>
            </a:r>
            <a:r>
              <a:rPr lang="en-US" dirty="0" err="1"/>
              <a:t>sự</a:t>
            </a:r>
            <a:r>
              <a:rPr lang="en-US" dirty="0"/>
              <a:t> </a:t>
            </a:r>
            <a:r>
              <a:rPr lang="en-US" dirty="0" err="1"/>
              <a:t>dẫn</a:t>
            </a:r>
            <a:r>
              <a:rPr lang="en-US" dirty="0"/>
              <a:t> </a:t>
            </a:r>
            <a:r>
              <a:rPr lang="en-US" dirty="0" err="1"/>
              <a:t>đến</a:t>
            </a:r>
            <a:r>
              <a:rPr lang="en-US" dirty="0"/>
              <a:t> </a:t>
            </a:r>
            <a:r>
              <a:rPr lang="en-US" dirty="0" err="1"/>
              <a:t>sự</a:t>
            </a:r>
            <a:r>
              <a:rPr lang="en-US" dirty="0"/>
              <a:t> </a:t>
            </a:r>
            <a:r>
              <a:rPr lang="en-US" dirty="0" err="1"/>
              <a:t>việc</a:t>
            </a:r>
            <a:r>
              <a:rPr lang="en-US" dirty="0"/>
              <a:t> </a:t>
            </a:r>
            <a:r>
              <a:rPr lang="en-US" dirty="0" err="1"/>
              <a:t>này</a:t>
            </a:r>
            <a:endParaRPr dirty="0"/>
          </a:p>
          <a:p>
            <a:pPr marL="966788" lvl="2" indent="-457200" algn="l" rtl="0">
              <a:lnSpc>
                <a:spcPct val="120000"/>
              </a:lnSpc>
              <a:spcBef>
                <a:spcPts val="500"/>
              </a:spcBef>
              <a:spcAft>
                <a:spcPts val="0"/>
              </a:spcAft>
              <a:buSzPct val="100000"/>
              <a:buFont typeface="Calibri"/>
              <a:buAutoNum type="alphaLcParenR"/>
            </a:pPr>
            <a:r>
              <a:rPr lang="en-US" sz="2100" dirty="0" err="1"/>
              <a:t>Bước</a:t>
            </a:r>
            <a:r>
              <a:rPr lang="en-US" sz="2100" dirty="0"/>
              <a:t> 2: </a:t>
            </a:r>
            <a:r>
              <a:rPr lang="en-US" sz="2100" dirty="0" err="1"/>
              <a:t>Tìm</a:t>
            </a:r>
            <a:r>
              <a:rPr lang="en-US" sz="2100" dirty="0"/>
              <a:t> </a:t>
            </a:r>
            <a:r>
              <a:rPr lang="en-US" sz="2100" dirty="0" err="1"/>
              <a:t>hiểu</a:t>
            </a:r>
            <a:r>
              <a:rPr lang="en-US" sz="2100" dirty="0"/>
              <a:t> </a:t>
            </a:r>
            <a:r>
              <a:rPr lang="en-US" sz="2100" dirty="0" err="1"/>
              <a:t>nguyên</a:t>
            </a:r>
            <a:r>
              <a:rPr lang="en-US" sz="2100" dirty="0"/>
              <a:t> </a:t>
            </a:r>
            <a:r>
              <a:rPr lang="en-US" sz="2100" dirty="0" err="1"/>
              <a:t>nhân</a:t>
            </a:r>
            <a:r>
              <a:rPr lang="en-US" sz="2100" dirty="0"/>
              <a:t>: </a:t>
            </a:r>
            <a:r>
              <a:rPr lang="en-US" sz="2100" dirty="0" err="1"/>
              <a:t>Xác</a:t>
            </a:r>
            <a:r>
              <a:rPr lang="en-US" sz="2100" dirty="0"/>
              <a:t> </a:t>
            </a:r>
            <a:r>
              <a:rPr lang="en-US" sz="2100" dirty="0" err="1"/>
              <a:t>định</a:t>
            </a:r>
            <a:r>
              <a:rPr lang="en-US" sz="2100" dirty="0"/>
              <a:t> </a:t>
            </a:r>
            <a:r>
              <a:rPr lang="en-US" sz="2100" dirty="0" err="1"/>
              <a:t>đúng</a:t>
            </a:r>
            <a:r>
              <a:rPr lang="en-US" sz="2100" dirty="0"/>
              <a:t> </a:t>
            </a:r>
            <a:r>
              <a:rPr lang="en-US" sz="2100" dirty="0" err="1"/>
              <a:t>những</a:t>
            </a:r>
            <a:r>
              <a:rPr lang="en-US" sz="2100" dirty="0"/>
              <a:t> </a:t>
            </a:r>
            <a:r>
              <a:rPr lang="en-US" sz="2100" dirty="0" err="1"/>
              <a:t>nguyên</a:t>
            </a:r>
            <a:r>
              <a:rPr lang="en-US" sz="2100" dirty="0"/>
              <a:t> </a:t>
            </a:r>
            <a:r>
              <a:rPr lang="en-US" sz="2100" dirty="0" err="1"/>
              <a:t>nhân</a:t>
            </a:r>
            <a:r>
              <a:rPr lang="en-US" sz="2100" dirty="0"/>
              <a:t> </a:t>
            </a:r>
            <a:r>
              <a:rPr lang="en-US" sz="2100" dirty="0" err="1"/>
              <a:t>tạo</a:t>
            </a:r>
            <a:r>
              <a:rPr lang="en-US" sz="2100" dirty="0"/>
              <a:t> ra </a:t>
            </a:r>
            <a:r>
              <a:rPr lang="en-US" sz="2100" dirty="0" err="1"/>
              <a:t>vấn</a:t>
            </a:r>
            <a:r>
              <a:rPr lang="en-US" sz="2100" dirty="0"/>
              <a:t> </a:t>
            </a:r>
            <a:r>
              <a:rPr lang="en-US" sz="2100" dirty="0" err="1"/>
              <a:t>đề</a:t>
            </a:r>
            <a:r>
              <a:rPr lang="en-US" sz="2100" dirty="0"/>
              <a:t> </a:t>
            </a:r>
            <a:r>
              <a:rPr lang="en-US" sz="2100" dirty="0" err="1"/>
              <a:t>đó</a:t>
            </a:r>
            <a:endParaRPr sz="2100" dirty="0"/>
          </a:p>
          <a:p>
            <a:pPr marL="1481138" lvl="3" indent="-514350" algn="l" rtl="0">
              <a:lnSpc>
                <a:spcPct val="120000"/>
              </a:lnSpc>
              <a:spcBef>
                <a:spcPts val="500"/>
              </a:spcBef>
              <a:spcAft>
                <a:spcPts val="0"/>
              </a:spcAft>
              <a:buSzPct val="100000"/>
              <a:buFont typeface="Calibri"/>
              <a:buAutoNum type="romanLcPeriod"/>
            </a:pPr>
            <a:r>
              <a:rPr lang="en-US" sz="1900" dirty="0" err="1"/>
              <a:t>Tập</a:t>
            </a:r>
            <a:r>
              <a:rPr lang="en-US" sz="1900" dirty="0"/>
              <a:t> </a:t>
            </a:r>
            <a:r>
              <a:rPr lang="en-US" sz="1900" dirty="0" err="1"/>
              <a:t>hợp</a:t>
            </a:r>
            <a:r>
              <a:rPr lang="en-US" sz="1900" dirty="0"/>
              <a:t> </a:t>
            </a:r>
            <a:r>
              <a:rPr lang="en-US" sz="1900" dirty="0" err="1"/>
              <a:t>dữ</a:t>
            </a:r>
            <a:r>
              <a:rPr lang="en-US" sz="1900" dirty="0"/>
              <a:t> </a:t>
            </a:r>
            <a:r>
              <a:rPr lang="en-US" sz="1900" dirty="0" err="1"/>
              <a:t>liệu</a:t>
            </a:r>
            <a:endParaRPr dirty="0"/>
          </a:p>
          <a:p>
            <a:pPr marL="1481138" lvl="3" indent="-514350" algn="l" rtl="0">
              <a:lnSpc>
                <a:spcPct val="120000"/>
              </a:lnSpc>
              <a:spcBef>
                <a:spcPts val="500"/>
              </a:spcBef>
              <a:spcAft>
                <a:spcPts val="0"/>
              </a:spcAft>
              <a:buSzPct val="100000"/>
              <a:buFont typeface="Calibri"/>
              <a:buAutoNum type="romanLcPeriod"/>
            </a:pPr>
            <a:r>
              <a:rPr lang="en-US" sz="1900" dirty="0" err="1"/>
              <a:t>Xác</a:t>
            </a:r>
            <a:r>
              <a:rPr lang="en-US" sz="1900" dirty="0"/>
              <a:t> </a:t>
            </a:r>
            <a:r>
              <a:rPr lang="en-US" sz="1900" dirty="0" err="1"/>
              <a:t>định</a:t>
            </a:r>
            <a:r>
              <a:rPr lang="en-US" sz="1900" dirty="0"/>
              <a:t> </a:t>
            </a:r>
            <a:r>
              <a:rPr lang="en-US" sz="1900" dirty="0" err="1"/>
              <a:t>phạm</a:t>
            </a:r>
            <a:r>
              <a:rPr lang="en-US" sz="1900" dirty="0"/>
              <a:t> vi</a:t>
            </a:r>
            <a:endParaRPr dirty="0"/>
          </a:p>
          <a:p>
            <a:pPr marL="1481138" lvl="3" indent="-514350" algn="l" rtl="0">
              <a:lnSpc>
                <a:spcPct val="120000"/>
              </a:lnSpc>
              <a:spcBef>
                <a:spcPts val="500"/>
              </a:spcBef>
              <a:spcAft>
                <a:spcPts val="0"/>
              </a:spcAft>
              <a:buSzPct val="100000"/>
              <a:buFont typeface="Calibri"/>
              <a:buAutoNum type="romanLcPeriod"/>
            </a:pPr>
            <a:r>
              <a:rPr lang="en-US" sz="1900" dirty="0" err="1"/>
              <a:t>Phương</a:t>
            </a:r>
            <a:r>
              <a:rPr lang="en-US" sz="1900" dirty="0"/>
              <a:t> </a:t>
            </a:r>
            <a:r>
              <a:rPr lang="en-US" sz="1900" dirty="0" err="1"/>
              <a:t>pháp</a:t>
            </a:r>
            <a:r>
              <a:rPr lang="en-US" sz="1900" dirty="0"/>
              <a:t> </a:t>
            </a:r>
            <a:r>
              <a:rPr lang="en-US" sz="1900" dirty="0" err="1"/>
              <a:t>tìm</a:t>
            </a:r>
            <a:r>
              <a:rPr lang="en-US" sz="1900" dirty="0"/>
              <a:t> </a:t>
            </a:r>
            <a:r>
              <a:rPr lang="en-US" sz="1900" dirty="0" err="1"/>
              <a:t>nguyên</a:t>
            </a:r>
            <a:r>
              <a:rPr lang="en-US" sz="1900" dirty="0"/>
              <a:t> </a:t>
            </a:r>
            <a:r>
              <a:rPr lang="en-US" sz="1900" dirty="0" err="1"/>
              <a:t>nhân</a:t>
            </a:r>
            <a:r>
              <a:rPr lang="en-US" sz="1900" dirty="0"/>
              <a:t>:  </a:t>
            </a:r>
            <a:r>
              <a:rPr lang="en-US" sz="1900" dirty="0" err="1"/>
              <a:t>Dùng</a:t>
            </a:r>
            <a:r>
              <a:rPr lang="en-US" sz="1900" dirty="0"/>
              <a:t> </a:t>
            </a:r>
            <a:r>
              <a:rPr lang="en-US" sz="1900" dirty="0" err="1"/>
              <a:t>nguyên</a:t>
            </a:r>
            <a:r>
              <a:rPr lang="en-US" sz="1900" dirty="0"/>
              <a:t> </a:t>
            </a:r>
            <a:r>
              <a:rPr lang="en-US" sz="1900" dirty="0" err="1"/>
              <a:t>tắc</a:t>
            </a:r>
            <a:r>
              <a:rPr lang="en-US" sz="1900" dirty="0"/>
              <a:t> 5W1H</a:t>
            </a:r>
            <a:endParaRPr dirty="0"/>
          </a:p>
          <a:p>
            <a:pPr marL="966788" lvl="2" indent="-457200" algn="l" rtl="0">
              <a:lnSpc>
                <a:spcPct val="120000"/>
              </a:lnSpc>
              <a:spcBef>
                <a:spcPts val="500"/>
              </a:spcBef>
              <a:spcAft>
                <a:spcPts val="0"/>
              </a:spcAft>
              <a:buSzPct val="100000"/>
              <a:buFont typeface="Calibri"/>
              <a:buAutoNum type="alphaLcParenR"/>
            </a:pPr>
            <a:r>
              <a:rPr lang="en-US" sz="2100" dirty="0" err="1"/>
              <a:t>Bước</a:t>
            </a:r>
            <a:r>
              <a:rPr lang="en-US" sz="2100" dirty="0"/>
              <a:t> 3: </a:t>
            </a:r>
            <a:r>
              <a:rPr lang="en-US" sz="2100" dirty="0" err="1"/>
              <a:t>Lập</a:t>
            </a:r>
            <a:r>
              <a:rPr lang="en-US" sz="2100" dirty="0"/>
              <a:t> </a:t>
            </a:r>
            <a:r>
              <a:rPr lang="en-US" sz="2100" dirty="0" err="1"/>
              <a:t>sơ</a:t>
            </a:r>
            <a:r>
              <a:rPr lang="en-US" sz="2100" dirty="0"/>
              <a:t> </a:t>
            </a:r>
            <a:r>
              <a:rPr lang="en-US" sz="2100" dirty="0" err="1"/>
              <a:t>đồ</a:t>
            </a:r>
            <a:r>
              <a:rPr lang="en-US" sz="2100" dirty="0"/>
              <a:t> </a:t>
            </a:r>
            <a:r>
              <a:rPr lang="en-US" sz="2100" dirty="0" err="1"/>
              <a:t>giải</a:t>
            </a:r>
            <a:r>
              <a:rPr lang="en-US" sz="2100" dirty="0"/>
              <a:t> </a:t>
            </a:r>
            <a:r>
              <a:rPr lang="en-US" sz="2100" dirty="0" err="1"/>
              <a:t>pháp</a:t>
            </a:r>
            <a:r>
              <a:rPr lang="en-US" sz="2100" dirty="0"/>
              <a:t>: </a:t>
            </a:r>
            <a:r>
              <a:rPr lang="en-US" sz="2100" dirty="0" err="1"/>
              <a:t>Tìm</a:t>
            </a:r>
            <a:r>
              <a:rPr lang="en-US" sz="2100" dirty="0"/>
              <a:t> ra </a:t>
            </a:r>
            <a:r>
              <a:rPr lang="en-US" sz="2100" dirty="0" err="1"/>
              <a:t>được</a:t>
            </a:r>
            <a:r>
              <a:rPr lang="en-US" sz="2100" dirty="0"/>
              <a:t> </a:t>
            </a:r>
            <a:r>
              <a:rPr lang="en-US" sz="2100" dirty="0" err="1"/>
              <a:t>nhiều</a:t>
            </a:r>
            <a:r>
              <a:rPr lang="en-US" sz="2100" dirty="0"/>
              <a:t> </a:t>
            </a:r>
            <a:r>
              <a:rPr lang="en-US" sz="2100" dirty="0" err="1"/>
              <a:t>các</a:t>
            </a:r>
            <a:r>
              <a:rPr lang="en-US" sz="2100" dirty="0"/>
              <a:t> </a:t>
            </a:r>
            <a:r>
              <a:rPr lang="en-US" sz="2100" dirty="0" err="1"/>
              <a:t>giải</a:t>
            </a:r>
            <a:r>
              <a:rPr lang="en-US" sz="2100" dirty="0"/>
              <a:t> </a:t>
            </a:r>
            <a:r>
              <a:rPr lang="en-US" sz="2100" dirty="0" err="1"/>
              <a:t>pháp</a:t>
            </a:r>
            <a:r>
              <a:rPr lang="en-US" sz="2100" dirty="0"/>
              <a:t> </a:t>
            </a:r>
            <a:r>
              <a:rPr lang="en-US" sz="2100" dirty="0" err="1"/>
              <a:t>thiết</a:t>
            </a:r>
            <a:r>
              <a:rPr lang="en-US" sz="2100" dirty="0"/>
              <a:t> </a:t>
            </a:r>
            <a:r>
              <a:rPr lang="en-US" sz="2100" dirty="0" err="1"/>
              <a:t>thực</a:t>
            </a:r>
            <a:r>
              <a:rPr lang="en-US" sz="2100" dirty="0"/>
              <a:t> </a:t>
            </a:r>
            <a:r>
              <a:rPr lang="en-US" sz="2100" dirty="0" err="1"/>
              <a:t>và</a:t>
            </a:r>
            <a:r>
              <a:rPr lang="en-US" sz="2100" dirty="0"/>
              <a:t> </a:t>
            </a:r>
            <a:r>
              <a:rPr lang="en-US" sz="2100" dirty="0" err="1"/>
              <a:t>khả</a:t>
            </a:r>
            <a:r>
              <a:rPr lang="en-US" sz="2100" dirty="0"/>
              <a:t> </a:t>
            </a:r>
            <a:r>
              <a:rPr lang="en-US" sz="2100" dirty="0" err="1"/>
              <a:t>thi</a:t>
            </a:r>
            <a:r>
              <a:rPr lang="en-US" sz="2100" dirty="0"/>
              <a:t> </a:t>
            </a:r>
            <a:r>
              <a:rPr lang="en-US" sz="2100" dirty="0" err="1"/>
              <a:t>để</a:t>
            </a:r>
            <a:r>
              <a:rPr lang="en-US" sz="2100" dirty="0"/>
              <a:t> </a:t>
            </a:r>
            <a:r>
              <a:rPr lang="en-US" sz="2100" dirty="0" err="1"/>
              <a:t>giải</a:t>
            </a:r>
            <a:r>
              <a:rPr lang="en-US" sz="2100" dirty="0"/>
              <a:t> </a:t>
            </a:r>
            <a:r>
              <a:rPr lang="en-US" sz="2100" dirty="0" err="1"/>
              <a:t>quyết</a:t>
            </a:r>
            <a:r>
              <a:rPr lang="en-US" sz="2100" dirty="0"/>
              <a:t> </a:t>
            </a:r>
            <a:r>
              <a:rPr lang="en-US" sz="2100" dirty="0" err="1"/>
              <a:t>vấn</a:t>
            </a:r>
            <a:r>
              <a:rPr lang="en-US" sz="2100" dirty="0"/>
              <a:t> </a:t>
            </a:r>
            <a:r>
              <a:rPr lang="en-US" sz="2100" dirty="0" err="1"/>
              <a:t>đề</a:t>
            </a:r>
            <a:r>
              <a:rPr lang="en-US" sz="2100" dirty="0"/>
              <a:t> </a:t>
            </a:r>
            <a:r>
              <a:rPr lang="en-US" sz="2100" dirty="0" err="1"/>
              <a:t>đó</a:t>
            </a:r>
            <a:endParaRPr sz="2100" dirty="0"/>
          </a:p>
          <a:p>
            <a:pPr marL="966788" lvl="2" indent="-457200" algn="l" rtl="0">
              <a:lnSpc>
                <a:spcPct val="120000"/>
              </a:lnSpc>
              <a:spcBef>
                <a:spcPts val="500"/>
              </a:spcBef>
              <a:spcAft>
                <a:spcPts val="0"/>
              </a:spcAft>
              <a:buSzPct val="100000"/>
              <a:buFont typeface="Calibri"/>
              <a:buAutoNum type="alphaLcParenR"/>
            </a:pPr>
            <a:r>
              <a:rPr lang="en-US" sz="2100" dirty="0" err="1"/>
              <a:t>Bước</a:t>
            </a:r>
            <a:r>
              <a:rPr lang="en-US" sz="2100" dirty="0"/>
              <a:t> 4: </a:t>
            </a:r>
            <a:r>
              <a:rPr lang="en-US" sz="2100" dirty="0" err="1"/>
              <a:t>Lựa</a:t>
            </a:r>
            <a:r>
              <a:rPr lang="en-US" sz="2100" dirty="0"/>
              <a:t> </a:t>
            </a:r>
            <a:r>
              <a:rPr lang="en-US" sz="2100" dirty="0" err="1"/>
              <a:t>chọn</a:t>
            </a:r>
            <a:r>
              <a:rPr lang="en-US" sz="2100" dirty="0"/>
              <a:t> </a:t>
            </a:r>
            <a:r>
              <a:rPr lang="en-US" sz="2100" dirty="0" err="1"/>
              <a:t>phương</a:t>
            </a:r>
            <a:r>
              <a:rPr lang="en-US" sz="2100" dirty="0"/>
              <a:t> </a:t>
            </a:r>
            <a:r>
              <a:rPr lang="en-US" sz="2100" dirty="0" err="1"/>
              <a:t>án</a:t>
            </a:r>
            <a:r>
              <a:rPr lang="en-US" sz="2100" dirty="0"/>
              <a:t> </a:t>
            </a:r>
            <a:r>
              <a:rPr lang="en-US" sz="2100" dirty="0" err="1"/>
              <a:t>tối</a:t>
            </a:r>
            <a:r>
              <a:rPr lang="en-US" sz="2100" dirty="0"/>
              <a:t> </a:t>
            </a:r>
            <a:r>
              <a:rPr lang="en-US" sz="2100" dirty="0" err="1"/>
              <a:t>ưu</a:t>
            </a:r>
            <a:r>
              <a:rPr lang="en-US" sz="2100" dirty="0"/>
              <a:t>:  Ra </a:t>
            </a:r>
            <a:r>
              <a:rPr lang="en-US" sz="2100" dirty="0" err="1"/>
              <a:t>quyết</a:t>
            </a:r>
            <a:r>
              <a:rPr lang="en-US" sz="2100" dirty="0"/>
              <a:t> </a:t>
            </a:r>
            <a:r>
              <a:rPr lang="en-US" sz="2100" dirty="0" err="1"/>
              <a:t>định</a:t>
            </a:r>
            <a:r>
              <a:rPr lang="en-US" sz="2100" dirty="0"/>
              <a:t> </a:t>
            </a:r>
            <a:r>
              <a:rPr lang="en-US" sz="2100" dirty="0" err="1"/>
              <a:t>để</a:t>
            </a:r>
            <a:r>
              <a:rPr lang="en-US" sz="2100" dirty="0"/>
              <a:t> </a:t>
            </a:r>
            <a:r>
              <a:rPr lang="en-US" sz="2100" dirty="0" err="1"/>
              <a:t>lựa</a:t>
            </a:r>
            <a:r>
              <a:rPr lang="en-US" sz="2100" dirty="0"/>
              <a:t> </a:t>
            </a:r>
            <a:r>
              <a:rPr lang="en-US" sz="2100" dirty="0" err="1"/>
              <a:t>chọn</a:t>
            </a:r>
            <a:r>
              <a:rPr lang="en-US" sz="2100" dirty="0"/>
              <a:t> </a:t>
            </a:r>
            <a:r>
              <a:rPr lang="en-US" sz="2100" dirty="0" err="1"/>
              <a:t>một</a:t>
            </a:r>
            <a:r>
              <a:rPr lang="en-US" sz="2100" dirty="0"/>
              <a:t> </a:t>
            </a:r>
            <a:r>
              <a:rPr lang="en-US" sz="2100" dirty="0" err="1"/>
              <a:t>giải</a:t>
            </a:r>
            <a:r>
              <a:rPr lang="en-US" sz="2100" dirty="0"/>
              <a:t> </a:t>
            </a:r>
            <a:r>
              <a:rPr lang="en-US" sz="2100" dirty="0" err="1"/>
              <a:t>pháp</a:t>
            </a:r>
            <a:r>
              <a:rPr lang="en-US" sz="2100" dirty="0"/>
              <a:t> </a:t>
            </a:r>
            <a:r>
              <a:rPr lang="en-US" sz="2100" dirty="0" err="1"/>
              <a:t>phù</a:t>
            </a:r>
            <a:r>
              <a:rPr lang="en-US" sz="2100" dirty="0"/>
              <a:t> </a:t>
            </a:r>
            <a:r>
              <a:rPr lang="en-US" sz="2100" dirty="0" err="1"/>
              <a:t>hợp</a:t>
            </a:r>
            <a:r>
              <a:rPr lang="en-US" sz="2100" dirty="0"/>
              <a:t> </a:t>
            </a:r>
            <a:r>
              <a:rPr lang="en-US" sz="2100" dirty="0" err="1"/>
              <a:t>có</a:t>
            </a:r>
            <a:r>
              <a:rPr lang="en-US" sz="2100" dirty="0"/>
              <a:t> </a:t>
            </a:r>
            <a:r>
              <a:rPr lang="en-US" sz="2100" dirty="0" err="1"/>
              <a:t>thể</a:t>
            </a:r>
            <a:r>
              <a:rPr lang="en-US" sz="2100" dirty="0"/>
              <a:t> </a:t>
            </a:r>
            <a:r>
              <a:rPr lang="en-US" sz="2100" dirty="0" err="1"/>
              <a:t>giải</a:t>
            </a:r>
            <a:r>
              <a:rPr lang="en-US" sz="2100" dirty="0"/>
              <a:t> </a:t>
            </a:r>
            <a:r>
              <a:rPr lang="en-US" sz="2100" dirty="0" err="1"/>
              <a:t>quyết</a:t>
            </a:r>
            <a:r>
              <a:rPr lang="en-US" sz="2100" dirty="0"/>
              <a:t> </a:t>
            </a:r>
            <a:r>
              <a:rPr lang="en-US" sz="2100" dirty="0" err="1"/>
              <a:t>được</a:t>
            </a:r>
            <a:r>
              <a:rPr lang="en-US" sz="2100" dirty="0"/>
              <a:t> </a:t>
            </a:r>
            <a:r>
              <a:rPr lang="en-US" sz="2100" dirty="0" err="1"/>
              <a:t>vấn</a:t>
            </a:r>
            <a:r>
              <a:rPr lang="en-US" sz="2100" dirty="0"/>
              <a:t> </a:t>
            </a:r>
            <a:r>
              <a:rPr lang="en-US" sz="2100" dirty="0" err="1"/>
              <a:t>đề</a:t>
            </a:r>
            <a:r>
              <a:rPr lang="en-US" sz="2100" dirty="0"/>
              <a:t> </a:t>
            </a:r>
            <a:r>
              <a:rPr lang="en-US" sz="2100" dirty="0" err="1"/>
              <a:t>đặt</a:t>
            </a:r>
            <a:r>
              <a:rPr lang="en-US" sz="2100" dirty="0"/>
              <a:t> ra (</a:t>
            </a:r>
            <a:r>
              <a:rPr lang="en-US" sz="2100" dirty="0" err="1"/>
              <a:t>dựa</a:t>
            </a:r>
            <a:r>
              <a:rPr lang="en-US" sz="2100" dirty="0"/>
              <a:t> </a:t>
            </a:r>
            <a:r>
              <a:rPr lang="en-US" sz="2100" dirty="0" err="1"/>
              <a:t>vào</a:t>
            </a:r>
            <a:r>
              <a:rPr lang="en-US" sz="2100" dirty="0"/>
              <a:t>  </a:t>
            </a:r>
            <a:r>
              <a:rPr lang="en-US" sz="2100" dirty="0" err="1"/>
              <a:t>lợi</a:t>
            </a:r>
            <a:r>
              <a:rPr lang="en-US" sz="2100" dirty="0"/>
              <a:t> </a:t>
            </a:r>
            <a:r>
              <a:rPr lang="en-US" sz="2100" dirty="0" err="1"/>
              <a:t>ích</a:t>
            </a:r>
            <a:r>
              <a:rPr lang="en-US" sz="2100" dirty="0"/>
              <a:t>, </a:t>
            </a:r>
            <a:r>
              <a:rPr lang="en-US" sz="2100" dirty="0" err="1"/>
              <a:t>nguồn</a:t>
            </a:r>
            <a:r>
              <a:rPr lang="en-US" sz="2100" dirty="0"/>
              <a:t> </a:t>
            </a:r>
            <a:r>
              <a:rPr lang="en-US" sz="2100" dirty="0" err="1"/>
              <a:t>lực</a:t>
            </a:r>
            <a:r>
              <a:rPr lang="en-US" sz="2100" dirty="0"/>
              <a:t>, </a:t>
            </a:r>
            <a:r>
              <a:rPr lang="en-US" sz="2100" dirty="0" err="1"/>
              <a:t>thời</a:t>
            </a:r>
            <a:r>
              <a:rPr lang="en-US" sz="2100" dirty="0"/>
              <a:t>  </a:t>
            </a:r>
            <a:r>
              <a:rPr lang="en-US" sz="2100" dirty="0" err="1"/>
              <a:t>gian</a:t>
            </a:r>
            <a:r>
              <a:rPr lang="en-US" sz="2100" dirty="0"/>
              <a:t>, </a:t>
            </a:r>
            <a:r>
              <a:rPr lang="en-US" sz="2100" dirty="0" err="1"/>
              <a:t>tính</a:t>
            </a:r>
            <a:r>
              <a:rPr lang="en-US" sz="2100" dirty="0"/>
              <a:t> </a:t>
            </a:r>
            <a:r>
              <a:rPr lang="en-US" sz="2100" dirty="0" err="1"/>
              <a:t>khả</a:t>
            </a:r>
            <a:r>
              <a:rPr lang="en-US" sz="2100" dirty="0"/>
              <a:t> </a:t>
            </a:r>
            <a:r>
              <a:rPr lang="en-US" sz="2100" dirty="0" err="1"/>
              <a:t>thi</a:t>
            </a:r>
            <a:r>
              <a:rPr lang="en-US" sz="2100" dirty="0"/>
              <a:t>, </a:t>
            </a:r>
            <a:r>
              <a:rPr lang="en-US" sz="2100" dirty="0" err="1"/>
              <a:t>rủi</a:t>
            </a:r>
            <a:r>
              <a:rPr lang="en-US" sz="2100" dirty="0"/>
              <a:t> </a:t>
            </a:r>
            <a:r>
              <a:rPr lang="en-US" sz="2100" dirty="0" err="1"/>
              <a:t>ro</a:t>
            </a:r>
            <a:r>
              <a:rPr lang="en-US" sz="2100" dirty="0"/>
              <a:t>, </a:t>
            </a:r>
            <a:r>
              <a:rPr lang="en-US" sz="2100" dirty="0" err="1"/>
              <a:t>khía</a:t>
            </a:r>
            <a:r>
              <a:rPr lang="en-US" sz="2100" dirty="0"/>
              <a:t> </a:t>
            </a:r>
            <a:r>
              <a:rPr lang="en-US" sz="2100" dirty="0" err="1"/>
              <a:t>cạnh</a:t>
            </a:r>
            <a:r>
              <a:rPr lang="en-US" sz="2100" dirty="0"/>
              <a:t> </a:t>
            </a:r>
            <a:r>
              <a:rPr lang="en-US" sz="2100" dirty="0" err="1"/>
              <a:t>đạo</a:t>
            </a:r>
            <a:r>
              <a:rPr lang="en-US" sz="2100" dirty="0"/>
              <a:t> </a:t>
            </a:r>
            <a:r>
              <a:rPr lang="en-US" sz="2100" dirty="0" err="1"/>
              <a:t>đức</a:t>
            </a:r>
            <a:r>
              <a:rPr lang="en-US" sz="2100" dirty="0"/>
              <a:t> </a:t>
            </a:r>
            <a:r>
              <a:rPr lang="en-US" sz="2100" dirty="0" err="1"/>
              <a:t>khi</a:t>
            </a:r>
            <a:r>
              <a:rPr lang="en-US" sz="2100" dirty="0"/>
              <a:t> </a:t>
            </a:r>
            <a:r>
              <a:rPr lang="en-US" sz="2100" dirty="0" err="1"/>
              <a:t>thực</a:t>
            </a:r>
            <a:r>
              <a:rPr lang="en-US" sz="2100" dirty="0"/>
              <a:t> </a:t>
            </a:r>
            <a:r>
              <a:rPr lang="en-US" sz="2100" dirty="0" err="1"/>
              <a:t>thi</a:t>
            </a:r>
            <a:r>
              <a:rPr lang="en-US" sz="2100" dirty="0"/>
              <a:t>.)  </a:t>
            </a:r>
            <a:r>
              <a:rPr lang="en-US" sz="2100" dirty="0" err="1"/>
              <a:t>Có</a:t>
            </a:r>
            <a:r>
              <a:rPr lang="en-US" sz="2100" dirty="0"/>
              <a:t> </a:t>
            </a:r>
            <a:r>
              <a:rPr lang="en-US" sz="2100" dirty="0" err="1"/>
              <a:t>thể</a:t>
            </a:r>
            <a:r>
              <a:rPr lang="en-US" sz="2100" dirty="0"/>
              <a:t> </a:t>
            </a:r>
            <a:r>
              <a:rPr lang="en-US" sz="2100" dirty="0" err="1"/>
              <a:t>lập</a:t>
            </a:r>
            <a:r>
              <a:rPr lang="en-US" sz="2100" dirty="0"/>
              <a:t> </a:t>
            </a:r>
            <a:r>
              <a:rPr lang="en-US" sz="2100" dirty="0" err="1"/>
              <a:t>bảng</a:t>
            </a:r>
            <a:r>
              <a:rPr lang="en-US" sz="2100" dirty="0"/>
              <a:t> ma </a:t>
            </a:r>
            <a:r>
              <a:rPr lang="en-US" sz="2100" dirty="0" err="1"/>
              <a:t>trận</a:t>
            </a:r>
            <a:r>
              <a:rPr lang="en-US" sz="2100" dirty="0"/>
              <a:t> </a:t>
            </a:r>
            <a:r>
              <a:rPr lang="en-US" sz="2100" dirty="0" err="1"/>
              <a:t>để</a:t>
            </a:r>
            <a:r>
              <a:rPr lang="en-US" sz="2100" dirty="0"/>
              <a:t> ra </a:t>
            </a:r>
            <a:r>
              <a:rPr lang="en-US" sz="2100" dirty="0" err="1"/>
              <a:t>quyết</a:t>
            </a:r>
            <a:r>
              <a:rPr lang="en-US" sz="2100" dirty="0"/>
              <a:t> </a:t>
            </a:r>
            <a:r>
              <a:rPr lang="en-US" sz="2100" dirty="0" err="1"/>
              <a:t>định</a:t>
            </a:r>
            <a:endParaRPr dirty="0"/>
          </a:p>
          <a:p>
            <a:pPr marL="966788" lvl="2" indent="-457200" algn="l" rtl="0">
              <a:lnSpc>
                <a:spcPct val="120000"/>
              </a:lnSpc>
              <a:spcBef>
                <a:spcPts val="500"/>
              </a:spcBef>
              <a:spcAft>
                <a:spcPts val="0"/>
              </a:spcAft>
              <a:buSzPct val="100000"/>
              <a:buFont typeface="Calibri"/>
              <a:buAutoNum type="alphaLcParenR"/>
            </a:pPr>
            <a:r>
              <a:rPr lang="en-US" sz="2100" dirty="0" err="1"/>
              <a:t>Bước</a:t>
            </a:r>
            <a:r>
              <a:rPr lang="en-US" sz="2100" dirty="0"/>
              <a:t> 5: </a:t>
            </a:r>
            <a:r>
              <a:rPr lang="en-US" sz="2100" dirty="0" err="1"/>
              <a:t>Lập</a:t>
            </a:r>
            <a:r>
              <a:rPr lang="en-US" sz="2100" dirty="0"/>
              <a:t> </a:t>
            </a:r>
            <a:r>
              <a:rPr lang="en-US" sz="2100" dirty="0" err="1"/>
              <a:t>kế</a:t>
            </a:r>
            <a:r>
              <a:rPr lang="en-US" sz="2100" dirty="0"/>
              <a:t> </a:t>
            </a:r>
            <a:r>
              <a:rPr lang="en-US" sz="2100" dirty="0" err="1"/>
              <a:t>hoạch</a:t>
            </a:r>
            <a:r>
              <a:rPr lang="en-US" sz="2100" dirty="0"/>
              <a:t> </a:t>
            </a:r>
            <a:r>
              <a:rPr lang="en-US" sz="2100" dirty="0" err="1"/>
              <a:t>để</a:t>
            </a:r>
            <a:r>
              <a:rPr lang="en-US" sz="2100" dirty="0"/>
              <a:t> </a:t>
            </a:r>
            <a:r>
              <a:rPr lang="en-US" sz="2100" dirty="0" err="1"/>
              <a:t>giải</a:t>
            </a:r>
            <a:r>
              <a:rPr lang="en-US" sz="2100" dirty="0"/>
              <a:t> </a:t>
            </a:r>
            <a:r>
              <a:rPr lang="en-US" sz="2100" dirty="0" err="1"/>
              <a:t>quyết</a:t>
            </a:r>
            <a:r>
              <a:rPr lang="en-US" sz="2100" dirty="0"/>
              <a:t> </a:t>
            </a:r>
            <a:r>
              <a:rPr lang="en-US" sz="2100" dirty="0" err="1"/>
              <a:t>vấn</a:t>
            </a:r>
            <a:r>
              <a:rPr lang="en-US" sz="2100" dirty="0"/>
              <a:t> </a:t>
            </a:r>
            <a:r>
              <a:rPr lang="en-US" sz="2100" dirty="0" err="1"/>
              <a:t>đề</a:t>
            </a:r>
            <a:endParaRPr dirty="0"/>
          </a:p>
          <a:p>
            <a:pPr marL="966788" lvl="2" indent="-457200" algn="l" rtl="0">
              <a:lnSpc>
                <a:spcPct val="120000"/>
              </a:lnSpc>
              <a:spcBef>
                <a:spcPts val="500"/>
              </a:spcBef>
              <a:spcAft>
                <a:spcPts val="0"/>
              </a:spcAft>
              <a:buSzPct val="100000"/>
              <a:buFont typeface="Calibri"/>
              <a:buAutoNum type="alphaLcParenR"/>
            </a:pPr>
            <a:r>
              <a:rPr lang="en-US" sz="2100" dirty="0" err="1"/>
              <a:t>Bước</a:t>
            </a:r>
            <a:r>
              <a:rPr lang="en-US" sz="2100" dirty="0"/>
              <a:t> 6: </a:t>
            </a:r>
            <a:r>
              <a:rPr lang="en-US" sz="2100" dirty="0" err="1"/>
              <a:t>Giám</a:t>
            </a:r>
            <a:r>
              <a:rPr lang="en-US" sz="2100" dirty="0"/>
              <a:t> </a:t>
            </a:r>
            <a:r>
              <a:rPr lang="en-US" sz="2100" dirty="0" err="1"/>
              <a:t>sát</a:t>
            </a:r>
            <a:r>
              <a:rPr lang="en-US" sz="2100" dirty="0"/>
              <a:t> </a:t>
            </a:r>
            <a:r>
              <a:rPr lang="en-US" sz="2100" dirty="0" err="1"/>
              <a:t>và</a:t>
            </a:r>
            <a:r>
              <a:rPr lang="en-US" sz="2100" dirty="0"/>
              <a:t> </a:t>
            </a:r>
            <a:r>
              <a:rPr lang="en-US" sz="2100" dirty="0" err="1"/>
              <a:t>đánh</a:t>
            </a:r>
            <a:r>
              <a:rPr lang="en-US" sz="2100" dirty="0"/>
              <a:t> </a:t>
            </a:r>
            <a:r>
              <a:rPr lang="en-US" sz="2100" dirty="0" err="1"/>
              <a:t>giá</a:t>
            </a:r>
            <a:endParaRPr dirty="0"/>
          </a:p>
          <a:p>
            <a:pPr marL="514350" lvl="0" indent="-514350" algn="l" rtl="0">
              <a:lnSpc>
                <a:spcPct val="120000"/>
              </a:lnSpc>
              <a:spcBef>
                <a:spcPts val="1000"/>
              </a:spcBef>
              <a:spcAft>
                <a:spcPts val="0"/>
              </a:spcAft>
              <a:buSzPct val="100000"/>
              <a:buFont typeface="Calibri"/>
              <a:buAutoNum type="arabicPeriod"/>
            </a:pP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trong</a:t>
            </a:r>
            <a:r>
              <a:rPr lang="en-US" dirty="0"/>
              <a:t> </a:t>
            </a:r>
            <a:r>
              <a:rPr lang="en-US" dirty="0" err="1"/>
              <a:t>máy</a:t>
            </a:r>
            <a:r>
              <a:rPr lang="en-US" dirty="0"/>
              <a:t> </a:t>
            </a:r>
            <a:r>
              <a:rPr lang="en-US" dirty="0" err="1"/>
              <a:t>tính</a:t>
            </a:r>
            <a:r>
              <a:rPr lang="en-US" dirty="0"/>
              <a:t> </a:t>
            </a:r>
            <a:r>
              <a:rPr lang="en-US" dirty="0" err="1"/>
              <a:t>điện</a:t>
            </a:r>
            <a:r>
              <a:rPr lang="en-US" dirty="0"/>
              <a:t> </a:t>
            </a:r>
            <a:r>
              <a:rPr lang="en-US" dirty="0" err="1"/>
              <a:t>tử</a:t>
            </a:r>
            <a:endParaRPr dirty="0"/>
          </a:p>
          <a:p>
            <a:pPr marL="914400" lvl="2" indent="-457200" algn="l" rtl="0">
              <a:lnSpc>
                <a:spcPct val="120000"/>
              </a:lnSpc>
              <a:spcBef>
                <a:spcPts val="500"/>
              </a:spcBef>
              <a:spcAft>
                <a:spcPts val="0"/>
              </a:spcAft>
              <a:buSzPct val="111111"/>
              <a:buFont typeface="Calibri"/>
              <a:buAutoNum type="alphaLcParenR"/>
            </a:pPr>
            <a:r>
              <a:rPr lang="en-US" dirty="0" err="1"/>
              <a:t>Hiểu</a:t>
            </a:r>
            <a:r>
              <a:rPr lang="en-US" dirty="0"/>
              <a:t> </a:t>
            </a:r>
            <a:r>
              <a:rPr lang="en-US" dirty="0" err="1"/>
              <a:t>vấn</a:t>
            </a:r>
            <a:r>
              <a:rPr lang="en-US" dirty="0"/>
              <a:t> </a:t>
            </a:r>
            <a:r>
              <a:rPr lang="en-US" dirty="0" err="1"/>
              <a:t>đề</a:t>
            </a:r>
            <a:endParaRPr sz="1800" dirty="0"/>
          </a:p>
          <a:p>
            <a:pPr marL="914400" lvl="2" indent="-457200" algn="l" rtl="0">
              <a:lnSpc>
                <a:spcPct val="120000"/>
              </a:lnSpc>
              <a:spcBef>
                <a:spcPts val="500"/>
              </a:spcBef>
              <a:spcAft>
                <a:spcPts val="0"/>
              </a:spcAft>
              <a:buSzPct val="111111"/>
              <a:buFont typeface="Calibri"/>
              <a:buAutoNum type="alphaLcParenR"/>
            </a:pPr>
            <a:r>
              <a:rPr lang="en-US" dirty="0" err="1"/>
              <a:t>Xây</a:t>
            </a:r>
            <a:r>
              <a:rPr lang="en-US" dirty="0"/>
              <a:t> </a:t>
            </a:r>
            <a:r>
              <a:rPr lang="en-US" dirty="0" err="1"/>
              <a:t>dựng</a:t>
            </a:r>
            <a:r>
              <a:rPr lang="en-US" dirty="0"/>
              <a:t> </a:t>
            </a:r>
            <a:r>
              <a:rPr lang="en-US" dirty="0" err="1"/>
              <a:t>mô</a:t>
            </a:r>
            <a:r>
              <a:rPr lang="en-US" dirty="0"/>
              <a:t> </a:t>
            </a:r>
            <a:r>
              <a:rPr lang="en-US" dirty="0" err="1"/>
              <a:t>hình</a:t>
            </a:r>
            <a:endParaRPr sz="1800" dirty="0"/>
          </a:p>
          <a:p>
            <a:pPr marL="914400" lvl="2" indent="-457200" algn="l" rtl="0">
              <a:lnSpc>
                <a:spcPct val="120000"/>
              </a:lnSpc>
              <a:spcBef>
                <a:spcPts val="500"/>
              </a:spcBef>
              <a:spcAft>
                <a:spcPts val="0"/>
              </a:spcAft>
              <a:buSzPct val="111111"/>
              <a:buFont typeface="Calibri"/>
              <a:buAutoNum type="alphaLcParenR"/>
            </a:pPr>
            <a:r>
              <a:rPr lang="en-US" dirty="0" err="1"/>
              <a:t>Phát</a:t>
            </a:r>
            <a:r>
              <a:rPr lang="en-US" dirty="0"/>
              <a:t> </a:t>
            </a:r>
            <a:r>
              <a:rPr lang="en-US" dirty="0" err="1"/>
              <a:t>triển</a:t>
            </a:r>
            <a:r>
              <a:rPr lang="en-US" dirty="0"/>
              <a:t> </a:t>
            </a:r>
            <a:r>
              <a:rPr lang="en-US" dirty="0" err="1"/>
              <a:t>thuật</a:t>
            </a:r>
            <a:r>
              <a:rPr lang="en-US" dirty="0"/>
              <a:t> </a:t>
            </a:r>
            <a:r>
              <a:rPr lang="en-US" dirty="0" err="1"/>
              <a:t>toán</a:t>
            </a:r>
            <a:endParaRPr sz="1800" dirty="0"/>
          </a:p>
          <a:p>
            <a:pPr marL="914400" lvl="2" indent="-457200" algn="l" rtl="0">
              <a:lnSpc>
                <a:spcPct val="120000"/>
              </a:lnSpc>
              <a:spcBef>
                <a:spcPts val="500"/>
              </a:spcBef>
              <a:spcAft>
                <a:spcPts val="0"/>
              </a:spcAft>
              <a:buSzPct val="111111"/>
              <a:buFont typeface="Calibri"/>
              <a:buAutoNum type="alphaLcParenR"/>
            </a:pPr>
            <a:r>
              <a:rPr lang="en-US" dirty="0" err="1"/>
              <a:t>Xây</a:t>
            </a:r>
            <a:r>
              <a:rPr lang="en-US" dirty="0"/>
              <a:t> </a:t>
            </a:r>
            <a:r>
              <a:rPr lang="en-US" dirty="0" err="1"/>
              <a:t>dựng</a:t>
            </a:r>
            <a:r>
              <a:rPr lang="en-US" dirty="0"/>
              <a:t> </a:t>
            </a:r>
            <a:r>
              <a:rPr lang="en-US" dirty="0" err="1"/>
              <a:t>chương</a:t>
            </a:r>
            <a:r>
              <a:rPr lang="en-US" dirty="0"/>
              <a:t> </a:t>
            </a:r>
            <a:r>
              <a:rPr lang="en-US" dirty="0" err="1"/>
              <a:t>trình</a:t>
            </a:r>
            <a:endParaRPr sz="1800" dirty="0"/>
          </a:p>
          <a:p>
            <a:pPr marL="914400" lvl="2" indent="-457200" algn="l" rtl="0">
              <a:lnSpc>
                <a:spcPct val="120000"/>
              </a:lnSpc>
              <a:spcBef>
                <a:spcPts val="500"/>
              </a:spcBef>
              <a:spcAft>
                <a:spcPts val="0"/>
              </a:spcAft>
              <a:buSzPct val="111111"/>
              <a:buFont typeface="Calibri"/>
              <a:buAutoNum type="alphaLcParenR"/>
            </a:pPr>
            <a:r>
              <a:rPr lang="en-US" dirty="0" err="1"/>
              <a:t>Kiểm</a:t>
            </a:r>
            <a:r>
              <a:rPr lang="en-US" dirty="0"/>
              <a:t> </a:t>
            </a:r>
            <a:r>
              <a:rPr lang="en-US" dirty="0" err="1"/>
              <a:t>thử</a:t>
            </a:r>
            <a:r>
              <a:rPr lang="en-US" dirty="0"/>
              <a:t> </a:t>
            </a:r>
            <a:r>
              <a:rPr lang="en-US" dirty="0" err="1"/>
              <a:t>chương</a:t>
            </a:r>
            <a:r>
              <a:rPr lang="en-US" dirty="0"/>
              <a:t> </a:t>
            </a:r>
            <a:r>
              <a:rPr lang="en-US" dirty="0" err="1"/>
              <a:t>trình</a:t>
            </a:r>
            <a:endParaRPr sz="1800" dirty="0"/>
          </a:p>
          <a:p>
            <a:pPr marL="914400" lvl="2" indent="-457200" algn="l" rtl="0">
              <a:lnSpc>
                <a:spcPct val="120000"/>
              </a:lnSpc>
              <a:spcBef>
                <a:spcPts val="500"/>
              </a:spcBef>
              <a:spcAft>
                <a:spcPts val="0"/>
              </a:spcAft>
              <a:buSzPct val="100000"/>
              <a:buFont typeface="Calibri"/>
              <a:buAutoNum type="alphaLcParenR"/>
            </a:pPr>
            <a:r>
              <a:rPr lang="en-US" dirty="0" err="1"/>
              <a:t>Đánh</a:t>
            </a:r>
            <a:r>
              <a:rPr lang="en-US" dirty="0"/>
              <a:t> </a:t>
            </a:r>
            <a:r>
              <a:rPr lang="en-US" dirty="0" err="1"/>
              <a:t>giá</a:t>
            </a:r>
            <a:r>
              <a:rPr lang="en-US" dirty="0"/>
              <a:t> </a:t>
            </a:r>
            <a:r>
              <a:rPr lang="en-US" dirty="0" err="1"/>
              <a:t>các</a:t>
            </a:r>
            <a:r>
              <a:rPr lang="en-US" dirty="0"/>
              <a:t> </a:t>
            </a:r>
            <a:r>
              <a:rPr lang="en-US" dirty="0" err="1"/>
              <a:t>giải</a:t>
            </a:r>
            <a:r>
              <a:rPr lang="en-US" dirty="0"/>
              <a:t> </a:t>
            </a:r>
            <a:r>
              <a:rPr lang="en-US" dirty="0" err="1"/>
              <a:t>pháp</a:t>
            </a:r>
            <a:endParaRPr dirty="0"/>
          </a:p>
          <a:p>
            <a:pPr marL="514350" lvl="0" indent="-514350" algn="l" rtl="0">
              <a:lnSpc>
                <a:spcPct val="120000"/>
              </a:lnSpc>
              <a:spcBef>
                <a:spcPts val="1000"/>
              </a:spcBef>
              <a:spcAft>
                <a:spcPts val="0"/>
              </a:spcAft>
              <a:buSzPct val="100000"/>
              <a:buFont typeface="Calibri"/>
              <a:buAutoNum type="arabicPeriod"/>
            </a:pPr>
            <a:r>
              <a:rPr lang="en-US" dirty="0" err="1"/>
              <a:t>Một</a:t>
            </a:r>
            <a:r>
              <a:rPr lang="en-US" dirty="0"/>
              <a:t> </a:t>
            </a:r>
            <a:r>
              <a:rPr lang="en-US" dirty="0" err="1"/>
              <a:t>số</a:t>
            </a:r>
            <a:r>
              <a:rPr lang="en-US" dirty="0"/>
              <a:t> </a:t>
            </a:r>
            <a:r>
              <a:rPr lang="en-US" dirty="0" err="1"/>
              <a:t>công</a:t>
            </a:r>
            <a:r>
              <a:rPr lang="en-US" dirty="0"/>
              <a:t> </a:t>
            </a:r>
            <a:r>
              <a:rPr lang="en-US" dirty="0" err="1"/>
              <a:t>cụ</a:t>
            </a:r>
            <a:r>
              <a:rPr lang="en-US" dirty="0"/>
              <a:t> </a:t>
            </a:r>
            <a:r>
              <a:rPr lang="en-US" dirty="0" err="1"/>
              <a:t>và</a:t>
            </a:r>
            <a:r>
              <a:rPr lang="en-US" dirty="0"/>
              <a:t> </a:t>
            </a:r>
            <a:r>
              <a:rPr lang="en-US" dirty="0" err="1"/>
              <a:t>kỹ</a:t>
            </a:r>
            <a:r>
              <a:rPr lang="en-US" dirty="0"/>
              <a:t> </a:t>
            </a:r>
            <a:r>
              <a:rPr lang="en-US" dirty="0" err="1"/>
              <a:t>thuật</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endParaRPr dirty="0"/>
          </a:p>
          <a:p>
            <a:pPr marL="228600" lvl="0" indent="-184150" algn="l" rtl="0">
              <a:lnSpc>
                <a:spcPct val="150000"/>
              </a:lnSpc>
              <a:spcBef>
                <a:spcPts val="1000"/>
              </a:spcBef>
              <a:spcAft>
                <a:spcPts val="0"/>
              </a:spcAft>
              <a:buClr>
                <a:srgbClr val="F5CE31"/>
              </a:buClr>
              <a:buSzPct val="100000"/>
              <a:buNone/>
            </a:pPr>
            <a:endParaRPr dirty="0"/>
          </a:p>
        </p:txBody>
      </p:sp>
      <p:sp>
        <p:nvSpPr>
          <p:cNvPr id="118" name="Google Shape;118;p3"/>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B7A"/>
              </a:buClr>
              <a:buSzPts val="4000"/>
              <a:buFont typeface="Calibri"/>
              <a:buNone/>
            </a:pPr>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571500" lvl="0" indent="-571500" algn="l" rtl="0">
              <a:lnSpc>
                <a:spcPct val="120000"/>
              </a:lnSpc>
              <a:spcBef>
                <a:spcPts val="0"/>
              </a:spcBef>
              <a:spcAft>
                <a:spcPts val="0"/>
              </a:spcAft>
              <a:buSzPts val="2800"/>
              <a:buFont typeface="Calibri"/>
              <a:buAutoNum type="romanUcPeriod"/>
            </a:pPr>
            <a:r>
              <a:rPr lang="en-US"/>
              <a:t>Vấn đề</a:t>
            </a:r>
            <a:endParaRPr/>
          </a:p>
          <a:p>
            <a:pPr marL="571500" lvl="0" indent="-571500" algn="l" rtl="0">
              <a:lnSpc>
                <a:spcPct val="120000"/>
              </a:lnSpc>
              <a:spcBef>
                <a:spcPts val="1000"/>
              </a:spcBef>
              <a:spcAft>
                <a:spcPts val="0"/>
              </a:spcAft>
              <a:buSzPts val="2800"/>
              <a:buFont typeface="Calibri"/>
              <a:buAutoNum type="romanUcPeriod"/>
            </a:pPr>
            <a:r>
              <a:rPr lang="en-US"/>
              <a:t>Giải quyết vấn đề:</a:t>
            </a:r>
            <a:endParaRPr/>
          </a:p>
          <a:p>
            <a:pPr marL="571500" lvl="0" indent="-571500" algn="l" rtl="0">
              <a:lnSpc>
                <a:spcPct val="120000"/>
              </a:lnSpc>
              <a:spcBef>
                <a:spcPts val="1000"/>
              </a:spcBef>
              <a:spcAft>
                <a:spcPts val="0"/>
              </a:spcAft>
              <a:buSzPts val="2800"/>
              <a:buFont typeface="Calibri"/>
              <a:buAutoNum type="romanUcPeriod"/>
            </a:pPr>
            <a:r>
              <a:rPr lang="en-US"/>
              <a:t>Giải quyết vấn đề trong máy tính điện tử</a:t>
            </a:r>
            <a:endParaRPr/>
          </a:p>
          <a:p>
            <a:pPr marL="571500" lvl="0" indent="-571500" algn="l" rtl="0">
              <a:lnSpc>
                <a:spcPct val="120000"/>
              </a:lnSpc>
              <a:spcBef>
                <a:spcPts val="1000"/>
              </a:spcBef>
              <a:spcAft>
                <a:spcPts val="0"/>
              </a:spcAft>
              <a:buSzPts val="2800"/>
              <a:buFont typeface="Calibri"/>
              <a:buAutoNum type="romanUcPeriod"/>
            </a:pPr>
            <a:r>
              <a:rPr lang="en-US"/>
              <a:t>Một số công cụ và kỹ thuật giải quyết vấn đề</a:t>
            </a:r>
            <a:endParaRPr/>
          </a:p>
          <a:p>
            <a:pPr marL="228600" lvl="0" indent="-50800" algn="l" rtl="0">
              <a:lnSpc>
                <a:spcPct val="150000"/>
              </a:lnSpc>
              <a:spcBef>
                <a:spcPts val="1000"/>
              </a:spcBef>
              <a:spcAft>
                <a:spcPts val="0"/>
              </a:spcAft>
              <a:buClr>
                <a:srgbClr val="F5CE31"/>
              </a:buClr>
              <a:buSzPts val="2800"/>
              <a:buNone/>
            </a:pPr>
            <a:endParaRPr/>
          </a:p>
        </p:txBody>
      </p:sp>
      <p:sp>
        <p:nvSpPr>
          <p:cNvPr id="124" name="Google Shape;124;p4"/>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3B7A"/>
              </a:buClr>
              <a:buSzPts val="4000"/>
              <a:buFont typeface="Calibri"/>
              <a:buNone/>
            </a:pPr>
            <a:r>
              <a:rPr lang="en-US"/>
              <a:t>Nội dung</a:t>
            </a:r>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a:bodyPr>
          <a:lstStyle/>
          <a:p>
            <a:pPr marL="914400" lvl="1" indent="-457200" algn="l" rtl="0">
              <a:lnSpc>
                <a:spcPct val="120000"/>
              </a:lnSpc>
              <a:spcBef>
                <a:spcPts val="0"/>
              </a:spcBef>
              <a:spcAft>
                <a:spcPts val="0"/>
              </a:spcAft>
              <a:buSzPts val="2400"/>
              <a:buFont typeface="Calibri"/>
              <a:buAutoNum type="arabicPeriod"/>
            </a:pPr>
            <a:r>
              <a:rPr lang="en-US"/>
              <a:t>Khái niệm</a:t>
            </a:r>
            <a:endParaRPr/>
          </a:p>
          <a:p>
            <a:pPr marL="914400" lvl="1" indent="-457200" algn="l" rtl="0">
              <a:lnSpc>
                <a:spcPct val="120000"/>
              </a:lnSpc>
              <a:spcBef>
                <a:spcPts val="500"/>
              </a:spcBef>
              <a:spcAft>
                <a:spcPts val="0"/>
              </a:spcAft>
              <a:buSzPts val="2400"/>
              <a:buFont typeface="Calibri"/>
              <a:buAutoNum type="arabicPeriod"/>
            </a:pPr>
            <a:r>
              <a:rPr lang="en-US"/>
              <a:t>Phân loại</a:t>
            </a:r>
            <a:endParaRPr/>
          </a:p>
          <a:p>
            <a:pPr marL="228600" lvl="0" indent="-50800" algn="l" rtl="0">
              <a:lnSpc>
                <a:spcPct val="150000"/>
              </a:lnSpc>
              <a:spcBef>
                <a:spcPts val="1000"/>
              </a:spcBef>
              <a:spcAft>
                <a:spcPts val="0"/>
              </a:spcAft>
              <a:buClr>
                <a:srgbClr val="F5CE31"/>
              </a:buClr>
              <a:buSzPts val="2800"/>
              <a:buNone/>
            </a:pPr>
            <a:endParaRPr/>
          </a:p>
        </p:txBody>
      </p:sp>
      <p:sp>
        <p:nvSpPr>
          <p:cNvPr id="130" name="Google Shape;130;p5"/>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p>
            <a:pPr marL="857250" lvl="0" indent="-857250" algn="l" rtl="0">
              <a:lnSpc>
                <a:spcPct val="90000"/>
              </a:lnSpc>
              <a:spcBef>
                <a:spcPts val="0"/>
              </a:spcBef>
              <a:spcAft>
                <a:spcPts val="0"/>
              </a:spcAft>
              <a:buClr>
                <a:srgbClr val="003B7A"/>
              </a:buClr>
              <a:buSzPts val="4000"/>
              <a:buFont typeface="Calibri"/>
              <a:buAutoNum type="romanUcPeriod"/>
            </a:pPr>
            <a:r>
              <a:rPr lang="en-US"/>
              <a:t>Vấn đề</a:t>
            </a:r>
            <a:endParaRPr/>
          </a:p>
        </p:txBody>
      </p:sp>
      <p:sp>
        <p:nvSpPr>
          <p:cNvPr id="131" name="Google Shape;131;p5">
            <a:hlinkClick r:id="rId3" action="ppaction://hlinksldjump"/>
          </p:cNvPr>
          <p:cNvSpPr/>
          <p:nvPr/>
        </p:nvSpPr>
        <p:spPr>
          <a:xfrm>
            <a:off x="8382000" y="5638800"/>
            <a:ext cx="647700" cy="38100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lt1"/>
                </a:solidFill>
                <a:latin typeface="Calibri"/>
                <a:ea typeface="Calibri"/>
                <a:cs typeface="Calibri"/>
                <a:sym typeface="Calibri"/>
              </a:rPr>
              <a:t>HOME</a:t>
            </a:r>
            <a:endParaRPr sz="800">
              <a:solidFill>
                <a:schemeClr val="lt1"/>
              </a:solidFill>
              <a:latin typeface="Calibri"/>
              <a:ea typeface="Calibri"/>
              <a:cs typeface="Calibri"/>
              <a:sym typeface="Calibri"/>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fontScale="92500" lnSpcReduction="10000"/>
          </a:bodyPr>
          <a:lstStyle/>
          <a:p>
            <a:pPr marL="914400" lvl="1" indent="-457200" algn="l" rtl="0">
              <a:lnSpc>
                <a:spcPct val="120000"/>
              </a:lnSpc>
              <a:spcBef>
                <a:spcPts val="0"/>
              </a:spcBef>
              <a:spcAft>
                <a:spcPts val="0"/>
              </a:spcAft>
              <a:buSzPct val="100000"/>
              <a:buFont typeface="Calibri"/>
              <a:buAutoNum type="arabicPeriod"/>
            </a:pPr>
            <a:r>
              <a:rPr lang="en-US"/>
              <a:t>Khái niệm</a:t>
            </a:r>
            <a:endParaRPr/>
          </a:p>
          <a:p>
            <a:pPr marL="0" lvl="0" indent="0" algn="l" rtl="0">
              <a:lnSpc>
                <a:spcPct val="150000"/>
              </a:lnSpc>
              <a:spcBef>
                <a:spcPts val="1000"/>
              </a:spcBef>
              <a:spcAft>
                <a:spcPts val="0"/>
              </a:spcAft>
              <a:buSzPct val="100000"/>
              <a:buNone/>
            </a:pPr>
            <a:r>
              <a:rPr lang="en-US"/>
              <a:t>Vấn đề được mô tả là những tình huống không chắc chắn hoặc khó hiểu, một cái gì đó khó kiểm soát và gây gián đoạn sự tiến triển bình thường, một câu đố hoặc một điều bí ẩn, một nhiệm vụ khó thực thi</a:t>
            </a:r>
            <a:endParaRPr/>
          </a:p>
          <a:p>
            <a:pPr marL="0" lvl="0" indent="0" algn="l" rtl="0">
              <a:lnSpc>
                <a:spcPct val="150000"/>
              </a:lnSpc>
              <a:spcBef>
                <a:spcPts val="1000"/>
              </a:spcBef>
              <a:spcAft>
                <a:spcPts val="0"/>
              </a:spcAft>
              <a:buSzPct val="100000"/>
              <a:buNone/>
            </a:pPr>
            <a:br>
              <a:rPr lang="en-US"/>
            </a:br>
            <a:endParaRPr/>
          </a:p>
        </p:txBody>
      </p:sp>
      <p:sp>
        <p:nvSpPr>
          <p:cNvPr id="137" name="Google Shape;137;p6"/>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p>
            <a:pPr marL="857250" lvl="0" indent="-857250" algn="l" rtl="0">
              <a:lnSpc>
                <a:spcPct val="90000"/>
              </a:lnSpc>
              <a:spcBef>
                <a:spcPts val="0"/>
              </a:spcBef>
              <a:spcAft>
                <a:spcPts val="0"/>
              </a:spcAft>
              <a:buClr>
                <a:srgbClr val="003B7A"/>
              </a:buClr>
              <a:buSzPts val="4000"/>
              <a:buFont typeface="Calibri"/>
              <a:buAutoNum type="romanUcPeriod"/>
            </a:pPr>
            <a:r>
              <a:rPr lang="en-US"/>
              <a:t>Vấn đề</a:t>
            </a:r>
            <a:endParaRPr/>
          </a:p>
        </p:txBody>
      </p:sp>
      <p:sp>
        <p:nvSpPr>
          <p:cNvPr id="138" name="Google Shape;138;p6">
            <a:hlinkClick r:id="rId3" action="ppaction://hlinksldjump"/>
          </p:cNvPr>
          <p:cNvSpPr/>
          <p:nvPr/>
        </p:nvSpPr>
        <p:spPr>
          <a:xfrm>
            <a:off x="8382000" y="5638800"/>
            <a:ext cx="647700" cy="38100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lt1"/>
                </a:solidFill>
                <a:latin typeface="Calibri"/>
                <a:ea typeface="Calibri"/>
                <a:cs typeface="Calibri"/>
                <a:sym typeface="Calibri"/>
              </a:rPr>
              <a:t>HOME</a:t>
            </a:r>
            <a:endParaRPr sz="800">
              <a:solidFill>
                <a:schemeClr val="lt1"/>
              </a:solidFill>
              <a:latin typeface="Calibri"/>
              <a:ea typeface="Calibri"/>
              <a:cs typeface="Calibri"/>
              <a:sym typeface="Calibri"/>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body" idx="1"/>
          </p:nvPr>
        </p:nvSpPr>
        <p:spPr>
          <a:xfrm>
            <a:off x="628650" y="1295400"/>
            <a:ext cx="7886700" cy="4419601"/>
          </a:xfrm>
          <a:prstGeom prst="rect">
            <a:avLst/>
          </a:prstGeom>
          <a:noFill/>
          <a:ln>
            <a:noFill/>
          </a:ln>
        </p:spPr>
        <p:txBody>
          <a:bodyPr spcFirstLastPara="1" wrap="square" lIns="91425" tIns="45700" rIns="91425" bIns="45700" anchor="t" anchorCtr="0">
            <a:normAutofit fontScale="62500" lnSpcReduction="20000"/>
          </a:bodyPr>
          <a:lstStyle/>
          <a:p>
            <a:pPr marL="858838" lvl="1" indent="-742950" algn="l" rtl="0">
              <a:lnSpc>
                <a:spcPct val="120000"/>
              </a:lnSpc>
              <a:spcBef>
                <a:spcPts val="0"/>
              </a:spcBef>
              <a:spcAft>
                <a:spcPts val="0"/>
              </a:spcAft>
              <a:buSzPct val="100000"/>
              <a:buFont typeface="Calibri"/>
              <a:buAutoNum type="arabicPeriod" startAt="2"/>
            </a:pPr>
            <a:r>
              <a:rPr lang="en-US" sz="3800" b="1" dirty="0" err="1"/>
              <a:t>Phân</a:t>
            </a:r>
            <a:r>
              <a:rPr lang="en-US" sz="3800" b="1" dirty="0"/>
              <a:t> </a:t>
            </a:r>
            <a:r>
              <a:rPr lang="en-US" sz="3800" b="1" dirty="0" err="1"/>
              <a:t>loại</a:t>
            </a:r>
            <a:endParaRPr sz="3800" b="1" dirty="0"/>
          </a:p>
          <a:p>
            <a:pPr marL="228600" lvl="0" indent="-228600" algn="l" rtl="0">
              <a:lnSpc>
                <a:spcPct val="150000"/>
              </a:lnSpc>
              <a:spcBef>
                <a:spcPts val="1000"/>
              </a:spcBef>
              <a:spcAft>
                <a:spcPts val="0"/>
              </a:spcAft>
              <a:buSzPct val="100000"/>
              <a:buFont typeface="Noto Sans Symbols"/>
              <a:buChar char="❖"/>
            </a:pPr>
            <a:r>
              <a:rPr lang="en-US" dirty="0" err="1"/>
              <a:t>Phân</a:t>
            </a:r>
            <a:r>
              <a:rPr lang="en-US" dirty="0"/>
              <a:t> </a:t>
            </a:r>
            <a:r>
              <a:rPr lang="en-US" dirty="0" err="1"/>
              <a:t>loại</a:t>
            </a:r>
            <a:r>
              <a:rPr lang="en-US" dirty="0"/>
              <a:t> </a:t>
            </a:r>
            <a:r>
              <a:rPr lang="en-US" dirty="0" err="1"/>
              <a:t>theo</a:t>
            </a:r>
            <a:r>
              <a:rPr lang="en-US" dirty="0"/>
              <a:t> </a:t>
            </a:r>
            <a:r>
              <a:rPr lang="en-US" dirty="0" err="1"/>
              <a:t>độ</a:t>
            </a:r>
            <a:r>
              <a:rPr lang="en-US" dirty="0"/>
              <a:t> </a:t>
            </a:r>
            <a:r>
              <a:rPr lang="en-US" dirty="0" err="1"/>
              <a:t>khó</a:t>
            </a:r>
            <a:r>
              <a:rPr lang="en-US" dirty="0"/>
              <a:t> </a:t>
            </a:r>
            <a:r>
              <a:rPr lang="en-US" dirty="0" err="1"/>
              <a:t>của</a:t>
            </a:r>
            <a:r>
              <a:rPr lang="en-US" dirty="0"/>
              <a:t> </a:t>
            </a:r>
            <a:r>
              <a:rPr lang="en-US" dirty="0" err="1"/>
              <a:t>vấn</a:t>
            </a:r>
            <a:r>
              <a:rPr lang="en-US" dirty="0"/>
              <a:t> </a:t>
            </a:r>
            <a:r>
              <a:rPr lang="en-US" dirty="0" err="1"/>
              <a:t>đề</a:t>
            </a:r>
            <a:r>
              <a:rPr lang="en-US" dirty="0"/>
              <a:t> </a:t>
            </a:r>
            <a:endParaRPr dirty="0"/>
          </a:p>
          <a:p>
            <a:pPr marL="685800" lvl="1" indent="-228600" algn="l" rtl="0">
              <a:lnSpc>
                <a:spcPct val="120000"/>
              </a:lnSpc>
              <a:spcBef>
                <a:spcPts val="500"/>
              </a:spcBef>
              <a:spcAft>
                <a:spcPts val="0"/>
              </a:spcAft>
              <a:buSzPct val="100000"/>
              <a:buChar char="•"/>
            </a:pPr>
            <a:r>
              <a:rPr lang="en-US" dirty="0" err="1"/>
              <a:t>Vấn</a:t>
            </a:r>
            <a:r>
              <a:rPr lang="en-US" dirty="0"/>
              <a:t> </a:t>
            </a:r>
            <a:r>
              <a:rPr lang="en-US" dirty="0" err="1"/>
              <a:t>đề</a:t>
            </a:r>
            <a:r>
              <a:rPr lang="en-US" dirty="0"/>
              <a:t> </a:t>
            </a:r>
            <a:r>
              <a:rPr lang="en-US" dirty="0" err="1"/>
              <a:t>đơn</a:t>
            </a:r>
            <a:r>
              <a:rPr lang="en-US" dirty="0"/>
              <a:t> </a:t>
            </a:r>
            <a:r>
              <a:rPr lang="en-US" dirty="0" err="1"/>
              <a:t>giản</a:t>
            </a:r>
            <a:endParaRPr dirty="0"/>
          </a:p>
          <a:p>
            <a:pPr marL="685800" lvl="1" indent="-228600" algn="l" rtl="0">
              <a:lnSpc>
                <a:spcPct val="120000"/>
              </a:lnSpc>
              <a:spcBef>
                <a:spcPts val="500"/>
              </a:spcBef>
              <a:spcAft>
                <a:spcPts val="0"/>
              </a:spcAft>
              <a:buSzPct val="100000"/>
              <a:buChar char="•"/>
            </a:pPr>
            <a:r>
              <a:rPr lang="en-US" dirty="0" err="1"/>
              <a:t>Vấn</a:t>
            </a:r>
            <a:r>
              <a:rPr lang="en-US" dirty="0"/>
              <a:t> </a:t>
            </a:r>
            <a:r>
              <a:rPr lang="en-US" dirty="0" err="1"/>
              <a:t>đề</a:t>
            </a:r>
            <a:r>
              <a:rPr lang="en-US" dirty="0"/>
              <a:t> </a:t>
            </a:r>
            <a:r>
              <a:rPr lang="en-US" dirty="0" err="1"/>
              <a:t>phức</a:t>
            </a:r>
            <a:r>
              <a:rPr lang="en-US" dirty="0"/>
              <a:t> </a:t>
            </a:r>
            <a:r>
              <a:rPr lang="en-US" dirty="0" err="1"/>
              <a:t>tạp</a:t>
            </a:r>
            <a:endParaRPr dirty="0"/>
          </a:p>
          <a:p>
            <a:pPr marL="228600" lvl="0" indent="-228600" algn="l" rtl="0">
              <a:lnSpc>
                <a:spcPct val="150000"/>
              </a:lnSpc>
              <a:spcBef>
                <a:spcPts val="1000"/>
              </a:spcBef>
              <a:spcAft>
                <a:spcPts val="0"/>
              </a:spcAft>
              <a:buSzPct val="100000"/>
              <a:buFont typeface="Noto Sans Symbols"/>
              <a:buChar char="❖"/>
            </a:pPr>
            <a:r>
              <a:rPr lang="en-US" dirty="0" err="1"/>
              <a:t>Phân</a:t>
            </a:r>
            <a:r>
              <a:rPr lang="en-US" dirty="0"/>
              <a:t> </a:t>
            </a:r>
            <a:r>
              <a:rPr lang="en-US" dirty="0" err="1"/>
              <a:t>loại</a:t>
            </a:r>
            <a:r>
              <a:rPr lang="en-US" dirty="0"/>
              <a:t> </a:t>
            </a:r>
            <a:r>
              <a:rPr lang="en-US" dirty="0" err="1"/>
              <a:t>theo</a:t>
            </a:r>
            <a:r>
              <a:rPr lang="en-US" dirty="0"/>
              <a:t> </a:t>
            </a:r>
            <a:r>
              <a:rPr lang="en-US" dirty="0" err="1"/>
              <a:t>dạng</a:t>
            </a:r>
            <a:r>
              <a:rPr lang="en-US" dirty="0"/>
              <a:t> </a:t>
            </a:r>
            <a:r>
              <a:rPr lang="en-US" dirty="0" err="1"/>
              <a:t>của</a:t>
            </a:r>
            <a:r>
              <a:rPr lang="en-US" dirty="0"/>
              <a:t> </a:t>
            </a:r>
            <a:r>
              <a:rPr lang="en-US" dirty="0" err="1"/>
              <a:t>vấn</a:t>
            </a:r>
            <a:r>
              <a:rPr lang="en-US" dirty="0"/>
              <a:t> </a:t>
            </a:r>
            <a:r>
              <a:rPr lang="en-US" dirty="0" err="1"/>
              <a:t>đề</a:t>
            </a:r>
            <a:endParaRPr dirty="0"/>
          </a:p>
          <a:p>
            <a:pPr marL="685800" lvl="1" indent="-228600" algn="l" rtl="0">
              <a:lnSpc>
                <a:spcPct val="150000"/>
              </a:lnSpc>
              <a:spcBef>
                <a:spcPts val="500"/>
              </a:spcBef>
              <a:spcAft>
                <a:spcPts val="0"/>
              </a:spcAft>
              <a:buSzPct val="100000"/>
              <a:buChar char="•"/>
            </a:pPr>
            <a:r>
              <a:rPr lang="en-US" dirty="0" err="1"/>
              <a:t>Vấn</a:t>
            </a:r>
            <a:r>
              <a:rPr lang="en-US" dirty="0"/>
              <a:t> </a:t>
            </a:r>
            <a:r>
              <a:rPr lang="en-US" dirty="0" err="1"/>
              <a:t>đề</a:t>
            </a:r>
            <a:r>
              <a:rPr lang="en-US" dirty="0"/>
              <a:t> </a:t>
            </a:r>
            <a:r>
              <a:rPr lang="en-US" dirty="0" err="1"/>
              <a:t>sai</a:t>
            </a:r>
            <a:r>
              <a:rPr lang="en-US" dirty="0"/>
              <a:t> </a:t>
            </a:r>
            <a:r>
              <a:rPr lang="en-US" dirty="0" err="1"/>
              <a:t>lệch</a:t>
            </a:r>
            <a:endParaRPr dirty="0"/>
          </a:p>
          <a:p>
            <a:pPr marL="685800" lvl="1" indent="-228600" algn="l" rtl="0">
              <a:lnSpc>
                <a:spcPct val="150000"/>
              </a:lnSpc>
              <a:spcBef>
                <a:spcPts val="500"/>
              </a:spcBef>
              <a:spcAft>
                <a:spcPts val="0"/>
              </a:spcAft>
              <a:buSzPct val="100000"/>
              <a:buChar char="•"/>
            </a:pPr>
            <a:r>
              <a:rPr lang="en-US" dirty="0" err="1"/>
              <a:t>Vấn</a:t>
            </a:r>
            <a:r>
              <a:rPr lang="en-US" dirty="0"/>
              <a:t> </a:t>
            </a:r>
            <a:r>
              <a:rPr lang="en-US" dirty="0" err="1"/>
              <a:t>đề</a:t>
            </a:r>
            <a:r>
              <a:rPr lang="en-US" dirty="0"/>
              <a:t> </a:t>
            </a:r>
            <a:r>
              <a:rPr lang="en-US" dirty="0" err="1"/>
              <a:t>hoàn</a:t>
            </a:r>
            <a:r>
              <a:rPr lang="en-US" dirty="0"/>
              <a:t> </a:t>
            </a:r>
            <a:r>
              <a:rPr lang="en-US" dirty="0" err="1"/>
              <a:t>thiện</a:t>
            </a:r>
            <a:endParaRPr dirty="0"/>
          </a:p>
          <a:p>
            <a:pPr marL="228600" lvl="1" indent="-228600" algn="l" rtl="0">
              <a:lnSpc>
                <a:spcPct val="150000"/>
              </a:lnSpc>
              <a:spcBef>
                <a:spcPts val="500"/>
              </a:spcBef>
              <a:spcAft>
                <a:spcPts val="0"/>
              </a:spcAft>
              <a:buSzPct val="100000"/>
              <a:buFont typeface="Noto Sans Symbols"/>
              <a:buChar char="❖"/>
            </a:pPr>
            <a:r>
              <a:rPr lang="en-US" sz="2800" dirty="0" err="1"/>
              <a:t>Phân</a:t>
            </a:r>
            <a:r>
              <a:rPr lang="en-US" sz="2800" dirty="0"/>
              <a:t> </a:t>
            </a:r>
            <a:r>
              <a:rPr lang="en-US" sz="2800" dirty="0" err="1"/>
              <a:t>loại</a:t>
            </a:r>
            <a:r>
              <a:rPr lang="en-US" sz="2800" dirty="0"/>
              <a:t> </a:t>
            </a:r>
            <a:r>
              <a:rPr lang="en-US" sz="2800" dirty="0" err="1"/>
              <a:t>theo</a:t>
            </a:r>
            <a:r>
              <a:rPr lang="en-US" sz="2800" dirty="0"/>
              <a:t> </a:t>
            </a:r>
            <a:r>
              <a:rPr lang="en-US" sz="2800" dirty="0" err="1"/>
              <a:t>quan</a:t>
            </a:r>
            <a:r>
              <a:rPr lang="en-US" sz="2800" dirty="0"/>
              <a:t> </a:t>
            </a:r>
            <a:r>
              <a:rPr lang="en-US" sz="2800" dirty="0" err="1"/>
              <a:t>điểm</a:t>
            </a:r>
            <a:r>
              <a:rPr lang="en-US" sz="2800" dirty="0"/>
              <a:t> </a:t>
            </a:r>
            <a:r>
              <a:rPr lang="en-US" sz="2800" dirty="0" err="1"/>
              <a:t>khác</a:t>
            </a:r>
            <a:endParaRPr dirty="0"/>
          </a:p>
          <a:p>
            <a:pPr marL="685800" lvl="2" indent="-228600" algn="l" rtl="0">
              <a:lnSpc>
                <a:spcPct val="150000"/>
              </a:lnSpc>
              <a:spcBef>
                <a:spcPts val="500"/>
              </a:spcBef>
              <a:spcAft>
                <a:spcPts val="0"/>
              </a:spcAft>
              <a:buSzPct val="100000"/>
              <a:buFont typeface="Noto Sans Symbols"/>
              <a:buChar char="❖"/>
            </a:pPr>
            <a:r>
              <a:rPr lang="en-US" sz="2400" dirty="0" err="1"/>
              <a:t>Vấn</a:t>
            </a:r>
            <a:r>
              <a:rPr lang="en-US" sz="2400" dirty="0"/>
              <a:t> </a:t>
            </a:r>
            <a:r>
              <a:rPr lang="en-US" sz="2400" dirty="0" err="1"/>
              <a:t>đề</a:t>
            </a:r>
            <a:r>
              <a:rPr lang="en-US" sz="2400" dirty="0"/>
              <a:t> </a:t>
            </a:r>
            <a:r>
              <a:rPr lang="en-US" sz="2400" dirty="0" err="1"/>
              <a:t>trước</a:t>
            </a:r>
            <a:r>
              <a:rPr lang="en-US" sz="2400" dirty="0"/>
              <a:t> </a:t>
            </a:r>
            <a:r>
              <a:rPr lang="en-US" sz="2400" dirty="0" err="1"/>
              <a:t>mắt</a:t>
            </a:r>
            <a:endParaRPr dirty="0"/>
          </a:p>
          <a:p>
            <a:pPr marL="685800" lvl="2" indent="-228600" algn="l" rtl="0">
              <a:lnSpc>
                <a:spcPct val="150000"/>
              </a:lnSpc>
              <a:spcBef>
                <a:spcPts val="500"/>
              </a:spcBef>
              <a:spcAft>
                <a:spcPts val="0"/>
              </a:spcAft>
              <a:buSzPct val="100000"/>
              <a:buFont typeface="Noto Sans Symbols"/>
              <a:buChar char="❖"/>
            </a:pPr>
            <a:r>
              <a:rPr lang="en-US" sz="2400" dirty="0" err="1"/>
              <a:t>Vấn</a:t>
            </a:r>
            <a:r>
              <a:rPr lang="en-US" sz="2400" dirty="0"/>
              <a:t> </a:t>
            </a:r>
            <a:r>
              <a:rPr lang="en-US" sz="2400" dirty="0" err="1"/>
              <a:t>đề</a:t>
            </a:r>
            <a:r>
              <a:rPr lang="en-US" sz="2400" dirty="0"/>
              <a:t> </a:t>
            </a:r>
            <a:r>
              <a:rPr lang="en-US" sz="2400" dirty="0" err="1"/>
              <a:t>dự</a:t>
            </a:r>
            <a:r>
              <a:rPr lang="en-US" sz="2400" dirty="0"/>
              <a:t> </a:t>
            </a:r>
            <a:r>
              <a:rPr lang="en-US" sz="2400" dirty="0" err="1"/>
              <a:t>báo</a:t>
            </a:r>
            <a:endParaRPr dirty="0"/>
          </a:p>
          <a:p>
            <a:pPr marL="685800" lvl="2" indent="-228600" algn="l" rtl="0">
              <a:lnSpc>
                <a:spcPct val="150000"/>
              </a:lnSpc>
              <a:spcBef>
                <a:spcPts val="500"/>
              </a:spcBef>
              <a:spcAft>
                <a:spcPts val="0"/>
              </a:spcAft>
              <a:buSzPct val="100000"/>
              <a:buFont typeface="Noto Sans Symbols"/>
              <a:buChar char="❖"/>
            </a:pPr>
            <a:r>
              <a:rPr lang="en-US" sz="2400" dirty="0" err="1"/>
              <a:t>Vấn</a:t>
            </a:r>
            <a:r>
              <a:rPr lang="en-US" sz="2400" dirty="0"/>
              <a:t> </a:t>
            </a:r>
            <a:r>
              <a:rPr lang="en-US" sz="2400" dirty="0" err="1"/>
              <a:t>đề</a:t>
            </a:r>
            <a:r>
              <a:rPr lang="en-US" sz="2400" dirty="0"/>
              <a:t> </a:t>
            </a:r>
            <a:r>
              <a:rPr lang="en-US" sz="2400" dirty="0" err="1"/>
              <a:t>suy</a:t>
            </a:r>
            <a:r>
              <a:rPr lang="en-US" sz="2400" dirty="0"/>
              <a:t> </a:t>
            </a:r>
            <a:r>
              <a:rPr lang="en-US" sz="2400" dirty="0" err="1"/>
              <a:t>diễn</a:t>
            </a:r>
            <a:endParaRPr dirty="0"/>
          </a:p>
          <a:p>
            <a:pPr marL="685800" lvl="1" indent="-133350" algn="l" rtl="0">
              <a:lnSpc>
                <a:spcPct val="150000"/>
              </a:lnSpc>
              <a:spcBef>
                <a:spcPts val="500"/>
              </a:spcBef>
              <a:spcAft>
                <a:spcPts val="0"/>
              </a:spcAft>
              <a:buSzPct val="100000"/>
              <a:buNone/>
            </a:pPr>
            <a:endParaRPr dirty="0"/>
          </a:p>
          <a:p>
            <a:pPr marL="685800" lvl="1" indent="-133350" algn="l" rtl="0">
              <a:lnSpc>
                <a:spcPct val="150000"/>
              </a:lnSpc>
              <a:spcBef>
                <a:spcPts val="500"/>
              </a:spcBef>
              <a:spcAft>
                <a:spcPts val="0"/>
              </a:spcAft>
              <a:buSzPct val="100000"/>
              <a:buNone/>
            </a:pPr>
            <a:endParaRPr dirty="0"/>
          </a:p>
          <a:p>
            <a:pPr marL="685800" lvl="1" indent="-133350" algn="l" rtl="0">
              <a:lnSpc>
                <a:spcPct val="150000"/>
              </a:lnSpc>
              <a:spcBef>
                <a:spcPts val="500"/>
              </a:spcBef>
              <a:spcAft>
                <a:spcPts val="0"/>
              </a:spcAft>
              <a:buSzPct val="100000"/>
              <a:buNone/>
            </a:pPr>
            <a:endParaRPr dirty="0"/>
          </a:p>
          <a:p>
            <a:pPr marL="685800" lvl="1" indent="-133350" algn="l" rtl="0">
              <a:lnSpc>
                <a:spcPct val="150000"/>
              </a:lnSpc>
              <a:spcBef>
                <a:spcPts val="500"/>
              </a:spcBef>
              <a:spcAft>
                <a:spcPts val="0"/>
              </a:spcAft>
              <a:buSzPct val="100000"/>
              <a:buNone/>
            </a:pPr>
            <a:endParaRPr dirty="0"/>
          </a:p>
        </p:txBody>
      </p:sp>
      <p:sp>
        <p:nvSpPr>
          <p:cNvPr id="144" name="Google Shape;144;p7"/>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p>
            <a:pPr marL="857250" lvl="0" indent="-857250" algn="l" rtl="0">
              <a:lnSpc>
                <a:spcPct val="90000"/>
              </a:lnSpc>
              <a:spcBef>
                <a:spcPts val="0"/>
              </a:spcBef>
              <a:spcAft>
                <a:spcPts val="0"/>
              </a:spcAft>
              <a:buClr>
                <a:srgbClr val="003B7A"/>
              </a:buClr>
              <a:buSzPts val="4000"/>
              <a:buFont typeface="Calibri"/>
              <a:buAutoNum type="romanUcPeriod"/>
            </a:pPr>
            <a:r>
              <a:rPr lang="en-US"/>
              <a:t>Vấn đề</a:t>
            </a:r>
            <a:endParaRPr/>
          </a:p>
        </p:txBody>
      </p:sp>
      <p:sp>
        <p:nvSpPr>
          <p:cNvPr id="145" name="Google Shape;145;p7">
            <a:hlinkClick r:id="rId3" action="ppaction://hlinksldjump"/>
          </p:cNvPr>
          <p:cNvSpPr/>
          <p:nvPr/>
        </p:nvSpPr>
        <p:spPr>
          <a:xfrm>
            <a:off x="8382000" y="5638800"/>
            <a:ext cx="647700" cy="38100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00">
                <a:solidFill>
                  <a:schemeClr val="lt1"/>
                </a:solidFill>
                <a:latin typeface="Calibri"/>
                <a:ea typeface="Calibri"/>
                <a:cs typeface="Calibri"/>
                <a:sym typeface="Calibri"/>
              </a:rPr>
              <a:t>HOME</a:t>
            </a:r>
            <a:endParaRPr sz="800">
              <a:solidFill>
                <a:schemeClr val="lt1"/>
              </a:solidFill>
              <a:latin typeface="Calibri"/>
              <a:ea typeface="Calibri"/>
              <a:cs typeface="Calibri"/>
              <a:sym typeface="Calibri"/>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8"/>
          <p:cNvPicPr preferRelativeResize="0">
            <a:picLocks noGrp="1"/>
          </p:cNvPicPr>
          <p:nvPr>
            <p:ph type="body" idx="1"/>
          </p:nvPr>
        </p:nvPicPr>
        <p:blipFill rotWithShape="1">
          <a:blip r:embed="rId3">
            <a:alphaModFix/>
          </a:blip>
          <a:srcRect/>
          <a:stretch/>
        </p:blipFill>
        <p:spPr>
          <a:xfrm>
            <a:off x="355804" y="959416"/>
            <a:ext cx="3256935" cy="3075039"/>
          </a:xfrm>
          <a:prstGeom prst="rect">
            <a:avLst/>
          </a:prstGeom>
          <a:noFill/>
          <a:ln>
            <a:noFill/>
          </a:ln>
        </p:spPr>
      </p:pic>
      <p:sp>
        <p:nvSpPr>
          <p:cNvPr id="151" name="Google Shape;151;p8"/>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p>
            <a:pPr marL="857250" lvl="0" indent="-857250" algn="l" rtl="0">
              <a:lnSpc>
                <a:spcPct val="90000"/>
              </a:lnSpc>
              <a:spcBef>
                <a:spcPts val="0"/>
              </a:spcBef>
              <a:spcAft>
                <a:spcPts val="0"/>
              </a:spcAft>
              <a:buClr>
                <a:srgbClr val="003B7A"/>
              </a:buClr>
              <a:buSzPts val="4000"/>
              <a:buFont typeface="Calibri"/>
              <a:buAutoNum type="romanUcPeriod" startAt="2"/>
            </a:pP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a:t>
            </a:r>
            <a:endParaRPr dirty="0"/>
          </a:p>
        </p:txBody>
      </p:sp>
      <p:sp>
        <p:nvSpPr>
          <p:cNvPr id="152" name="Google Shape;152;p8">
            <a:hlinkClick r:id="rId4" action="ppaction://hlinksldjump"/>
          </p:cNvPr>
          <p:cNvSpPr/>
          <p:nvPr/>
        </p:nvSpPr>
        <p:spPr>
          <a:xfrm>
            <a:off x="7848600" y="5410200"/>
            <a:ext cx="1181100" cy="60960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HOME</a:t>
            </a:r>
            <a:endParaRPr sz="1800">
              <a:solidFill>
                <a:schemeClr val="lt1"/>
              </a:solidFill>
              <a:latin typeface="Calibri"/>
              <a:ea typeface="Calibri"/>
              <a:cs typeface="Calibri"/>
              <a:sym typeface="Calibri"/>
            </a:endParaRPr>
          </a:p>
        </p:txBody>
      </p:sp>
      <p:sp>
        <p:nvSpPr>
          <p:cNvPr id="6" name="TextBox 5">
            <a:extLst>
              <a:ext uri="{FF2B5EF4-FFF2-40B4-BE49-F238E27FC236}">
                <a16:creationId xmlns:a16="http://schemas.microsoft.com/office/drawing/2014/main" id="{0F3FAD60-152E-4AEF-8335-B3BA5D6991EA}"/>
              </a:ext>
            </a:extLst>
          </p:cNvPr>
          <p:cNvSpPr txBox="1"/>
          <p:nvPr/>
        </p:nvSpPr>
        <p:spPr>
          <a:xfrm>
            <a:off x="4225413" y="1224887"/>
            <a:ext cx="4188541" cy="1795684"/>
          </a:xfrm>
          <a:prstGeom prst="rect">
            <a:avLst/>
          </a:prstGeom>
          <a:noFill/>
        </p:spPr>
        <p:txBody>
          <a:bodyPr wrap="square">
            <a:spAutoFit/>
          </a:bodyPr>
          <a:lstStyle/>
          <a:p>
            <a:pPr marL="0" lvl="0" indent="0" algn="just" rtl="0">
              <a:lnSpc>
                <a:spcPct val="150000"/>
              </a:lnSpc>
              <a:spcBef>
                <a:spcPts val="0"/>
              </a:spcBef>
              <a:spcAft>
                <a:spcPts val="0"/>
              </a:spcAft>
              <a:buSzPts val="2800"/>
              <a:buNone/>
            </a:pPr>
            <a:r>
              <a:rPr lang="en-US" dirty="0">
                <a:latin typeface="Tahoma"/>
                <a:ea typeface="Tahoma"/>
                <a:cs typeface="Tahoma"/>
                <a:sym typeface="Tahoma"/>
              </a:rPr>
              <a:t>https://synoptek.com/insights/it-blogs/10-challenges-every-software-product-developer-faces/</a:t>
            </a:r>
          </a:p>
          <a:p>
            <a:pPr marL="0" lvl="0" indent="0" algn="just" rtl="0">
              <a:lnSpc>
                <a:spcPct val="150000"/>
              </a:lnSpc>
              <a:spcBef>
                <a:spcPts val="1000"/>
              </a:spcBef>
              <a:spcAft>
                <a:spcPts val="0"/>
              </a:spcAft>
              <a:buSzPts val="2800"/>
              <a:buNone/>
            </a:pPr>
            <a:r>
              <a:rPr lang="en-US" dirty="0">
                <a:latin typeface="Tahoma"/>
                <a:ea typeface="Tahoma"/>
                <a:cs typeface="Tahoma"/>
                <a:sym typeface="Tahoma"/>
              </a:rPr>
              <a:t>https://www.estuate.com/company/blog/5-most-commonly-faced-software-development-challenges</a:t>
            </a:r>
            <a:endParaRPr lang="en-US"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body" idx="1"/>
          </p:nvPr>
        </p:nvSpPr>
        <p:spPr>
          <a:xfrm>
            <a:off x="628650" y="1600201"/>
            <a:ext cx="7886700" cy="4114800"/>
          </a:xfrm>
          <a:prstGeom prst="rect">
            <a:avLst/>
          </a:prstGeom>
          <a:noFill/>
          <a:ln>
            <a:noFill/>
          </a:ln>
        </p:spPr>
        <p:txBody>
          <a:bodyPr spcFirstLastPara="1" wrap="square" lIns="91425" tIns="45700" rIns="91425" bIns="45700" anchor="t" anchorCtr="0">
            <a:normAutofit fontScale="92500" lnSpcReduction="10000"/>
          </a:bodyPr>
          <a:lstStyle/>
          <a:p>
            <a:pPr marL="966788" lvl="2" indent="-457200" algn="l" rtl="0">
              <a:lnSpc>
                <a:spcPct val="120000"/>
              </a:lnSpc>
              <a:spcBef>
                <a:spcPts val="0"/>
              </a:spcBef>
              <a:spcAft>
                <a:spcPts val="0"/>
              </a:spcAft>
              <a:buSzPct val="100000"/>
              <a:buFont typeface="Calibri"/>
              <a:buAutoNum type="arabicPeriod"/>
            </a:pPr>
            <a:r>
              <a:rPr lang="en-US"/>
              <a:t>Bước 1:  Xác định vấn đề</a:t>
            </a:r>
            <a:r>
              <a:rPr lang="en-US" b="1"/>
              <a:t>: </a:t>
            </a:r>
            <a:r>
              <a:rPr lang="en-US"/>
              <a:t>Nhận diện đúng vấn đề cần giải quyết.</a:t>
            </a:r>
            <a:endParaRPr/>
          </a:p>
          <a:p>
            <a:pPr marL="966788" lvl="2" indent="-457231" algn="l" rtl="0">
              <a:lnSpc>
                <a:spcPct val="120000"/>
              </a:lnSpc>
              <a:spcBef>
                <a:spcPts val="500"/>
              </a:spcBef>
              <a:spcAft>
                <a:spcPts val="0"/>
              </a:spcAft>
              <a:buSzPct val="100000"/>
              <a:buFont typeface="Calibri"/>
              <a:buAutoNum type="arabicPeriod"/>
            </a:pPr>
            <a:r>
              <a:rPr lang="en-US" sz="2100"/>
              <a:t>Bước 2: Tìm hiểu nguyên nhân: Xác định đúng những nguyên nhân tạo ra vấn đề đó.</a:t>
            </a:r>
            <a:endParaRPr sz="2100"/>
          </a:p>
          <a:p>
            <a:pPr marL="966788" lvl="2" indent="-457231" algn="l" rtl="0">
              <a:lnSpc>
                <a:spcPct val="120000"/>
              </a:lnSpc>
              <a:spcBef>
                <a:spcPts val="500"/>
              </a:spcBef>
              <a:spcAft>
                <a:spcPts val="0"/>
              </a:spcAft>
              <a:buSzPct val="100000"/>
              <a:buFont typeface="Calibri"/>
              <a:buAutoNum type="arabicPeriod"/>
            </a:pPr>
            <a:r>
              <a:rPr lang="en-US" sz="2100"/>
              <a:t>Bước 3: Lập sơ đồ giải pháp: Tìm ra được nhiều các giải pháp thiết thực và khả thi để giải quyết vấn đề đó.</a:t>
            </a:r>
            <a:endParaRPr/>
          </a:p>
          <a:p>
            <a:pPr marL="966788" lvl="2" indent="-457231" algn="l" rtl="0">
              <a:lnSpc>
                <a:spcPct val="120000"/>
              </a:lnSpc>
              <a:spcBef>
                <a:spcPts val="500"/>
              </a:spcBef>
              <a:spcAft>
                <a:spcPts val="0"/>
              </a:spcAft>
              <a:buSzPct val="100000"/>
              <a:buFont typeface="Calibri"/>
              <a:buAutoNum type="arabicPeriod"/>
            </a:pPr>
            <a:r>
              <a:rPr lang="en-US" sz="2100"/>
              <a:t>Bước 4: Lựa chọn phương án tối ưu:  Ra quyết định để lựa chọn một giải pháp phù hợp có thể giải quyết được vấn đề đặt ra (dựa vào  lợi ích, nguồn lực, thời  gian, tính khả thi, rủi ro, khía cạnh đạo đức khi thực thi.)  Có thể lập bảng ma trận để ra quyết định.</a:t>
            </a:r>
            <a:endParaRPr/>
          </a:p>
          <a:p>
            <a:pPr marL="966788" lvl="2" indent="-457231" algn="l" rtl="0">
              <a:lnSpc>
                <a:spcPct val="120000"/>
              </a:lnSpc>
              <a:spcBef>
                <a:spcPts val="500"/>
              </a:spcBef>
              <a:spcAft>
                <a:spcPts val="0"/>
              </a:spcAft>
              <a:buSzPct val="100000"/>
              <a:buFont typeface="Calibri"/>
              <a:buAutoNum type="arabicPeriod"/>
            </a:pPr>
            <a:r>
              <a:rPr lang="en-US" sz="2100"/>
              <a:t>Bước 5: Lập kế hoạch để giải quyết vấn đề.</a:t>
            </a:r>
            <a:endParaRPr/>
          </a:p>
          <a:p>
            <a:pPr marL="966788" lvl="2" indent="-457231" algn="l" rtl="0">
              <a:lnSpc>
                <a:spcPct val="120000"/>
              </a:lnSpc>
              <a:spcBef>
                <a:spcPts val="500"/>
              </a:spcBef>
              <a:spcAft>
                <a:spcPts val="0"/>
              </a:spcAft>
              <a:buSzPct val="100000"/>
              <a:buFont typeface="Calibri"/>
              <a:buAutoNum type="arabicPeriod"/>
            </a:pPr>
            <a:r>
              <a:rPr lang="en-US" sz="2100"/>
              <a:t>Bước 6: Giám sát và đánh giá.</a:t>
            </a:r>
            <a:endParaRPr/>
          </a:p>
          <a:p>
            <a:pPr marL="228600" lvl="0" indent="-64135" algn="l" rtl="0">
              <a:lnSpc>
                <a:spcPct val="150000"/>
              </a:lnSpc>
              <a:spcBef>
                <a:spcPts val="1000"/>
              </a:spcBef>
              <a:spcAft>
                <a:spcPts val="0"/>
              </a:spcAft>
              <a:buClr>
                <a:srgbClr val="F5CE31"/>
              </a:buClr>
              <a:buSzPct val="100000"/>
              <a:buNone/>
            </a:pPr>
            <a:endParaRPr/>
          </a:p>
        </p:txBody>
      </p:sp>
      <p:sp>
        <p:nvSpPr>
          <p:cNvPr id="158" name="Google Shape;158;p9"/>
          <p:cNvSpPr txBox="1">
            <a:spLocks noGrp="1"/>
          </p:cNvSpPr>
          <p:nvPr>
            <p:ph type="title"/>
          </p:nvPr>
        </p:nvSpPr>
        <p:spPr>
          <a:xfrm>
            <a:off x="628650" y="352427"/>
            <a:ext cx="7886700" cy="1057275"/>
          </a:xfrm>
          <a:prstGeom prst="rect">
            <a:avLst/>
          </a:prstGeom>
          <a:noFill/>
          <a:ln>
            <a:noFill/>
          </a:ln>
        </p:spPr>
        <p:txBody>
          <a:bodyPr spcFirstLastPara="1" wrap="square" lIns="91425" tIns="45700" rIns="91425" bIns="45700" anchor="ctr" anchorCtr="0">
            <a:normAutofit/>
          </a:bodyPr>
          <a:lstStyle/>
          <a:p>
            <a:pPr marL="857250" lvl="0" indent="-857250" algn="l" rtl="0">
              <a:lnSpc>
                <a:spcPct val="90000"/>
              </a:lnSpc>
              <a:spcBef>
                <a:spcPts val="0"/>
              </a:spcBef>
              <a:spcAft>
                <a:spcPts val="0"/>
              </a:spcAft>
              <a:buClr>
                <a:srgbClr val="003B7A"/>
              </a:buClr>
              <a:buSzPts val="4000"/>
              <a:buFont typeface="Calibri"/>
              <a:buAutoNum type="romanUcPeriod" startAt="2"/>
            </a:pPr>
            <a:r>
              <a:rPr lang="en-US"/>
              <a:t>Giải quyết vấn đề:</a:t>
            </a:r>
            <a:endParaRPr/>
          </a:p>
        </p:txBody>
      </p:sp>
      <p:sp>
        <p:nvSpPr>
          <p:cNvPr id="159" name="Google Shape;159;p9">
            <a:hlinkClick r:id="rId3" action="ppaction://hlinksldjump"/>
          </p:cNvPr>
          <p:cNvSpPr/>
          <p:nvPr/>
        </p:nvSpPr>
        <p:spPr>
          <a:xfrm>
            <a:off x="7848600" y="5410200"/>
            <a:ext cx="1181100" cy="609600"/>
          </a:xfrm>
          <a:prstGeom prst="ellipse">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HOME</a:t>
            </a:r>
            <a:endParaRPr sz="1800">
              <a:solidFill>
                <a:schemeClr val="lt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dc">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1292</Words>
  <Application>Microsoft Office PowerPoint</Application>
  <PresentationFormat>On-screen Show (4:3)</PresentationFormat>
  <Paragraphs>154</Paragraphs>
  <Slides>24</Slides>
  <Notes>24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Times New Roman</vt:lpstr>
      <vt:lpstr>Arial</vt:lpstr>
      <vt:lpstr>Tahoma</vt:lpstr>
      <vt:lpstr>Noto Sans Symbols</vt:lpstr>
      <vt:lpstr>tdc</vt:lpstr>
      <vt:lpstr>Chương 4.  GIẢI QUYẾT VẤN ĐỀ VÀ RA QUYẾT ĐỊNH</vt:lpstr>
      <vt:lpstr>Mục tiêu</vt:lpstr>
      <vt:lpstr>PowerPoint Presentation</vt:lpstr>
      <vt:lpstr>Nội dung</vt:lpstr>
      <vt:lpstr>Vấn đề</vt:lpstr>
      <vt:lpstr>Vấn đề</vt:lpstr>
      <vt:lpstr>Vấn đề</vt:lpstr>
      <vt:lpstr>Giải quyết vấn đề:</vt:lpstr>
      <vt:lpstr>Giải quyết vấn đề:</vt:lpstr>
      <vt:lpstr>Giải quyết vấn đề:</vt:lpstr>
      <vt:lpstr>Giải quyết vấn đề:</vt:lpstr>
      <vt:lpstr>Giải quyết vấn đề trong máy tính điện tử</vt:lpstr>
      <vt:lpstr>Giải quyết vấn đề trong máy tính điện tử</vt:lpstr>
      <vt:lpstr>Giải quyết vấn đề trong máy tính điện tử</vt:lpstr>
      <vt:lpstr>Giải quyết vấn đề trong máy tính điện tử</vt:lpstr>
      <vt:lpstr>Giải quyết vấn đề trong máy tính điện tử</vt:lpstr>
      <vt:lpstr>Giải quyết vấn đề trong máy tính điện tử</vt:lpstr>
      <vt:lpstr>Giải quyết vấn đề trong máy tính điện tử</vt:lpstr>
      <vt:lpstr>Giải quyết vấn đề trong máy tính điện tử</vt:lpstr>
      <vt:lpstr>Một số công cụ và kỹ thuật giải quyết vấn đề</vt:lpstr>
      <vt:lpstr>Một số công cụ và kỹ thuật giải quyết vấn đề</vt:lpstr>
      <vt:lpstr>Một số công cụ và kỹ thuật giải quyết vấn đề</vt:lpstr>
      <vt:lpstr>Một số công cụ và kỹ thuật giải quyết vấn đề</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GIẢI QUYẾT VẤN ĐỀ VÀ RA QUYẾT ĐỊNH</dc:title>
  <dc:creator>Admin</dc:creator>
  <cp:lastModifiedBy>the phanthi</cp:lastModifiedBy>
  <cp:revision>2</cp:revision>
  <dcterms:created xsi:type="dcterms:W3CDTF">2021-08-22T08:01:47Z</dcterms:created>
  <dcterms:modified xsi:type="dcterms:W3CDTF">2021-10-11T06:31:44Z</dcterms:modified>
</cp:coreProperties>
</file>