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668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344" algn="l" defTabSz="365668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6688" algn="l" defTabSz="365668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5032" algn="l" defTabSz="365668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3376" algn="l" defTabSz="365668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1720" algn="l" defTabSz="365668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0064" algn="l" defTabSz="365668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798408" algn="l" defTabSz="365668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6752" algn="l" defTabSz="3656688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870" y="-72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14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5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3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798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6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8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8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10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66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34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668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503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337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172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006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79840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675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14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14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4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344" indent="0">
              <a:buNone/>
              <a:defRPr sz="8000" b="1"/>
            </a:lvl2pPr>
            <a:lvl3pPr marL="3656688" indent="0">
              <a:buNone/>
              <a:defRPr sz="7200" b="1"/>
            </a:lvl3pPr>
            <a:lvl4pPr marL="5485032" indent="0">
              <a:buNone/>
              <a:defRPr sz="6400" b="1"/>
            </a:lvl4pPr>
            <a:lvl5pPr marL="7313376" indent="0">
              <a:buNone/>
              <a:defRPr sz="6400" b="1"/>
            </a:lvl5pPr>
            <a:lvl6pPr marL="9141720" indent="0">
              <a:buNone/>
              <a:defRPr sz="6400" b="1"/>
            </a:lvl6pPr>
            <a:lvl7pPr marL="10970064" indent="0">
              <a:buNone/>
              <a:defRPr sz="6400" b="1"/>
            </a:lvl7pPr>
            <a:lvl8pPr marL="12798408" indent="0">
              <a:buNone/>
              <a:defRPr sz="6400" b="1"/>
            </a:lvl8pPr>
            <a:lvl9pPr marL="1462675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4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4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344" indent="0">
              <a:buNone/>
              <a:defRPr sz="8000" b="1"/>
            </a:lvl2pPr>
            <a:lvl3pPr marL="3656688" indent="0">
              <a:buNone/>
              <a:defRPr sz="7200" b="1"/>
            </a:lvl3pPr>
            <a:lvl4pPr marL="5485032" indent="0">
              <a:buNone/>
              <a:defRPr sz="6400" b="1"/>
            </a:lvl4pPr>
            <a:lvl5pPr marL="7313376" indent="0">
              <a:buNone/>
              <a:defRPr sz="6400" b="1"/>
            </a:lvl5pPr>
            <a:lvl6pPr marL="9141720" indent="0">
              <a:buNone/>
              <a:defRPr sz="6400" b="1"/>
            </a:lvl6pPr>
            <a:lvl7pPr marL="10970064" indent="0">
              <a:buNone/>
              <a:defRPr sz="6400" b="1"/>
            </a:lvl7pPr>
            <a:lvl8pPr marL="12798408" indent="0">
              <a:buNone/>
              <a:defRPr sz="6400" b="1"/>
            </a:lvl8pPr>
            <a:lvl9pPr marL="1462675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4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10" y="1092210"/>
            <a:ext cx="20447004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5740410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344" indent="0">
              <a:buNone/>
              <a:defRPr sz="4800"/>
            </a:lvl2pPr>
            <a:lvl3pPr marL="3656688" indent="0">
              <a:buNone/>
              <a:defRPr sz="4000"/>
            </a:lvl3pPr>
            <a:lvl4pPr marL="5485032" indent="0">
              <a:buNone/>
              <a:defRPr sz="3600"/>
            </a:lvl4pPr>
            <a:lvl5pPr marL="7313376" indent="0">
              <a:buNone/>
              <a:defRPr sz="3600"/>
            </a:lvl5pPr>
            <a:lvl6pPr marL="9141720" indent="0">
              <a:buNone/>
              <a:defRPr sz="3600"/>
            </a:lvl6pPr>
            <a:lvl7pPr marL="10970064" indent="0">
              <a:buNone/>
              <a:defRPr sz="3600"/>
            </a:lvl7pPr>
            <a:lvl8pPr marL="12798408" indent="0">
              <a:buNone/>
              <a:defRPr sz="3600"/>
            </a:lvl8pPr>
            <a:lvl9pPr marL="1462675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6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4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344" indent="0">
              <a:buNone/>
              <a:defRPr sz="11200"/>
            </a:lvl2pPr>
            <a:lvl3pPr marL="3656688" indent="0">
              <a:buNone/>
              <a:defRPr sz="9600"/>
            </a:lvl3pPr>
            <a:lvl4pPr marL="5485032" indent="0">
              <a:buNone/>
              <a:defRPr sz="8000"/>
            </a:lvl4pPr>
            <a:lvl5pPr marL="7313376" indent="0">
              <a:buNone/>
              <a:defRPr sz="8000"/>
            </a:lvl5pPr>
            <a:lvl6pPr marL="9141720" indent="0">
              <a:buNone/>
              <a:defRPr sz="8000"/>
            </a:lvl6pPr>
            <a:lvl7pPr marL="10970064" indent="0">
              <a:buNone/>
              <a:defRPr sz="8000"/>
            </a:lvl7pPr>
            <a:lvl8pPr marL="12798408" indent="0">
              <a:buNone/>
              <a:defRPr sz="8000"/>
            </a:lvl8pPr>
            <a:lvl9pPr marL="14626752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6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344" indent="0">
              <a:buNone/>
              <a:defRPr sz="4800"/>
            </a:lvl2pPr>
            <a:lvl3pPr marL="3656688" indent="0">
              <a:buNone/>
              <a:defRPr sz="4000"/>
            </a:lvl3pPr>
            <a:lvl4pPr marL="5485032" indent="0">
              <a:buNone/>
              <a:defRPr sz="3600"/>
            </a:lvl4pPr>
            <a:lvl5pPr marL="7313376" indent="0">
              <a:buNone/>
              <a:defRPr sz="3600"/>
            </a:lvl5pPr>
            <a:lvl6pPr marL="9141720" indent="0">
              <a:buNone/>
              <a:defRPr sz="3600"/>
            </a:lvl6pPr>
            <a:lvl7pPr marL="10970064" indent="0">
              <a:buNone/>
              <a:defRPr sz="3600"/>
            </a:lvl7pPr>
            <a:lvl8pPr marL="12798408" indent="0">
              <a:buNone/>
              <a:defRPr sz="3600"/>
            </a:lvl8pPr>
            <a:lvl9pPr marL="1462675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668" tIns="182836" rIns="365668" bIns="1828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14"/>
            <a:ext cx="32918400" cy="18103852"/>
          </a:xfrm>
          <a:prstGeom prst="rect">
            <a:avLst/>
          </a:prstGeom>
        </p:spPr>
        <p:txBody>
          <a:bodyPr vert="horz" lIns="365668" tIns="182836" rIns="365668" bIns="1828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14"/>
            <a:ext cx="8534400" cy="1460500"/>
          </a:xfrm>
          <a:prstGeom prst="rect">
            <a:avLst/>
          </a:prstGeom>
        </p:spPr>
        <p:txBody>
          <a:bodyPr vert="horz" lIns="365668" tIns="182836" rIns="365668" bIns="182836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A65E-6697-41D6-94C4-564993817DF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14"/>
            <a:ext cx="11582400" cy="1460500"/>
          </a:xfrm>
          <a:prstGeom prst="rect">
            <a:avLst/>
          </a:prstGeom>
        </p:spPr>
        <p:txBody>
          <a:bodyPr vert="horz" lIns="365668" tIns="182836" rIns="365668" bIns="182836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14"/>
            <a:ext cx="8534400" cy="1460500"/>
          </a:xfrm>
          <a:prstGeom prst="rect">
            <a:avLst/>
          </a:prstGeom>
        </p:spPr>
        <p:txBody>
          <a:bodyPr vert="horz" lIns="365668" tIns="182836" rIns="365668" bIns="182836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2339-A726-471D-8409-92508B53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6688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260" indent="-1371260" algn="l" defTabSz="36566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060" indent="-1142716" algn="l" defTabSz="36566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860" indent="-914172" algn="l" defTabSz="36566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399204" indent="-914172" algn="l" defTabSz="3656688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7548" indent="-914172" algn="l" defTabSz="3656688" rtl="0" eaLnBrk="1" latinLnBrk="0" hangingPunct="1">
        <a:spcBef>
          <a:spcPct val="20000"/>
        </a:spcBef>
        <a:buFont typeface="Arial" panose="020B0604020202020204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5892" indent="-914172" algn="l" defTabSz="3656688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4236" indent="-914172" algn="l" defTabSz="3656688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2580" indent="-914172" algn="l" defTabSz="3656688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924" indent="-914172" algn="l" defTabSz="3656688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668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344" algn="l" defTabSz="365668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6688" algn="l" defTabSz="365668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032" algn="l" defTabSz="365668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3376" algn="l" defTabSz="365668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720" algn="l" defTabSz="365668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0064" algn="l" defTabSz="365668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798408" algn="l" defTabSz="365668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6752" algn="l" defTabSz="365668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Placeholder 244"/>
          <p:cNvSpPr txBox="1">
            <a:spLocks/>
          </p:cNvSpPr>
          <p:nvPr/>
        </p:nvSpPr>
        <p:spPr>
          <a:xfrm>
            <a:off x="485388" y="170756"/>
            <a:ext cx="13775490" cy="928479"/>
          </a:xfrm>
          <a:prstGeom prst="rect">
            <a:avLst/>
          </a:prstGeom>
        </p:spPr>
        <p:txBody>
          <a:bodyPr vert="horz" lIns="365668" tIns="182836" rIns="365668" bIns="182836" rtlCol="0" anchor="ctr"/>
          <a:lstStyle>
            <a:defPPr>
              <a:defRPr lang="en-US"/>
            </a:defPPr>
            <a:lvl1pPr marL="0" algn="ctr" defTabSz="3656688" rtl="0" eaLnBrk="1" latinLnBrk="0" hangingPunct="1"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344" algn="l" defTabSz="3656688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6688" algn="l" defTabSz="3656688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5032" algn="l" defTabSz="3656688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3376" algn="l" defTabSz="3656688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1720" algn="l" defTabSz="3656688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0064" algn="l" defTabSz="3656688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98408" algn="l" defTabSz="3656688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26752" algn="l" defTabSz="3656688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002060"/>
                </a:solidFill>
              </a:rPr>
              <a:t>Integrating bioinformatics into State PHL testing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1" name="Picture 4" descr="J:\BIOINFORMATICS\presentations\180923_ASMNGS\Variety-of-city-buildings\hosp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57" y="1813610"/>
            <a:ext cx="1756619" cy="154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J:\BIOINFORMATICS\presentations\180923_ASMNGS\Variety-of-city-buildings\govern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09" y="2712227"/>
            <a:ext cx="1790346" cy="236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7" descr="J:\BIOINFORMATICS\presentations\180923_ASMNGS\Variety-of-city-buildings\hi-ri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67" y="1813610"/>
            <a:ext cx="1280680" cy="15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1" descr="J:\BIOINFORMATICS\presentations\180923_ASMNGS\Variety-of-city-buildings\sto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78" y="4314030"/>
            <a:ext cx="1387775" cy="156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J:\BIOINFORMATICS\presentations\180923_ASMNGS\Buildings-set\restaura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95" y="4277146"/>
            <a:ext cx="1508802" cy="159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54073" y="2063809"/>
            <a:ext cx="2995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Send samples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2514" y="3512395"/>
            <a:ext cx="319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Sentinel labs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4879" y="5878259"/>
            <a:ext cx="277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Shops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132958" y="3512239"/>
            <a:ext cx="277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Homes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68310" y="5878259"/>
            <a:ext cx="277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Restaurants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312581" y="5049340"/>
            <a:ext cx="3320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Public Health Laboratory</a:t>
            </a:r>
            <a:endParaRPr lang="en-US" sz="3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2" name="Arc 91"/>
          <p:cNvSpPr/>
          <p:nvPr/>
        </p:nvSpPr>
        <p:spPr>
          <a:xfrm rot="16200000">
            <a:off x="7126759" y="995616"/>
            <a:ext cx="997727" cy="4128365"/>
          </a:xfrm>
          <a:prstGeom prst="arc">
            <a:avLst>
              <a:gd name="adj1" fmla="val 16200000"/>
              <a:gd name="adj2" fmla="val 53445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7688987">
            <a:off x="9602233" y="2926173"/>
            <a:ext cx="230931" cy="197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6200000" flipH="1">
            <a:off x="6845626" y="2963905"/>
            <a:ext cx="1492866" cy="4128365"/>
          </a:xfrm>
          <a:prstGeom prst="arc">
            <a:avLst>
              <a:gd name="adj1" fmla="val 16200000"/>
              <a:gd name="adj2" fmla="val 53445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254072" y="4760314"/>
            <a:ext cx="299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Send test kits</a:t>
            </a:r>
          </a:p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Send results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6" name="Isosceles Triangle 95"/>
          <p:cNvSpPr/>
          <p:nvPr/>
        </p:nvSpPr>
        <p:spPr>
          <a:xfrm rot="18587096">
            <a:off x="5373319" y="4965453"/>
            <a:ext cx="239081" cy="2232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84879" y="6572911"/>
            <a:ext cx="1031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Workflow for Next Generation Sequencing (NGS)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4404" y="10164041"/>
            <a:ext cx="750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Workflow for PulseNet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163" y="7169460"/>
            <a:ext cx="3568631" cy="27587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5" descr="J:\BIOINFORMATICS\bioinformatics_implementation_guide\figures\Figure2_Workflow\images\Professor_Doing_an_Experiment_Cartoo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29" y="7314518"/>
            <a:ext cx="1745681" cy="19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84142" y="9310970"/>
            <a:ext cx="474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Laboratory Testing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260530" y="7178985"/>
            <a:ext cx="3919461" cy="27587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843073" y="9323916"/>
            <a:ext cx="474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Bioinformatics Analyses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4" name="Picture 4" descr="J:\BIOINFORMATICS\bioinformatics_implementation_guide\figures\Figure2_Workflow\images\Man_Working_at_his_Desk_Cartoon_Vector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998" y="7514277"/>
            <a:ext cx="2471706" cy="173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ounded Rectangle 104"/>
          <p:cNvSpPr/>
          <p:nvPr/>
        </p:nvSpPr>
        <p:spPr>
          <a:xfrm>
            <a:off x="10049534" y="7181856"/>
            <a:ext cx="3919461" cy="27587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9717698" y="9323916"/>
            <a:ext cx="474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Epidemiology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7" name="Picture 3" descr="J:\BIOINFORMATICS\bioinformatics_implementation_guide\figures\Figure2_Workflow\images\woman_giving_pp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24" y="7422039"/>
            <a:ext cx="2469679" cy="19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/>
          <p:cNvCxnSpPr>
            <a:stCxn id="99" idx="3"/>
            <a:endCxn id="102" idx="1"/>
          </p:cNvCxnSpPr>
          <p:nvPr/>
        </p:nvCxnSpPr>
        <p:spPr>
          <a:xfrm>
            <a:off x="4158794" y="8548822"/>
            <a:ext cx="1101736" cy="9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2" idx="3"/>
            <a:endCxn id="105" idx="1"/>
          </p:cNvCxnSpPr>
          <p:nvPr/>
        </p:nvCxnSpPr>
        <p:spPr>
          <a:xfrm>
            <a:off x="9179991" y="8558347"/>
            <a:ext cx="869543" cy="28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94404" y="1210336"/>
            <a:ext cx="1031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PHL Functions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6585" y="12870983"/>
            <a:ext cx="3999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Laboratory culture, PFGE, and sequencing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83811" y="12870983"/>
            <a:ext cx="3272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+mj-lt"/>
                <a:cs typeface="Times New Roman" panose="02020603050405020304" pitchFamily="18" charset="0"/>
              </a:rPr>
              <a:t>wgMLST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 on CDC servers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645054" y="12870983"/>
            <a:ext cx="2852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Report trees to epidemiologists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97540" y="11207742"/>
            <a:ext cx="1496156" cy="1504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2608176" y="11311831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603746" y="11591452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605198" y="11682892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607103" y="11842912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607103" y="11921856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608176" y="12001733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603746" y="12342558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603746" y="12587033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064431" y="11314188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060001" y="11593809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061453" y="11685249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063358" y="11845269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063358" y="11924213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064431" y="12004090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060001" y="12344915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060001" y="12589390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521631" y="11314188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517201" y="11593809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520558" y="11845269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521631" y="12004090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517201" y="12344915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517201" y="12589390"/>
            <a:ext cx="3712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4296178" y="11972682"/>
            <a:ext cx="160935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156230" y="11138378"/>
            <a:ext cx="165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Send results via </a:t>
            </a:r>
            <a:r>
              <a:rPr lang="en-US" sz="2000" dirty="0" err="1" smtClean="0">
                <a:latin typeface="+mj-lt"/>
                <a:cs typeface="Times New Roman" panose="02020603050405020304" pitchFamily="18" charset="0"/>
              </a:rPr>
              <a:t>BaseSpace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10459437" y="11919080"/>
            <a:ext cx="1168023" cy="277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1627460" y="11341409"/>
            <a:ext cx="0" cy="10035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1596980" y="12339168"/>
            <a:ext cx="1168023" cy="277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1596791" y="11341409"/>
            <a:ext cx="584200" cy="13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2180991" y="11119816"/>
            <a:ext cx="0" cy="42572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2148065" y="11142847"/>
            <a:ext cx="61693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2148065" y="11545537"/>
            <a:ext cx="61693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603746" y="10748816"/>
            <a:ext cx="155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 1      2      3</a:t>
            </a:r>
            <a:endParaRPr lang="en-US" sz="1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2765003" y="12154502"/>
            <a:ext cx="47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3</a:t>
            </a:r>
            <a:endParaRPr lang="en-US" sz="1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2765003" y="10928535"/>
            <a:ext cx="47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2765003" y="11348730"/>
            <a:ext cx="47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2</a:t>
            </a:r>
            <a:endParaRPr lang="en-US" sz="1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457448" y="11131542"/>
            <a:ext cx="1820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Send results via </a:t>
            </a:r>
            <a:r>
              <a:rPr lang="en-US" sz="2000" dirty="0" err="1" smtClean="0">
                <a:latin typeface="+mj-lt"/>
                <a:cs typeface="Times New Roman" panose="02020603050405020304" pitchFamily="18" charset="0"/>
              </a:rPr>
              <a:t>BioNumerics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51" name="Picture 5" descr="J:\BIOINFORMATICS\presentations\180923_ASMNGS\plu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57" y="11305932"/>
            <a:ext cx="1073150" cy="11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J:\BIOINFORMATICS\presentations\180923_ASMNGS\server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659" y="10931352"/>
            <a:ext cx="1985335" cy="19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Arrow Connector 152"/>
          <p:cNvCxnSpPr/>
          <p:nvPr/>
        </p:nvCxnSpPr>
        <p:spPr>
          <a:xfrm flipV="1">
            <a:off x="8553427" y="11972682"/>
            <a:ext cx="160935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EOHHS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Hsu, Tiffany Y. (DPH)</dc:creator>
  <cp:lastModifiedBy> </cp:lastModifiedBy>
  <cp:revision>2</cp:revision>
  <dcterms:created xsi:type="dcterms:W3CDTF">2018-10-15T13:52:01Z</dcterms:created>
  <dcterms:modified xsi:type="dcterms:W3CDTF">2018-10-15T14:08:49Z</dcterms:modified>
</cp:coreProperties>
</file>