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870" y="-72"/>
      </p:cViewPr>
      <p:guideLst>
        <p:guide orient="horz" pos="8640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2"/>
            <a:ext cx="3108960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E3E0-C774-409F-8F1C-11DA206525F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D36F-89C8-45FF-9067-7A2E0432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8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E3E0-C774-409F-8F1C-11DA206525F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D36F-89C8-45FF-9067-7A2E0432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54"/>
            <a:ext cx="822960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54"/>
            <a:ext cx="2407920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E3E0-C774-409F-8F1C-11DA206525F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D36F-89C8-45FF-9067-7A2E0432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7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E3E0-C774-409F-8F1C-11DA206525F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D36F-89C8-45FF-9067-7A2E0432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8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2"/>
            <a:ext cx="31089600" cy="54483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54"/>
            <a:ext cx="31089600" cy="6000748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E3E0-C774-409F-8F1C-11DA206525F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D36F-89C8-45FF-9067-7A2E0432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2"/>
            <a:ext cx="16154400" cy="1810385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400802"/>
            <a:ext cx="16154400" cy="1810385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E3E0-C774-409F-8F1C-11DA206525F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D36F-89C8-45FF-9067-7A2E0432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0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2"/>
            <a:ext cx="16160752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500"/>
            <a:ext cx="16160752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140452"/>
            <a:ext cx="16167100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8699500"/>
            <a:ext cx="16167100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E3E0-C774-409F-8F1C-11DA206525F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D36F-89C8-45FF-9067-7A2E0432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8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E3E0-C774-409F-8F1C-11DA206525F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D36F-89C8-45FF-9067-7A2E0432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8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E3E0-C774-409F-8F1C-11DA206525F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D36F-89C8-45FF-9067-7A2E0432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2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092200"/>
            <a:ext cx="12033252" cy="46482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2"/>
            <a:ext cx="20447000" cy="23412452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5740402"/>
            <a:ext cx="12033252" cy="18764252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E3E0-C774-409F-8F1C-11DA206525F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D36F-89C8-45FF-9067-7A2E0432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2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0"/>
            <a:ext cx="21945600" cy="2266952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100"/>
            <a:ext cx="21945600" cy="164592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2"/>
            <a:ext cx="21945600" cy="3219448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E3E0-C774-409F-8F1C-11DA206525F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D36F-89C8-45FF-9067-7A2E0432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6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02"/>
            <a:ext cx="32918400" cy="18103852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EE3E0-C774-409F-8F1C-11DA206525F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7D36F-89C8-45FF-9067-7A2E0432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4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ounded Rectangle 92"/>
          <p:cNvSpPr/>
          <p:nvPr/>
        </p:nvSpPr>
        <p:spPr>
          <a:xfrm>
            <a:off x="7444600" y="11201400"/>
            <a:ext cx="6729046" cy="2460365"/>
          </a:xfrm>
          <a:prstGeom prst="roundRect">
            <a:avLst>
              <a:gd name="adj" fmla="val 1318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22846623" y="8079091"/>
            <a:ext cx="6185578" cy="5360379"/>
          </a:xfrm>
          <a:prstGeom prst="roundRect">
            <a:avLst>
              <a:gd name="adj" fmla="val 9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22846622" y="1777999"/>
            <a:ext cx="6185578" cy="4504899"/>
          </a:xfrm>
          <a:prstGeom prst="roundRect">
            <a:avLst>
              <a:gd name="adj" fmla="val 9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15907634" y="1776752"/>
            <a:ext cx="6646704" cy="2660378"/>
          </a:xfrm>
          <a:prstGeom prst="roundRect">
            <a:avLst>
              <a:gd name="adj" fmla="val 1854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44"/>
          <p:cNvSpPr txBox="1">
            <a:spLocks/>
          </p:cNvSpPr>
          <p:nvPr/>
        </p:nvSpPr>
        <p:spPr>
          <a:xfrm>
            <a:off x="641778" y="288692"/>
            <a:ext cx="6572249" cy="928479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defPPr>
              <a:defRPr lang="en-US"/>
            </a:defPPr>
            <a:lvl1pPr marL="0" algn="ctr" defTabSz="3657600" rtl="0" eaLnBrk="1" latinLnBrk="0" hangingPunct="1"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002060"/>
                </a:solidFill>
              </a:rPr>
              <a:t>Call Results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353" y="1192187"/>
            <a:ext cx="65436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cs typeface="Times New Roman" panose="02020603050405020304" pitchFamily="18" charset="0"/>
              </a:rPr>
              <a:t>What sequencing projects are currently being carried out?</a:t>
            </a:r>
            <a:endParaRPr lang="en-US" sz="3200" b="1" i="1" dirty="0"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459712" y="8461274"/>
            <a:ext cx="6739074" cy="2520752"/>
          </a:xfrm>
          <a:prstGeom prst="roundRect">
            <a:avLst>
              <a:gd name="adj" fmla="val 7748"/>
            </a:avLst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60" y="8807000"/>
            <a:ext cx="2468849" cy="1709202"/>
          </a:xfrm>
          <a:prstGeom prst="rect">
            <a:avLst/>
          </a:prstGeom>
        </p:spPr>
      </p:pic>
      <p:pic>
        <p:nvPicPr>
          <p:cNvPr id="9" name="Picture 14" descr="Ion Chefâ¢ Instru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522" y="8803987"/>
            <a:ext cx="1889435" cy="178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685920" y="10242565"/>
            <a:ext cx="1491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cs typeface="Times New Roman" panose="02020603050405020304" pitchFamily="18" charset="0"/>
              </a:rPr>
              <a:t>Ion Chef</a:t>
            </a:r>
            <a:endParaRPr lang="en-US" sz="2800" dirty="0"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82699" y="11206485"/>
            <a:ext cx="66909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Times New Roman" panose="02020603050405020304" pitchFamily="18" charset="0"/>
              </a:rPr>
              <a:t>All New England states have </a:t>
            </a:r>
            <a:r>
              <a:rPr lang="en-US" sz="2800" dirty="0" err="1" smtClean="0">
                <a:cs typeface="Times New Roman" panose="02020603050405020304" pitchFamily="18" charset="0"/>
              </a:rPr>
              <a:t>MiSeqs</a:t>
            </a:r>
            <a:r>
              <a:rPr lang="en-US" sz="2800" dirty="0" smtClean="0">
                <a:cs typeface="Times New Roman" panose="02020603050405020304" pitchFamily="18" charset="0"/>
              </a:rPr>
              <a:t> (ranging from 1-8)</a:t>
            </a:r>
            <a:endParaRPr lang="en-US" sz="2800" dirty="0">
              <a:cs typeface="Times New Roman" panose="02020603050405020304" pitchFamily="18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Times New Roman" panose="02020603050405020304" pitchFamily="18" charset="0"/>
              </a:rPr>
              <a:t>NYS also has 2 Ion Chefs , 2 S5 Ion Torrents, </a:t>
            </a:r>
            <a:r>
              <a:rPr lang="en-US" sz="2800" dirty="0" err="1" smtClean="0">
                <a:cs typeface="Times New Roman" panose="02020603050405020304" pitchFamily="18" charset="0"/>
              </a:rPr>
              <a:t>HiSeq</a:t>
            </a:r>
            <a:r>
              <a:rPr lang="en-US" sz="2800" dirty="0" smtClean="0">
                <a:cs typeface="Times New Roman" panose="02020603050405020304" pitchFamily="18" charset="0"/>
              </a:rPr>
              <a:t>, and </a:t>
            </a:r>
            <a:r>
              <a:rPr lang="en-US" sz="2800" dirty="0" err="1" smtClean="0">
                <a:cs typeface="Times New Roman" panose="02020603050405020304" pitchFamily="18" charset="0"/>
              </a:rPr>
              <a:t>NextSeq</a:t>
            </a:r>
            <a:r>
              <a:rPr lang="en-US" sz="2800" dirty="0" smtClean="0">
                <a:cs typeface="Times New Roman" panose="02020603050405020304" pitchFamily="18" charset="0"/>
              </a:rPr>
              <a:t>, while  CT has a </a:t>
            </a:r>
            <a:r>
              <a:rPr lang="en-US" sz="2800" dirty="0" err="1" smtClean="0">
                <a:cs typeface="Times New Roman" panose="02020603050405020304" pitchFamily="18" charset="0"/>
              </a:rPr>
              <a:t>miniSeq</a:t>
            </a:r>
            <a:r>
              <a:rPr lang="en-US" sz="2800" dirty="0" smtClean="0">
                <a:cs typeface="Times New Roman" panose="02020603050405020304" pitchFamily="18" charset="0"/>
              </a:rPr>
              <a:t>.</a:t>
            </a:r>
            <a:endParaRPr lang="en-US" sz="2800" dirty="0">
              <a:cs typeface="Times New Roman" panose="02020603050405020304" pitchFamily="18" charset="0"/>
            </a:endParaRPr>
          </a:p>
        </p:txBody>
      </p:sp>
      <p:pic>
        <p:nvPicPr>
          <p:cNvPr id="12" name="Picture 16" descr="https://assets.illumina.com/content/dam/illumina-marketing/images/company/newscenter/multimedia/miniseq-right/hires-miniseq-righ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7614" y="8579638"/>
            <a:ext cx="2019112" cy="201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0114908" y="10216902"/>
            <a:ext cx="1335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cs typeface="Times New Roman" panose="02020603050405020304" pitchFamily="18" charset="0"/>
              </a:rPr>
              <a:t>MiSeq</a:t>
            </a:r>
            <a:endParaRPr lang="en-US" sz="2800" dirty="0"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53909" y="10231837"/>
            <a:ext cx="1767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cs typeface="Times New Roman" panose="02020603050405020304" pitchFamily="18" charset="0"/>
              </a:rPr>
              <a:t>MiniSeq</a:t>
            </a:r>
            <a:endParaRPr lang="en-US" sz="2800" dirty="0">
              <a:cs typeface="Times New Roman" panose="02020603050405020304" pitchFamily="18" charset="0"/>
            </a:endParaRPr>
          </a:p>
        </p:txBody>
      </p:sp>
      <p:pic>
        <p:nvPicPr>
          <p:cNvPr id="15" name="Picture 27" descr="J:\BIOINFORMATICS\presentations\180923_ASMNGS\Usa-map-design-with-vibrant-colors\NEEPHLD_State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998" y="424288"/>
            <a:ext cx="6412324" cy="745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15815264" y="5747440"/>
            <a:ext cx="6739074" cy="2802809"/>
          </a:xfrm>
          <a:prstGeom prst="roundRect">
            <a:avLst>
              <a:gd name="adj" fmla="val 7748"/>
            </a:avLst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861448" y="1132927"/>
            <a:ext cx="6739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cs typeface="Times New Roman" panose="02020603050405020304" pitchFamily="18" charset="0"/>
              </a:rPr>
              <a:t>What is your </a:t>
            </a:r>
            <a:r>
              <a:rPr lang="en-US" sz="3200" b="1" i="1" dirty="0" smtClean="0">
                <a:cs typeface="Times New Roman" panose="02020603050405020304" pitchFamily="18" charset="0"/>
              </a:rPr>
              <a:t>bioinformatics capacity</a:t>
            </a:r>
            <a:r>
              <a:rPr lang="en-US" sz="3200" b="1" i="1" dirty="0" smtClean="0">
                <a:cs typeface="Times New Roman" panose="02020603050405020304" pitchFamily="18" charset="0"/>
              </a:rPr>
              <a:t>?</a:t>
            </a:r>
            <a:endParaRPr lang="en-US" sz="3200" b="1" i="1" dirty="0">
              <a:cs typeface="Times New Roman" panose="020206030504050203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5815264" y="10695437"/>
            <a:ext cx="6739074" cy="2744033"/>
          </a:xfrm>
          <a:prstGeom prst="roundRect">
            <a:avLst>
              <a:gd name="adj" fmla="val 7748"/>
            </a:avLst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1778" y="8478819"/>
            <a:ext cx="3849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CDC-Specific Projects</a:t>
            </a:r>
            <a:endParaRPr lang="en-US" sz="2800" b="1" dirty="0">
              <a:solidFill>
                <a:schemeClr val="accent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8521239" y="5308414"/>
            <a:ext cx="2064837" cy="3128502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41778" y="2309353"/>
            <a:ext cx="6572249" cy="6150558"/>
          </a:xfrm>
          <a:prstGeom prst="roundRect">
            <a:avLst>
              <a:gd name="adj" fmla="val 7748"/>
            </a:avLst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Picture 6" descr="Image result for pulsene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43" y="2496126"/>
            <a:ext cx="2893065" cy="177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Image result for calicine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570" y="3881775"/>
            <a:ext cx="2343973" cy="234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Image result for NARM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414" y="2569052"/>
            <a:ext cx="2650386" cy="90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Image result for GHOST hepatiti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9" y="4805573"/>
            <a:ext cx="2379289" cy="158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396398" y="4738493"/>
            <a:ext cx="1809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GHOST</a:t>
            </a:r>
            <a:endParaRPr lang="en-US" sz="3200" dirty="0">
              <a:solidFill>
                <a:schemeClr val="bg2">
                  <a:lumMod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4743" y="6326358"/>
            <a:ext cx="2808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Global Hepatitis Outbreak and Surveillance Technology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11745895" y="5634130"/>
            <a:ext cx="1374136" cy="2802785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59712" y="7786705"/>
            <a:ext cx="6690947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cs typeface="Times New Roman" panose="02020603050405020304" pitchFamily="18" charset="0"/>
              </a:rPr>
              <a:t>What is your sequencing capacity?</a:t>
            </a:r>
            <a:endParaRPr lang="en-US" sz="3200" b="1" i="1" dirty="0"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024250" y="4731591"/>
            <a:ext cx="1443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latin typeface="+mj-lt"/>
                <a:cs typeface="Times New Roman" panose="02020603050405020304" pitchFamily="18" charset="0"/>
              </a:rPr>
              <a:t>NYS</a:t>
            </a:r>
            <a:endParaRPr lang="en-US" sz="2400" u="sng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7617" y="5749370"/>
            <a:ext cx="1443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latin typeface="+mj-lt"/>
                <a:cs typeface="Times New Roman" panose="02020603050405020304" pitchFamily="18" charset="0"/>
              </a:rPr>
              <a:t>NYC</a:t>
            </a:r>
            <a:endParaRPr lang="en-US" sz="2400" u="sng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32" name="Picture 4" descr="J:\BIOINFORMATICS\bioinformatics_implementation_guide\figures\Figure2_Workflow\images\Man_Working_at_his_Desk_Cartoon_Vector.sv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8953" y="2569052"/>
            <a:ext cx="2162892" cy="152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32"/>
          <p:cNvCxnSpPr/>
          <p:nvPr/>
        </p:nvCxnSpPr>
        <p:spPr>
          <a:xfrm flipV="1">
            <a:off x="11307341" y="5996706"/>
            <a:ext cx="2395539" cy="16504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2355095" y="4629054"/>
            <a:ext cx="2989242" cy="8234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1040642" y="5108098"/>
            <a:ext cx="2662238" cy="0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1888366" y="5496962"/>
            <a:ext cx="1814514" cy="0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3702879" y="4629050"/>
            <a:ext cx="1" cy="1393985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5344337" y="4230852"/>
            <a:ext cx="0" cy="406436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898373" y="5218912"/>
            <a:ext cx="1443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latin typeface="+mj-lt"/>
                <a:cs typeface="Times New Roman" panose="02020603050405020304" pitchFamily="18" charset="0"/>
              </a:rPr>
              <a:t>CT</a:t>
            </a:r>
            <a:endParaRPr lang="en-US" sz="2400" u="sng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414725" y="1852152"/>
            <a:ext cx="61391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Times New Roman" panose="02020603050405020304" pitchFamily="18" charset="0"/>
              </a:rPr>
              <a:t>2 states have in-house </a:t>
            </a:r>
            <a:r>
              <a:rPr lang="en-US" sz="2800" dirty="0" err="1" smtClean="0">
                <a:cs typeface="Times New Roman" panose="02020603050405020304" pitchFamily="18" charset="0"/>
              </a:rPr>
              <a:t>bioinfomaticians</a:t>
            </a:r>
            <a:r>
              <a:rPr lang="en-US" sz="2800" dirty="0" smtClean="0">
                <a:cs typeface="Times New Roman" panose="02020603050405020304" pitchFamily="18" charset="0"/>
              </a:rPr>
              <a:t>, 1 has a consultant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Times New Roman" panose="02020603050405020304" pitchFamily="18" charset="0"/>
              </a:rPr>
              <a:t>NYS has a bioinformatics core (n=3)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Times New Roman" panose="02020603050405020304" pitchFamily="18" charset="0"/>
              </a:rPr>
              <a:t>Only these </a:t>
            </a:r>
            <a:r>
              <a:rPr lang="en-US" sz="2800" dirty="0">
                <a:cs typeface="Times New Roman" panose="02020603050405020304" pitchFamily="18" charset="0"/>
              </a:rPr>
              <a:t>4</a:t>
            </a:r>
            <a:r>
              <a:rPr lang="en-US" sz="2800" dirty="0" smtClean="0">
                <a:cs typeface="Times New Roman" panose="02020603050405020304" pitchFamily="18" charset="0"/>
              </a:rPr>
              <a:t> SPHLs have Linux machines</a:t>
            </a:r>
            <a:endParaRPr lang="en-US" sz="2800" dirty="0"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0827" y="9450550"/>
            <a:ext cx="3849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State-Specific Projects</a:t>
            </a:r>
            <a:endParaRPr lang="en-US" sz="2800" b="1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42249" y="9955328"/>
            <a:ext cx="6571779" cy="3598835"/>
          </a:xfrm>
          <a:prstGeom prst="roundRect">
            <a:avLst>
              <a:gd name="adj" fmla="val 7748"/>
            </a:avLst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MA collaborating with Broad to sequence rabies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CT developing </a:t>
            </a:r>
            <a:r>
              <a:rPr lang="en-US" sz="2400" dirty="0">
                <a:solidFill>
                  <a:schemeClr val="tx1"/>
                </a:solidFill>
              </a:rPr>
              <a:t>deep sequencing for HIV and for </a:t>
            </a:r>
            <a:r>
              <a:rPr lang="en-US" sz="2400" dirty="0" err="1">
                <a:solidFill>
                  <a:schemeClr val="tx1"/>
                </a:solidFill>
              </a:rPr>
              <a:t>carbapenem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resistance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NYS has in </a:t>
            </a:r>
            <a:r>
              <a:rPr lang="en-US" sz="2400" dirty="0">
                <a:solidFill>
                  <a:schemeClr val="tx1"/>
                </a:solidFill>
              </a:rPr>
              <a:t>house protocols for mumps, </a:t>
            </a:r>
            <a:r>
              <a:rPr lang="en-US" sz="2400" dirty="0" err="1">
                <a:solidFill>
                  <a:schemeClr val="tx1"/>
                </a:solidFill>
              </a:rPr>
              <a:t>zika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adenoviruses, pan-viral NGS, detecting drug resistance in malaria, characterizing </a:t>
            </a:r>
            <a:r>
              <a:rPr lang="en-US" sz="2400" i="1" dirty="0" smtClean="0">
                <a:solidFill>
                  <a:schemeClr val="tx1"/>
                </a:solidFill>
              </a:rPr>
              <a:t>Mycobacterium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</a:rPr>
              <a:t>tuberculosis 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846623" y="7462158"/>
            <a:ext cx="6185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cs typeface="Times New Roman" panose="02020603050405020304" pitchFamily="18" charset="0"/>
              </a:rPr>
              <a:t>Storing and reporting data</a:t>
            </a:r>
            <a:endParaRPr lang="en-US" sz="3200" b="1" i="1" dirty="0"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15264" y="5207594"/>
            <a:ext cx="6739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cs typeface="Times New Roman" panose="02020603050405020304" pitchFamily="18" charset="0"/>
              </a:rPr>
              <a:t>Resources from CDC and APHL</a:t>
            </a:r>
            <a:endParaRPr lang="en-US" sz="2800" dirty="0"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815263" y="10150665"/>
            <a:ext cx="3849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cs typeface="Times New Roman" panose="02020603050405020304" pitchFamily="18" charset="0"/>
              </a:rPr>
              <a:t>Resources in-house </a:t>
            </a:r>
            <a:endParaRPr lang="en-US" sz="2800" dirty="0">
              <a:cs typeface="Times New Roman" panose="02020603050405020304" pitchFamily="18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4545850" y="8459910"/>
            <a:ext cx="0" cy="303468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505936" y="8744328"/>
            <a:ext cx="2953776" cy="0"/>
          </a:xfrm>
          <a:prstGeom prst="straightConnector1">
            <a:avLst/>
          </a:prstGeom>
          <a:ln w="1016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4633694" y="6795784"/>
            <a:ext cx="1181570" cy="1"/>
          </a:xfrm>
          <a:prstGeom prst="straightConnector1">
            <a:avLst/>
          </a:prstGeom>
          <a:ln w="1016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536782" y="9622843"/>
            <a:ext cx="9068" cy="304749"/>
          </a:xfrm>
          <a:prstGeom prst="line">
            <a:avLst/>
          </a:prstGeom>
          <a:ln w="1016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490824" y="9608080"/>
            <a:ext cx="2953776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4620405" y="7724873"/>
            <a:ext cx="0" cy="867055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4188759" y="8569707"/>
            <a:ext cx="469746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4188759" y="9608080"/>
            <a:ext cx="469746" cy="0"/>
          </a:xfrm>
          <a:prstGeom prst="line">
            <a:avLst/>
          </a:prstGeom>
          <a:ln w="1016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4620405" y="9589194"/>
            <a:ext cx="6350" cy="1477478"/>
          </a:xfrm>
          <a:prstGeom prst="line">
            <a:avLst/>
          </a:prstGeom>
          <a:ln w="1016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4633694" y="11018122"/>
            <a:ext cx="1221434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9746780" y="5932274"/>
            <a:ext cx="256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APHL-AIMS Cloud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812472" y="7584108"/>
            <a:ext cx="2569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CDC High Performance Compute Cluster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288584" y="7461650"/>
            <a:ext cx="256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OAMD Portal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907634" y="12275432"/>
            <a:ext cx="2286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CLC Genomics Workbench (ME, MA, CT, NYS)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8159708" y="12429320"/>
            <a:ext cx="2147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+mj-lt"/>
                <a:cs typeface="Times New Roman" panose="02020603050405020304" pitchFamily="18" charset="0"/>
              </a:rPr>
              <a:t>BioNumerics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(most states)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9983015" y="12429320"/>
            <a:ext cx="256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+mj-lt"/>
                <a:cs typeface="Times New Roman" panose="02020603050405020304" pitchFamily="18" charset="0"/>
              </a:rPr>
              <a:t>Geneious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(NYS)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62" name="Straight Arrow Connector 61"/>
          <p:cNvCxnSpPr>
            <a:stCxn id="18" idx="0"/>
            <a:endCxn id="16" idx="2"/>
          </p:cNvCxnSpPr>
          <p:nvPr/>
        </p:nvCxnSpPr>
        <p:spPr>
          <a:xfrm flipV="1">
            <a:off x="19184801" y="8550249"/>
            <a:ext cx="0" cy="2145188"/>
          </a:xfrm>
          <a:prstGeom prst="straightConnector1">
            <a:avLst/>
          </a:prstGeom>
          <a:ln w="1016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192174" y="6688176"/>
            <a:ext cx="1443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latin typeface="+mj-lt"/>
                <a:cs typeface="Times New Roman" panose="02020603050405020304" pitchFamily="18" charset="0"/>
              </a:rPr>
              <a:t>NJ</a:t>
            </a:r>
            <a:endParaRPr lang="en-US" sz="2400" u="sng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379108" y="4437130"/>
            <a:ext cx="1443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latin typeface="+mj-lt"/>
                <a:cs typeface="Times New Roman" panose="02020603050405020304" pitchFamily="18" charset="0"/>
              </a:rPr>
              <a:t>MA</a:t>
            </a:r>
            <a:endParaRPr lang="en-US" sz="2400" u="sng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115804" y="3677095"/>
            <a:ext cx="1443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latin typeface="+mj-lt"/>
                <a:cs typeface="Times New Roman" panose="02020603050405020304" pitchFamily="18" charset="0"/>
              </a:rPr>
              <a:t>NH</a:t>
            </a:r>
            <a:endParaRPr lang="en-US" sz="2400" u="sng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425184" y="3416335"/>
            <a:ext cx="1443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latin typeface="+mj-lt"/>
                <a:cs typeface="Times New Roman" panose="02020603050405020304" pitchFamily="18" charset="0"/>
              </a:rPr>
              <a:t>VT</a:t>
            </a:r>
            <a:endParaRPr lang="en-US" sz="2400" u="sng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039609" y="1891703"/>
            <a:ext cx="1443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latin typeface="+mj-lt"/>
                <a:cs typeface="Times New Roman" panose="02020603050405020304" pitchFamily="18" charset="0"/>
              </a:rPr>
              <a:t>ME</a:t>
            </a:r>
            <a:endParaRPr lang="en-US" sz="2400" u="sng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1604360" y="5049008"/>
            <a:ext cx="1443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latin typeface="+mj-lt"/>
                <a:cs typeface="Times New Roman" panose="02020603050405020304" pitchFamily="18" charset="0"/>
              </a:rPr>
              <a:t>RI</a:t>
            </a:r>
            <a:endParaRPr lang="en-US" sz="2400" u="sng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54744" y="7072708"/>
            <a:ext cx="3086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Undetected Respiratory Disease Outbreaks (URDO)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28075" y="6598987"/>
            <a:ext cx="25537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Surveillance of </a:t>
            </a:r>
            <a:r>
              <a:rPr lang="en-US" sz="2400" i="1" dirty="0" smtClean="0">
                <a:latin typeface="+mj-lt"/>
                <a:cs typeface="Times New Roman" panose="02020603050405020304" pitchFamily="18" charset="0"/>
              </a:rPr>
              <a:t>Legionella </a:t>
            </a:r>
            <a:r>
              <a:rPr lang="en-US" sz="2400" i="1" dirty="0" err="1" smtClean="0">
                <a:latin typeface="+mj-lt"/>
                <a:cs typeface="Times New Roman" panose="02020603050405020304" pitchFamily="18" charset="0"/>
              </a:rPr>
              <a:t>pneumophila</a:t>
            </a:r>
            <a:r>
              <a:rPr lang="en-US" sz="2400" i="1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through 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wgMLST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1" name="Picture 3" descr="J:\BIOINFORMATICS\bioinformatics_implementation_guide\figures\Figure2_Workflow\images\woman_giving_pp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6277" y="8187889"/>
            <a:ext cx="2469679" cy="190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22892180" y="10019960"/>
            <a:ext cx="58578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Times New Roman" panose="02020603050405020304" pitchFamily="18" charset="0"/>
              </a:rPr>
              <a:t>Most New England states do not have a data policy</a:t>
            </a:r>
          </a:p>
          <a:p>
            <a:pPr marL="1196975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Times New Roman" panose="02020603050405020304" pitchFamily="18" charset="0"/>
              </a:rPr>
              <a:t>Most files are stored on hard drives</a:t>
            </a:r>
          </a:p>
          <a:p>
            <a:pPr marL="1196975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Times New Roman" panose="02020603050405020304" pitchFamily="18" charset="0"/>
              </a:rPr>
              <a:t>Only NYS has started considering how to report to epidemiologists</a:t>
            </a:r>
            <a:endParaRPr lang="en-US" sz="2800" dirty="0"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3158065" y="1132926"/>
            <a:ext cx="5857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cs typeface="Times New Roman" panose="02020603050405020304" pitchFamily="18" charset="0"/>
              </a:rPr>
              <a:t>Working with IT</a:t>
            </a:r>
            <a:endParaRPr lang="en-US" sz="3200" b="1" i="1" dirty="0">
              <a:cs typeface="Times New Roman" panose="02020603050405020304" pitchFamily="18" charset="0"/>
            </a:endParaRPr>
          </a:p>
        </p:txBody>
      </p:sp>
      <p:pic>
        <p:nvPicPr>
          <p:cNvPr id="74" name="Picture 2" descr="Image result for clc genomics workbench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0988" y="10982025"/>
            <a:ext cx="2116200" cy="119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6" descr="Hom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8987" y="11365456"/>
            <a:ext cx="1609726" cy="57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3" descr="Image result for geneiou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9525" y="11094244"/>
            <a:ext cx="2253603" cy="96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188" y="5995596"/>
            <a:ext cx="2983773" cy="1469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7" descr="https://www.aphl.org/PublishingImages/Info_CloudCOmputing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1317" y="6282898"/>
            <a:ext cx="2065651" cy="98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Arrow Connector 78"/>
          <p:cNvCxnSpPr/>
          <p:nvPr/>
        </p:nvCxnSpPr>
        <p:spPr>
          <a:xfrm flipH="1" flipV="1">
            <a:off x="18769986" y="7263208"/>
            <a:ext cx="976794" cy="6187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2989987" y="1853603"/>
            <a:ext cx="589392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anose="02020603050405020304" pitchFamily="18" charset="0"/>
              </a:rPr>
              <a:t>Most states have 2 networks, an instrument network and state network. </a:t>
            </a:r>
          </a:p>
          <a:p>
            <a:pPr marL="1196975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anose="02020603050405020304" pitchFamily="18" charset="0"/>
              </a:rPr>
              <a:t>Mostly likely, bioinformatics will need to be on a separate </a:t>
            </a:r>
            <a:r>
              <a:rPr lang="en-US" sz="2800" dirty="0" smtClean="0">
                <a:cs typeface="Times New Roman" panose="02020603050405020304" pitchFamily="18" charset="0"/>
              </a:rPr>
              <a:t>network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Times New Roman" panose="02020603050405020304" pitchFamily="18" charset="0"/>
              </a:rPr>
              <a:t>Most states have difficulty convincing IT to provide Linux support and allow for cloud use (</a:t>
            </a:r>
            <a:r>
              <a:rPr lang="en-US" sz="2800" dirty="0" err="1" smtClean="0">
                <a:cs typeface="Times New Roman" panose="02020603050405020304" pitchFamily="18" charset="0"/>
              </a:rPr>
              <a:t>BaseSpace</a:t>
            </a:r>
            <a:r>
              <a:rPr lang="en-US" sz="2800" dirty="0" smtClean="0">
                <a:cs typeface="Times New Roman" panose="02020603050405020304" pitchFamily="18" charset="0"/>
              </a:rPr>
              <a:t>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Straight Arrow Connector 80"/>
          <p:cNvCxnSpPr>
            <a:stCxn id="18" idx="3"/>
          </p:cNvCxnSpPr>
          <p:nvPr/>
        </p:nvCxnSpPr>
        <p:spPr>
          <a:xfrm>
            <a:off x="22554338" y="12067454"/>
            <a:ext cx="1072227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22554338" y="6524467"/>
            <a:ext cx="3284801" cy="13938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25839139" y="6478124"/>
            <a:ext cx="0" cy="760876"/>
          </a:xfrm>
          <a:prstGeom prst="straightConnector1">
            <a:avLst/>
          </a:prstGeom>
          <a:ln w="1016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3693072" y="7010113"/>
            <a:ext cx="1983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cs typeface="Times New Roman" panose="02020603050405020304" pitchFamily="18" charset="0"/>
              </a:rPr>
              <a:t>BaseSpace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Times New Roman" panose="02020603050405020304" pitchFamily="18" charset="0"/>
              </a:rPr>
              <a:t>FTP</a:t>
            </a:r>
            <a:endParaRPr lang="en-US" sz="2000" dirty="0">
              <a:cs typeface="Times New Roman" panose="02020603050405020304" pitchFamily="18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14620405" y="6750865"/>
            <a:ext cx="0" cy="197321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23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276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EOHHS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Hsu, Tiffany Y. (DPH)</dc:creator>
  <cp:lastModifiedBy> </cp:lastModifiedBy>
  <cp:revision>2</cp:revision>
  <dcterms:created xsi:type="dcterms:W3CDTF">2018-10-15T14:10:45Z</dcterms:created>
  <dcterms:modified xsi:type="dcterms:W3CDTF">2018-10-15T14:29:28Z</dcterms:modified>
</cp:coreProperties>
</file>