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2" y="108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46.243.110.57\data1\BLS\MDXV\BIOINFORMATICS\presentations\180923_ASMNGS\gantt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336120289483664E-2"/>
          <c:y val="0.18704216711937355"/>
          <c:w val="0.8849236737067534"/>
          <c:h val="0.806017810751436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[ganttchart.xlsx]Sheet1!$B$1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</c:spPr>
          <c:invertIfNegative val="0"/>
          <c:cat>
            <c:strRef>
              <c:f>[ganttchart.xlsx]Sheet1!$A$2:$A$13</c:f>
              <c:strCache>
                <c:ptCount val="12"/>
                <c:pt idx="0">
                  <c:v>1. Project Conception</c:v>
                </c:pt>
                <c:pt idx="1">
                  <c:v>2. Build Infrastructure</c:v>
                </c:pt>
                <c:pt idx="2">
                  <c:v>2.1. Order wet laboratory equipement.</c:v>
                </c:pt>
                <c:pt idx="3">
                  <c:v>2.2. Order compute engine along with associated parts.</c:v>
                </c:pt>
                <c:pt idx="4">
                  <c:v>2.3. Draft data policy.</c:v>
                </c:pt>
                <c:pt idx="5">
                  <c:v>3. Pilot Project</c:v>
                </c:pt>
                <c:pt idx="6">
                  <c:v>3.1. Pilot wet laboratory SOP.</c:v>
                </c:pt>
                <c:pt idx="7">
                  <c:v>3.2. Pilot bioinformatics pipeline.</c:v>
                </c:pt>
                <c:pt idx="8">
                  <c:v>3.3. Work with epidemiologists to determine report and output format.</c:v>
                </c:pt>
                <c:pt idx="9">
                  <c:v>4. Production Project</c:v>
                </c:pt>
                <c:pt idx="10">
                  <c:v>4.1. Wet laboratory standards and QA.</c:v>
                </c:pt>
                <c:pt idx="11">
                  <c:v>4.3. Production level pipelines.</c:v>
                </c:pt>
              </c:strCache>
            </c:strRef>
          </c:cat>
          <c:val>
            <c:numRef>
              <c:f>[ganttchart.xlsx]Sheet1!$B$2:$B$13</c:f>
              <c:numCache>
                <c:formatCode>m/d/yyyy</c:formatCode>
                <c:ptCount val="12"/>
                <c:pt idx="0">
                  <c:v>43101</c:v>
                </c:pt>
                <c:pt idx="1">
                  <c:v>43221</c:v>
                </c:pt>
                <c:pt idx="2">
                  <c:v>43221</c:v>
                </c:pt>
                <c:pt idx="3">
                  <c:v>43221</c:v>
                </c:pt>
                <c:pt idx="4">
                  <c:v>43313</c:v>
                </c:pt>
                <c:pt idx="5">
                  <c:v>43313</c:v>
                </c:pt>
                <c:pt idx="6">
                  <c:v>43313</c:v>
                </c:pt>
                <c:pt idx="7">
                  <c:v>43420</c:v>
                </c:pt>
                <c:pt idx="8">
                  <c:v>43466</c:v>
                </c:pt>
                <c:pt idx="9">
                  <c:v>43374</c:v>
                </c:pt>
                <c:pt idx="10">
                  <c:v>43374</c:v>
                </c:pt>
                <c:pt idx="11">
                  <c:v>43525</c:v>
                </c:pt>
              </c:numCache>
            </c:numRef>
          </c:val>
        </c:ser>
        <c:ser>
          <c:idx val="1"/>
          <c:order val="1"/>
          <c:tx>
            <c:strRef>
              <c:f>[ganttchart.xlsx]Sheet1!$D$1</c:f>
              <c:strCache>
                <c:ptCount val="1"/>
                <c:pt idx="0">
                  <c:v>Time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1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cat>
            <c:strRef>
              <c:f>[ganttchart.xlsx]Sheet1!$A$2:$A$13</c:f>
              <c:strCache>
                <c:ptCount val="12"/>
                <c:pt idx="0">
                  <c:v>1. Project Conception</c:v>
                </c:pt>
                <c:pt idx="1">
                  <c:v>2. Build Infrastructure</c:v>
                </c:pt>
                <c:pt idx="2">
                  <c:v>2.1. Order wet laboratory equipement.</c:v>
                </c:pt>
                <c:pt idx="3">
                  <c:v>2.2. Order compute engine along with associated parts.</c:v>
                </c:pt>
                <c:pt idx="4">
                  <c:v>2.3. Draft data policy.</c:v>
                </c:pt>
                <c:pt idx="5">
                  <c:v>3. Pilot Project</c:v>
                </c:pt>
                <c:pt idx="6">
                  <c:v>3.1. Pilot wet laboratory SOP.</c:v>
                </c:pt>
                <c:pt idx="7">
                  <c:v>3.2. Pilot bioinformatics pipeline.</c:v>
                </c:pt>
                <c:pt idx="8">
                  <c:v>3.3. Work with epidemiologists to determine report and output format.</c:v>
                </c:pt>
                <c:pt idx="9">
                  <c:v>4. Production Project</c:v>
                </c:pt>
                <c:pt idx="10">
                  <c:v>4.1. Wet laboratory standards and QA.</c:v>
                </c:pt>
                <c:pt idx="11">
                  <c:v>4.3. Production level pipelines.</c:v>
                </c:pt>
              </c:strCache>
            </c:strRef>
          </c:cat>
          <c:val>
            <c:numRef>
              <c:f>[ganttchart.xlsx]Sheet1!$D$2:$D$13</c:f>
              <c:numCache>
                <c:formatCode>General</c:formatCode>
                <c:ptCount val="12"/>
                <c:pt idx="0">
                  <c:v>180</c:v>
                </c:pt>
                <c:pt idx="1">
                  <c:v>275</c:v>
                </c:pt>
                <c:pt idx="2">
                  <c:v>91</c:v>
                </c:pt>
                <c:pt idx="3">
                  <c:v>198</c:v>
                </c:pt>
                <c:pt idx="4">
                  <c:v>183</c:v>
                </c:pt>
                <c:pt idx="5">
                  <c:v>211</c:v>
                </c:pt>
                <c:pt idx="6">
                  <c:v>60</c:v>
                </c:pt>
                <c:pt idx="7">
                  <c:v>104</c:v>
                </c:pt>
                <c:pt idx="8">
                  <c:v>58</c:v>
                </c:pt>
                <c:pt idx="9">
                  <c:v>243</c:v>
                </c:pt>
                <c:pt idx="10">
                  <c:v>122</c:v>
                </c:pt>
                <c:pt idx="11">
                  <c:v>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808960"/>
        <c:axId val="32810496"/>
      </c:barChart>
      <c:catAx>
        <c:axId val="32808960"/>
        <c:scaling>
          <c:orientation val="maxMin"/>
        </c:scaling>
        <c:delete val="1"/>
        <c:axPos val="l"/>
        <c:majorTickMark val="out"/>
        <c:minorTickMark val="none"/>
        <c:tickLblPos val="nextTo"/>
        <c:crossAx val="32810496"/>
        <c:crosses val="autoZero"/>
        <c:auto val="1"/>
        <c:lblAlgn val="ctr"/>
        <c:lblOffset val="100"/>
        <c:noMultiLvlLbl val="0"/>
      </c:catAx>
      <c:valAx>
        <c:axId val="32810496"/>
        <c:scaling>
          <c:orientation val="minMax"/>
          <c:max val="43650"/>
          <c:min val="43100"/>
        </c:scaling>
        <c:delete val="1"/>
        <c:axPos val="t"/>
        <c:majorGridlines/>
        <c:numFmt formatCode="m/d/yyyy" sourceLinked="1"/>
        <c:majorTickMark val="out"/>
        <c:minorTickMark val="none"/>
        <c:tickLblPos val="nextTo"/>
        <c:crossAx val="32808960"/>
        <c:crosses val="autoZero"/>
        <c:crossBetween val="between"/>
        <c:majorUnit val="30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3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5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5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3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3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8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1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3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3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904A-EFEF-4513-BC42-4B66C6BEBD9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C845-98F7-46E2-85D8-86BD9653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6144" y="8091226"/>
            <a:ext cx="3696475" cy="19140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Meet regularly with laboratorians, bioinformaticians, and epidemiologists to identify 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projects and define scope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Determine what 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resources are needed and can be funded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47252" y="8102632"/>
            <a:ext cx="3897097" cy="19140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Government ordering can take 2 months for wet laboratory reagents, and 6-9 months for compute infrastructure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Data policies should be developed for storage and transfer 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875679" y="8108380"/>
            <a:ext cx="3443496" cy="19140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indent="-1158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For production level, will need protocols to pass quality control and eventually CLIA</a:t>
            </a:r>
          </a:p>
          <a:p>
            <a:pPr marL="115888" indent="-1158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Bioinformatics pipelines should be “locked down” and made reproducible for distribution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27527" y="8119787"/>
            <a:ext cx="3546553" cy="19140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ilot project takes ~1 year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Both assay and BI pipeline development may be faster if a protocol/pipeline is available, but could take months if requiring customization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667354"/>
              </p:ext>
            </p:extLst>
          </p:nvPr>
        </p:nvGraphicFramePr>
        <p:xfrm>
          <a:off x="2162388" y="622714"/>
          <a:ext cx="13201021" cy="6592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705" y="726532"/>
            <a:ext cx="1031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bioinformatics (BI) in-house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544" y="1490268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5304" y="1490268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0534" y="1490268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32" y="1490268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3637" y="1490268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4417" y="1490268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7739" y="1490268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8044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44149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2800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07731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50167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85542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23717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75678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99064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40372" y="1495499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4886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431220" y="1488367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Brace 28"/>
          <p:cNvSpPr/>
          <p:nvPr/>
        </p:nvSpPr>
        <p:spPr>
          <a:xfrm rot="5400000">
            <a:off x="6940839" y="3628094"/>
            <a:ext cx="442765" cy="7650999"/>
          </a:xfrm>
          <a:prstGeom prst="rightBrace">
            <a:avLst>
              <a:gd name="adj1" fmla="val 3455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12738470" y="5612258"/>
            <a:ext cx="442765" cy="3709899"/>
          </a:xfrm>
          <a:prstGeom prst="rightBrace">
            <a:avLst>
              <a:gd name="adj1" fmla="val 3455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9989" y="7688590"/>
            <a:ext cx="422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35155" y="7693027"/>
            <a:ext cx="220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252" y="1428136"/>
            <a:ext cx="28972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Tasks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758" y="2227156"/>
            <a:ext cx="2982433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800" dirty="0" smtClean="0">
                <a:cs typeface="Times New Roman" panose="02020603050405020304" pitchFamily="18" charset="0"/>
              </a:rPr>
              <a:t>Build </a:t>
            </a:r>
            <a:r>
              <a:rPr lang="en-US" sz="2800" dirty="0">
                <a:cs typeface="Times New Roman" panose="02020603050405020304" pitchFamily="18" charset="0"/>
              </a:rPr>
              <a:t>wet and dry laboratory </a:t>
            </a:r>
            <a:r>
              <a:rPr lang="en-US" sz="2800" dirty="0" smtClean="0">
                <a:cs typeface="Times New Roman" panose="02020603050405020304" pitchFamily="18" charset="0"/>
              </a:rPr>
              <a:t>infrastructure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6758" y="3895392"/>
            <a:ext cx="298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>
                <a:cs typeface="Times New Roman" panose="02020603050405020304" pitchFamily="18" charset="0"/>
              </a:rPr>
              <a:t>Pilot project</a:t>
            </a:r>
            <a:endParaRPr lang="en-US" sz="2800" dirty="0"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758" y="5927392"/>
            <a:ext cx="2982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 smtClean="0">
                <a:cs typeface="Times New Roman" panose="02020603050405020304" pitchFamily="18" charset="0"/>
              </a:rPr>
              <a:t>Create production level workflow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758" y="1863392"/>
            <a:ext cx="298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cs typeface="Times New Roman" panose="02020603050405020304" pitchFamily="18" charset="0"/>
              </a:rPr>
              <a:t>Plan project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8291" y="2796673"/>
            <a:ext cx="23292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Order lab reagents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91819" y="3223145"/>
            <a:ext cx="56981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Order compute machine and associated equipment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61917" y="3668286"/>
            <a:ext cx="2335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Develop data policy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61917" y="4541773"/>
            <a:ext cx="287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Pilot/develop laboratory SOP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12091" y="5004857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Pilot/develop BI pipeline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122726" y="5434759"/>
            <a:ext cx="258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Develop reporting format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8932" y="6313246"/>
            <a:ext cx="361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Prepare SOP for standards and QA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76392" y="6764252"/>
            <a:ext cx="32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Develop production pipeline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EOHHS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Hsu, Tiffany Y. (DPH)</dc:creator>
  <cp:lastModifiedBy> </cp:lastModifiedBy>
  <cp:revision>2</cp:revision>
  <dcterms:created xsi:type="dcterms:W3CDTF">2018-10-15T14:41:40Z</dcterms:created>
  <dcterms:modified xsi:type="dcterms:W3CDTF">2018-10-15T14:46:24Z</dcterms:modified>
</cp:coreProperties>
</file>