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91" autoAdjust="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5157192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l-GR" altLang="ko-KR" sz="1200" b="1" dirty="0" smtClean="0">
                <a:latin typeface="Arial" pitchFamily="34" charset="0"/>
                <a:cs typeface="Arial" pitchFamily="34" charset="0"/>
              </a:rPr>
              <a:t>Σωτηρόπουλος Σταύρος &amp;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l-GR" altLang="ko-KR" sz="1200" b="1" dirty="0" smtClean="0">
                <a:latin typeface="Arial" pitchFamily="34" charset="0"/>
                <a:cs typeface="Arial" pitchFamily="34" charset="0"/>
              </a:rPr>
              <a:t>Γρηγορίου Δημήτριος</a:t>
            </a:r>
            <a:endParaRPr kumimoji="0" lang="en-US" altLang="ko-KR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11560" y="4005064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Network Management</a:t>
            </a:r>
          </a:p>
        </p:txBody>
      </p:sp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Ανάλυση Δεδομένων</a:t>
            </a:r>
            <a:r>
              <a:rPr lang="en-US" dirty="0" smtClean="0"/>
              <a:t>(2)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606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Quality of Service &amp; Fault Management</a:t>
            </a:r>
            <a:endParaRPr lang="el-GR" b="1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130" y="2060575"/>
            <a:ext cx="8162839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Ανάλυση Δεδομένων</a:t>
            </a:r>
            <a:r>
              <a:rPr lang="en-US" dirty="0" smtClean="0"/>
              <a:t>(3)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Quality of Service &amp; Fault Management</a:t>
            </a:r>
            <a:endParaRPr lang="el-GR" b="1" dirty="0" smtClean="0">
              <a:solidFill>
                <a:schemeClr val="tx1"/>
              </a:solidFill>
            </a:endParaRPr>
          </a:p>
          <a:p>
            <a:pPr algn="ctr"/>
            <a:endParaRPr lang="el-GR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idx="10"/>
          </p:nvPr>
        </p:nvSpPr>
        <p:spPr>
          <a:xfrm>
            <a:off x="2123728" y="4221088"/>
            <a:ext cx="6563072" cy="2232248"/>
          </a:xfrm>
        </p:spPr>
        <p:txBody>
          <a:bodyPr/>
          <a:lstStyle/>
          <a:p>
            <a:endParaRPr lang="el-GR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Συλλογή δεδομένων με το πρόγραμμα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Xirrus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Wi-Fi Inspector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Τα δεδομένα αποσκοπούν στον υπολογισμό ενός μέσου όρου της ισχύς του σήματος από ένα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station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προς έναν κόμβο.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 Αν το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station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έχει μικρότερη ισχύ από -80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dBm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τότε το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Quality of Service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δεν μπορεί να διατηρηθεί και υπάρχει ανεπιθύμητο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delay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και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error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στις συνδέσεις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l-GR" dirty="0" smtClean="0">
              <a:latin typeface="Arial" pitchFamily="34" charset="0"/>
              <a:cs typeface="Arial" pitchFamily="34" charset="0"/>
            </a:endParaRPr>
          </a:p>
          <a:p>
            <a:endParaRPr lang="el-GR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060848"/>
            <a:ext cx="4922837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Ανάλυση Δεδομένων</a:t>
            </a:r>
            <a:r>
              <a:rPr lang="en-US" dirty="0" smtClean="0"/>
              <a:t>(4)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Quality of Service &amp; Fault Management: </a:t>
            </a:r>
            <a:r>
              <a:rPr lang="el-GR" b="1" dirty="0" smtClean="0">
                <a:solidFill>
                  <a:schemeClr val="tx1"/>
                </a:solidFill>
              </a:rPr>
              <a:t>Προτάσεις</a:t>
            </a:r>
          </a:p>
          <a:p>
            <a:endParaRPr lang="el-GR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Το πρόγραμμα αρνείται οποιαδήποτε σύνδεση έχει μέσο όρο ισχύς σήματος κάτω από -80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dBm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l-GR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Με αυτόν τον τρόπο διατηρούμε το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Quality of Service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και ταυτόχρονα αποφεύγουμε την δυσλειτουργία του δικτύου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preemptively.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Αποφυγή: απώλειας πακέτων,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flood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από επαναλαμβανόμενες αποδοχές     αιτημάτων για σύνδεση, μείωση θέσεων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station,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αποκλεισμός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station.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Επιλογή διαφορετικού καναλιού για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HOL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και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OTE.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Βρίσκονται στην ίδια συχνότητα. Ή αλλαγή ζώνης συχνότητας καναλιού ή δρομολόγηση σε διαφορετικό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switching node.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Ανάλυση Δεδομένων</a:t>
            </a:r>
            <a:r>
              <a:rPr lang="en-US" dirty="0" smtClean="0"/>
              <a:t>(5)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Performance Management</a:t>
            </a:r>
            <a:endParaRPr lang="el-GR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76" y="2060575"/>
            <a:ext cx="7986561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Ανάλυση Δεδομένων</a:t>
            </a:r>
            <a:r>
              <a:rPr lang="en-US" dirty="0" smtClean="0"/>
              <a:t>(6)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Performance Management</a:t>
            </a:r>
            <a:endParaRPr lang="el-GR" b="1" dirty="0" smtClean="0"/>
          </a:p>
          <a:p>
            <a:pPr algn="ctr"/>
            <a:endParaRPr lang="el-GR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l-GR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l-GR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l-G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Υπολογισμός έντασης δικτύου (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traffic ).</a:t>
            </a:r>
            <a:endParaRPr lang="el-GR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Παίρνουμε το κάθε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switching node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με την σειρά.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Υπολογισμός πακέτων ανά κόμβο ανά 5 δευτερόλεπτα.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Κάθε μικρό χρονικό διάστημα παίρνουμε την εικόνα του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traffic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ενός κόμβου, έτσι ώστε να εξάγουμε αποτελέσματα για το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utilization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που έχει.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Για πάνω από </a:t>
            </a:r>
            <a:r>
              <a:rPr lang="el-GR" sz="1600" b="1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packets</a:t>
            </a:r>
            <a:r>
              <a:rPr lang="el-GR" sz="1600" b="1" dirty="0" smtClean="0">
                <a:latin typeface="Arial" pitchFamily="34" charset="0"/>
                <a:cs typeface="Arial" pitchFamily="34" charset="0"/>
              </a:rPr>
              <a:t>/ 5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sec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έχουμε αυξημένη κίνηση στον εν λόγο </a:t>
            </a:r>
            <a:r>
              <a:rPr lang="el-GR" sz="1600" dirty="0" err="1" smtClean="0">
                <a:latin typeface="Arial" pitchFamily="34" charset="0"/>
                <a:cs typeface="Arial" pitchFamily="34" charset="0"/>
              </a:rPr>
              <a:t>κομβόυ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Μειωμένο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Performance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στην απόδοση του δικτύου.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Διαφορετική στρατηγική. </a:t>
            </a:r>
            <a:endParaRPr lang="el-GR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Ανάλυση Δεδομένων</a:t>
            </a:r>
            <a:r>
              <a:rPr lang="en-US" dirty="0" smtClean="0"/>
              <a:t>(7)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Performance Management: </a:t>
            </a:r>
            <a:r>
              <a:rPr lang="el-GR" b="1" dirty="0" smtClean="0"/>
              <a:t>Προτάσεις</a:t>
            </a:r>
          </a:p>
          <a:p>
            <a:pPr algn="ctr"/>
            <a:endParaRPr lang="el-GR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idx="10"/>
          </p:nvPr>
        </p:nvSpPr>
        <p:spPr>
          <a:xfrm>
            <a:off x="2134072" y="1844824"/>
            <a:ext cx="6686400" cy="414786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Αύξηση του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bandwidth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σε κάποιο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switching node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που έχει αυξημένη κίνηση.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 Ανάλυση των απαιτήσεων ενός κόμβου ανάλογα με την χρήση για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 την οποία προορίζεται.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Π.χ. αν σε έναν κόμβο συνδέονται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stations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που έχουν ως κύρια λειτουργία το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stream,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τότε έχουν απαιτήσεις για μεγαλύτερη ροή δεδομένων. 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Δρομολόγηση του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traffic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των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stations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σε έναν κόμβο ο οποίος έχει μειωμένο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utilization.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Π.χ. στην τοπολογία του παρόντος δικτύου, αν το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traffic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στον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switching node OTE79B839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είναι αυξημένο τότε μπορούμε να αναδιαμορφώσουμε το δίκτυο ώστε να περνούν περισσότερα πακέτα από τον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HOL_ZTE_4.</a:t>
            </a:r>
            <a:endParaRPr lang="el-G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Ανάλυση Δεδομένων</a:t>
            </a:r>
            <a:r>
              <a:rPr lang="en-US" dirty="0" smtClean="0"/>
              <a:t>(8)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Configuration Management</a:t>
            </a:r>
            <a:endParaRPr lang="el-GR" b="1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ctr"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Παρουσιάστηκε νωρίτερα.</a:t>
            </a:r>
          </a:p>
          <a:p>
            <a:pPr algn="ctr"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Τοπολογία δικτύου.</a:t>
            </a:r>
          </a:p>
          <a:p>
            <a:pPr algn="ctr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Packet Switching. </a:t>
            </a:r>
          </a:p>
          <a:p>
            <a:pPr algn="ctr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CDMA Design.</a:t>
            </a:r>
            <a:endParaRPr lang="el-GR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Ανάλυση Δεδομένων</a:t>
            </a:r>
            <a:r>
              <a:rPr lang="en-US" dirty="0" smtClean="0"/>
              <a:t>(9)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Security Management</a:t>
            </a:r>
            <a:endParaRPr lang="el-GR" b="1" dirty="0" smtClean="0"/>
          </a:p>
          <a:p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86550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Ανάλυση Δεδομένων</a:t>
            </a:r>
            <a:r>
              <a:rPr lang="en-US" dirty="0" smtClean="0"/>
              <a:t>(9)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Security Management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Το πρόγραμμα αναζητά τους ελέγχους που γίνονται μέσα στο δίκτυο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καθώς και την κατεύθυνση των πακέτων.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Security Enable, Authentication, Cipher Suites, Encryption Algorithms.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 Προσπαθεί να εντοπίσει παράνομες παρεμβάσεις στην τοπολογία, παρέμβαση στα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router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κλπ.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Κάποιο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station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, μπορεί να: </a:t>
            </a:r>
          </a:p>
          <a:p>
            <a:pPr lvl="1"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Υποκλέπτει πακέτα (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evesdrop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)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 Να εκτελεί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man in the middle attacks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Να εκτελεί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DNS Poisoning.</a:t>
            </a:r>
            <a:endParaRPr lang="el-GR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Να κάνει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highjack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στο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bandwidth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του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switching node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 με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100%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utilization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μόνο για εκείνο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DDoS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).</a:t>
            </a:r>
          </a:p>
          <a:p>
            <a:pPr lvl="1"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Να εκτελεί επιθέσεις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flood.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Να πραγματοποιεί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ARP Spoofing.</a:t>
            </a:r>
            <a:endParaRPr lang="el-G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Ανάλυση Δεδομένων</a:t>
            </a:r>
            <a:r>
              <a:rPr lang="en-US" dirty="0" smtClean="0"/>
              <a:t>(9)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Security Management: </a:t>
            </a:r>
            <a:r>
              <a:rPr lang="el-GR" b="1" dirty="0" smtClean="0">
                <a:solidFill>
                  <a:schemeClr val="tx1"/>
                </a:solidFill>
              </a:rPr>
              <a:t>Προτάσεις</a:t>
            </a:r>
          </a:p>
          <a:p>
            <a:pPr algn="ctr"/>
            <a:endParaRPr lang="el-GR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l-GR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Το κάθε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switching node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δέχεται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connection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μόνο με ασφαλείς μεθόδους συμπίεσης και κρυπτογράφησης.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Π.χ. απαγορεύεται η σύνδεση με αλγορίθμους που δεν υποστηρίζουν </a:t>
            </a:r>
            <a:r>
              <a:rPr lang="el-GR" sz="1600" dirty="0" err="1" smtClean="0">
                <a:latin typeface="Arial" pitchFamily="34" charset="0"/>
                <a:cs typeface="Arial" pitchFamily="34" charset="0"/>
              </a:rPr>
              <a:t>αυθεντικοποίηση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 (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Diffie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Helman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Anonymous key exchange , DES encryption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κλπ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)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Ελέγχει συνεχώς τους πίνακες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ARP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των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switching nodes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για ενδεχόμενη επίθεση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ARP Spoofing.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Ελέγχει την ορθή ονοματολογία του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DNS Service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 εφόσον έχει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access. </a:t>
            </a:r>
            <a:endParaRPr lang="el-GR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Σε περίπτωση που εντοπίσει κακόβουλη κινητικότητα, αποθηκεύει την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MAC Address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μέσω του πρωτοκόλλου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ARP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 , διακόπτει οποιαδήποτε σύνδεση και ενημερώνει όλο το δίκτυο για τον αποκλεισμό του εν λόγω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station. </a:t>
            </a:r>
            <a:endParaRPr lang="el-G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 </a:t>
            </a:r>
            <a:r>
              <a:rPr lang="el-GR" altLang="ko-KR" dirty="0" smtClean="0"/>
              <a:t>Εισαγωγή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/>
            <a:r>
              <a:rPr lang="el-GR" altLang="ko-KR" b="1" dirty="0" smtClean="0">
                <a:solidFill>
                  <a:schemeClr val="tx1"/>
                </a:solidFill>
              </a:rPr>
              <a:t>Στόχοι της άσκησης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72408"/>
          </a:xfrm>
        </p:spPr>
        <p:txBody>
          <a:bodyPr/>
          <a:lstStyle/>
          <a:p>
            <a:r>
              <a:rPr lang="el-GR" altLang="ko-KR" sz="1600" dirty="0" smtClean="0">
                <a:latin typeface="Arial" pitchFamily="34" charset="0"/>
                <a:cs typeface="Arial" pitchFamily="34" charset="0"/>
              </a:rPr>
              <a:t>Η παρούσα άσκηση πραγματοποιήθηκε με σκοπό την  παρακολούθηση, ανάλυση και βελτιστοποίηση ενός εικονικού δικτύου επικοινωνιών. </a:t>
            </a:r>
            <a:r>
              <a:rPr lang="el-GR" altLang="ko-KR" sz="1600" dirty="0" smtClean="0"/>
              <a:t>Για την δημιουργία του υποθετικού αυτού δικτύου λήφθηκε υπόψη η συνολική εικόνα μιας μικρής σχετικά περιοχής ( στα πλαίσια ενός διαμερίσματος ή μιας πολυκατοικίας ) από δρομολογητές , καθώς και οι συνδέσεις τους προς όλες τις συσκευές που βρίσκονταν εντός της εμβέλειας αυτής.</a:t>
            </a:r>
          </a:p>
          <a:p>
            <a:r>
              <a:rPr lang="el-GR" altLang="ko-KR" sz="1600" dirty="0" smtClean="0">
                <a:latin typeface="Arial" pitchFamily="34" charset="0"/>
                <a:cs typeface="Arial" pitchFamily="34" charset="0"/>
              </a:rPr>
              <a:t>Οι στόχοι τις άσκησης είναι οι εξής:</a:t>
            </a:r>
          </a:p>
          <a:p>
            <a:pPr>
              <a:buFont typeface="Arial" pitchFamily="34" charset="0"/>
              <a:buChar char="•"/>
            </a:pPr>
            <a:r>
              <a:rPr lang="el-GR" altLang="ko-KR" sz="1600" dirty="0" smtClean="0"/>
              <a:t> </a:t>
            </a:r>
            <a:r>
              <a:rPr lang="el-GR" altLang="ko-KR" sz="1600" b="1" dirty="0" smtClean="0"/>
              <a:t>Παρουσίαση</a:t>
            </a:r>
            <a:r>
              <a:rPr lang="el-GR" altLang="ko-KR" sz="1600" dirty="0" smtClean="0"/>
              <a:t> των </a:t>
            </a:r>
            <a:r>
              <a:rPr lang="el-GR" altLang="ko-KR" sz="1600" b="1" dirty="0" smtClean="0"/>
              <a:t>αποτελεσμάτων</a:t>
            </a:r>
            <a:r>
              <a:rPr lang="el-GR" altLang="ko-KR" sz="1600" dirty="0" smtClean="0"/>
              <a:t> που καταγράφηκαν κατά την διάρκεια της άσκησης, καθώς και των δεδομένων που αποτελούν χρήσιμα συστατικά για την διαχείριση του εικονικού δικτύου.</a:t>
            </a:r>
          </a:p>
          <a:p>
            <a:pPr>
              <a:buFont typeface="Arial" pitchFamily="34" charset="0"/>
              <a:buChar char="•"/>
            </a:pPr>
            <a:r>
              <a:rPr lang="el-GR" altLang="ko-KR" sz="1600" dirty="0" smtClean="0"/>
              <a:t> </a:t>
            </a:r>
            <a:r>
              <a:rPr lang="el-GR" altLang="ko-KR" sz="1600" b="1" dirty="0" smtClean="0"/>
              <a:t>Συσχέτιση</a:t>
            </a:r>
            <a:r>
              <a:rPr lang="el-GR" altLang="ko-KR" sz="1600" dirty="0" smtClean="0"/>
              <a:t> των </a:t>
            </a:r>
            <a:r>
              <a:rPr lang="el-GR" altLang="ko-KR" sz="1600" b="1" dirty="0" smtClean="0"/>
              <a:t>αποτελεσμάτων</a:t>
            </a:r>
            <a:r>
              <a:rPr lang="el-GR" altLang="ko-KR" sz="1600" dirty="0" smtClean="0"/>
              <a:t> με γνωστά προβλήματα που παρουσιάζονται στην διαχείριση δικτύων.</a:t>
            </a:r>
          </a:p>
          <a:p>
            <a:pPr>
              <a:buFont typeface="Arial" pitchFamily="34" charset="0"/>
              <a:buChar char="•"/>
            </a:pPr>
            <a:r>
              <a:rPr lang="el-GR" altLang="ko-KR" sz="1600" dirty="0" smtClean="0"/>
              <a:t> </a:t>
            </a:r>
            <a:r>
              <a:rPr lang="el-GR" altLang="ko-KR" sz="1600" b="1" dirty="0" smtClean="0"/>
              <a:t>Προτάσεις</a:t>
            </a:r>
            <a:r>
              <a:rPr lang="el-GR" altLang="ko-KR" sz="1600" dirty="0" smtClean="0"/>
              <a:t> για την </a:t>
            </a:r>
            <a:r>
              <a:rPr lang="el-GR" altLang="ko-KR" sz="1600" b="1" dirty="0" smtClean="0"/>
              <a:t>βελτιστοποίηση</a:t>
            </a:r>
            <a:r>
              <a:rPr lang="el-GR" altLang="ko-KR" sz="1600" dirty="0" smtClean="0"/>
              <a:t> ή την </a:t>
            </a:r>
            <a:r>
              <a:rPr lang="el-GR" altLang="ko-KR" sz="1600" b="1" dirty="0" smtClean="0"/>
              <a:t>λύση</a:t>
            </a:r>
            <a:r>
              <a:rPr lang="el-GR" altLang="ko-KR" sz="1600" dirty="0" smtClean="0"/>
              <a:t> των προβλημάτων που συναντήθηκαν.</a:t>
            </a:r>
            <a:r>
              <a:rPr lang="el-GR" altLang="ko-KR" dirty="0" smtClean="0"/>
              <a:t>  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Συμπεράσματα</a:t>
            </a:r>
            <a:endParaRPr lang="el-GR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l-GR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l-GR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Το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Network Management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ακόμα και για ένα μικρό δίκτυο αποτελεί πρόκληση.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Πολλές επιλογές για όλες τις λεπτομέρειες ενός δικτύου, από την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υλοποίηση  και την λειτουργικότητα μέχρι και την συντήρηση του.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Τελικό συμπέρασμα: Δεν υπάρχει μαγική συνταγή για την υλοποίηση ενός βέλτιστου μοντέλου Διαχείρισης Δικτύου ( δεν λύνονται όλα τα προβλήματα ).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Αντίθετα προτείνεται η συνεχής στατιστική ανάλυση των αναγκών ενός δικτύου και η υιοθέτηση της κατάλληλης στρατηγικής.</a:t>
            </a:r>
            <a:endParaRPr lang="el-G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Παρουσίαση Δικτύου</a:t>
            </a:r>
            <a:endParaRPr lang="el-G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80391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Παρουσίαση Δικτύου(2)</a:t>
            </a:r>
            <a:endParaRPr lang="el-GR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l-GR" sz="1600" dirty="0" smtClean="0"/>
          </a:p>
          <a:p>
            <a:pPr>
              <a:buFont typeface="Arial" pitchFamily="34" charset="0"/>
              <a:buChar char="•"/>
            </a:pPr>
            <a:endParaRPr lang="el-GR" sz="1600" dirty="0" smtClean="0"/>
          </a:p>
          <a:p>
            <a:pPr>
              <a:buFont typeface="Arial" pitchFamily="34" charset="0"/>
              <a:buChar char="•"/>
            </a:pPr>
            <a:endParaRPr lang="el-GR" sz="1600" dirty="0" smtClean="0"/>
          </a:p>
          <a:p>
            <a:pPr>
              <a:buFont typeface="Arial" pitchFamily="34" charset="0"/>
              <a:buChar char="•"/>
            </a:pPr>
            <a:r>
              <a:rPr lang="el-GR" sz="1600" dirty="0" smtClean="0">
                <a:latin typeface="Arial" pitchFamily="34" charset="0"/>
                <a:cs typeface="Arial" pitchFamily="34" charset="0"/>
              </a:rPr>
              <a:t>Το βασικό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router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από το οποίο έγιναν οι μετρήσεις είναι το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HOL_ZTE_4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και το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OTE79B839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Όλα τα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router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βρίσκονται στην ίδια περιοχή , εκτός από το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Panos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&amp; Steve 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που βρίσκεται σε διαφορετική. </a:t>
            </a:r>
            <a:endParaRPr lang="el-G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Configuration </a:t>
            </a:r>
            <a:r>
              <a:rPr lang="el-GR" dirty="0" smtClean="0"/>
              <a:t>Δικτύου</a:t>
            </a:r>
            <a:endParaRPr lang="el-GR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idx="10"/>
          </p:nvPr>
        </p:nvSpPr>
        <p:spPr>
          <a:xfrm>
            <a:off x="467544" y="2276872"/>
            <a:ext cx="8424936" cy="3600400"/>
          </a:xfrm>
        </p:spPr>
        <p:txBody>
          <a:bodyPr/>
          <a:lstStyle/>
          <a:p>
            <a:r>
              <a:rPr lang="en-US" sz="16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l-GR" sz="1600" dirty="0" smtClean="0"/>
              <a:t>Έστω ότι ο διαχειριστής του παραπάνω δικτύου</a:t>
            </a:r>
            <a:r>
              <a:rPr lang="en-US" sz="1600" dirty="0" smtClean="0"/>
              <a:t> </a:t>
            </a:r>
            <a:r>
              <a:rPr lang="el-GR" sz="1600" dirty="0" smtClean="0"/>
              <a:t>είμαστε εμείς και τα </a:t>
            </a:r>
            <a:r>
              <a:rPr lang="en-US" sz="1600" dirty="0" smtClean="0"/>
              <a:t>router </a:t>
            </a:r>
            <a:r>
              <a:rPr lang="el-GR" sz="1600" dirty="0" smtClean="0"/>
              <a:t>αποτελούν </a:t>
            </a:r>
            <a:r>
              <a:rPr lang="en-US" sz="1600" dirty="0" smtClean="0"/>
              <a:t>       </a:t>
            </a:r>
            <a:r>
              <a:rPr lang="el-GR" sz="1600" dirty="0" smtClean="0"/>
              <a:t>ενδιάμεσους δρομολογητές ή </a:t>
            </a:r>
            <a:r>
              <a:rPr lang="en-US" sz="1600" dirty="0" smtClean="0"/>
              <a:t>switching nodes</a:t>
            </a:r>
            <a:r>
              <a:rPr lang="el-G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l-GR" sz="1600" dirty="0" smtClean="0"/>
              <a:t>Οι συσκευές που θέλουν να συνδεθούν αποτελούν ονομάζονται </a:t>
            </a:r>
            <a:r>
              <a:rPr lang="en-US" sz="1600" dirty="0" smtClean="0"/>
              <a:t>stations.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l-GR" sz="1600" dirty="0" smtClean="0"/>
              <a:t>Συνολικά έχουμε ένα </a:t>
            </a:r>
            <a:r>
              <a:rPr lang="en-US" sz="1600" dirty="0" smtClean="0"/>
              <a:t>Communication Local Area Network.</a:t>
            </a:r>
            <a:r>
              <a:rPr lang="el-GR" sz="16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l-GR" sz="1600" dirty="0" smtClean="0"/>
              <a:t>Ο ρόλος του </a:t>
            </a:r>
            <a:r>
              <a:rPr lang="en-US" sz="1600" dirty="0" err="1" smtClean="0"/>
              <a:t>MainFrame</a:t>
            </a:r>
            <a:r>
              <a:rPr lang="el-GR" sz="1600" dirty="0" smtClean="0"/>
              <a:t> υλοποιείται στο </a:t>
            </a:r>
            <a:r>
              <a:rPr lang="en-US" sz="1600" dirty="0" smtClean="0"/>
              <a:t>pc </a:t>
            </a:r>
            <a:r>
              <a:rPr lang="el-GR" sz="1600" dirty="0" smtClean="0"/>
              <a:t>μας.</a:t>
            </a:r>
          </a:p>
          <a:p>
            <a:pPr>
              <a:buFont typeface="Arial" pitchFamily="34" charset="0"/>
              <a:buChar char="•"/>
            </a:pPr>
            <a:r>
              <a:rPr lang="el-GR" sz="1600" dirty="0" smtClean="0"/>
              <a:t> Όλα τα </a:t>
            </a:r>
            <a:r>
              <a:rPr lang="en-US" sz="1600" dirty="0" smtClean="0"/>
              <a:t>switching nodes </a:t>
            </a:r>
            <a:r>
              <a:rPr lang="el-GR" sz="1600" dirty="0" err="1" smtClean="0"/>
              <a:t>συνδέοονται</a:t>
            </a:r>
            <a:r>
              <a:rPr lang="el-GR" sz="1600" dirty="0" smtClean="0"/>
              <a:t> με </a:t>
            </a:r>
            <a:r>
              <a:rPr lang="en-US" sz="1600" dirty="0" smtClean="0"/>
              <a:t>stations, </a:t>
            </a:r>
            <a:r>
              <a:rPr lang="el-GR" sz="1600" dirty="0" smtClean="0"/>
              <a:t>εκτός από το κεντρικό (</a:t>
            </a:r>
            <a:r>
              <a:rPr lang="en-US" sz="1600" dirty="0" err="1" smtClean="0"/>
              <a:t>ONTelecoms</a:t>
            </a:r>
            <a:r>
              <a:rPr lang="el-GR" sz="1600" dirty="0" smtClean="0"/>
              <a:t>) το οποίο συνδέεται και άμεσα με τον υπολογιστή μας ( </a:t>
            </a:r>
            <a:r>
              <a:rPr lang="en-US" sz="1600" dirty="0" err="1" smtClean="0"/>
              <a:t>MainFrame</a:t>
            </a:r>
            <a:r>
              <a:rPr lang="en-US" sz="1600" dirty="0" smtClean="0"/>
              <a:t> ).</a:t>
            </a:r>
            <a:endParaRPr lang="el-GR" sz="1600" dirty="0" smtClean="0"/>
          </a:p>
          <a:p>
            <a:r>
              <a:rPr lang="en-US" dirty="0" smtClean="0"/>
              <a:t> </a:t>
            </a:r>
            <a:endParaRPr lang="el-GR" dirty="0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/>
          <a:lstStyle/>
          <a:p>
            <a:pPr lvl="0" algn="ctr"/>
            <a:r>
              <a:rPr lang="el-GR" altLang="ko-KR" b="1" dirty="0" smtClean="0">
                <a:solidFill>
                  <a:schemeClr val="tx1"/>
                </a:solidFill>
              </a:rPr>
              <a:t>Τοπολογία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Configuration </a:t>
            </a:r>
            <a:r>
              <a:rPr lang="el-GR" dirty="0" smtClean="0"/>
              <a:t>Δικτύου</a:t>
            </a:r>
            <a:r>
              <a:rPr lang="en-US" dirty="0" smtClean="0"/>
              <a:t>(2)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Υλοποίηση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800" dirty="0" smtClean="0">
                <a:latin typeface="Arial" pitchFamily="34" charset="0"/>
                <a:cs typeface="Arial" pitchFamily="34" charset="0"/>
              </a:rPr>
              <a:t>Μικρό δίκτυο με μικρό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traffic</a:t>
            </a:r>
            <a:r>
              <a:rPr lang="el-GR" sz="1800" dirty="0" smtClean="0">
                <a:latin typeface="Arial" pitchFamily="34" charset="0"/>
                <a:cs typeface="Arial" pitchFamily="34" charset="0"/>
              </a:rPr>
              <a:t>, αλλά μπορεί ένας κόμβος να εξυπηρετεί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1800" dirty="0" smtClean="0">
                <a:latin typeface="Arial" pitchFamily="34" charset="0"/>
                <a:cs typeface="Arial" pitchFamily="34" charset="0"/>
              </a:rPr>
              <a:t>πολλά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stations.</a:t>
            </a:r>
          </a:p>
          <a:p>
            <a:pPr>
              <a:buFont typeface="Arial" pitchFamily="34" charset="0"/>
              <a:buChar char="•"/>
            </a:pPr>
            <a:r>
              <a:rPr lang="el-GR" sz="1800" dirty="0" smtClean="0">
                <a:latin typeface="Arial" pitchFamily="34" charset="0"/>
                <a:cs typeface="Arial" pitchFamily="34" charset="0"/>
              </a:rPr>
              <a:t>Αυξανόμενες συσκευές που απαιτούν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internet: Desktop, Laptop, Tablet, Mobile </a:t>
            </a:r>
            <a:r>
              <a:rPr lang="el-GR" sz="1800" dirty="0" smtClean="0">
                <a:latin typeface="Arial" pitchFamily="34" charset="0"/>
                <a:cs typeface="Arial" pitchFamily="34" charset="0"/>
              </a:rPr>
              <a:t>κλπ.</a:t>
            </a:r>
          </a:p>
          <a:p>
            <a:pPr>
              <a:buFont typeface="Arial" pitchFamily="34" charset="0"/>
              <a:buChar char="•"/>
            </a:pPr>
            <a:r>
              <a:rPr lang="el-GR" sz="1800" dirty="0" smtClean="0">
                <a:latin typeface="Arial" pitchFamily="34" charset="0"/>
                <a:cs typeface="Arial" pitchFamily="34" charset="0"/>
              </a:rPr>
              <a:t>Υλοποίηση μεθόδου: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Packet Switching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 </a:t>
            </a:r>
            <a:r>
              <a:rPr lang="el-GR" sz="1800" dirty="0" smtClean="0">
                <a:latin typeface="Arial" pitchFamily="34" charset="0"/>
                <a:cs typeface="Arial" pitchFamily="34" charset="0"/>
              </a:rPr>
              <a:t>πλειονότητα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l-GR" sz="1800" dirty="0" smtClean="0">
                <a:latin typeface="Arial" pitchFamily="34" charset="0"/>
                <a:cs typeface="Arial" pitchFamily="34" charset="0"/>
              </a:rPr>
              <a:t>των επιλογών ).</a:t>
            </a:r>
          </a:p>
          <a:p>
            <a:pPr>
              <a:buFont typeface="Arial" pitchFamily="34" charset="0"/>
              <a:buChar char="•"/>
            </a:pPr>
            <a:r>
              <a:rPr lang="el-GR" sz="1800" dirty="0" smtClean="0">
                <a:latin typeface="Arial" pitchFamily="34" charset="0"/>
                <a:cs typeface="Arial" pitchFamily="34" charset="0"/>
              </a:rPr>
              <a:t>Απαιτήσεις για εφαρμογές δικτύου με μεγαλύτερο όγκο δεδομένων ( π.χ.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Stream)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1800" dirty="0" smtClean="0">
                <a:latin typeface="Arial" pitchFamily="34" charset="0"/>
                <a:cs typeface="Arial" pitchFamily="34" charset="0"/>
              </a:rPr>
              <a:t>Η τοπολογία που ακολουθήσαμε, βοηθά στον διαμοιρασμό του όγκου και αποφεύγει το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traffic </a:t>
            </a:r>
            <a:r>
              <a:rPr lang="el-GR" sz="1800" dirty="0" smtClean="0">
                <a:latin typeface="Arial" pitchFamily="34" charset="0"/>
                <a:cs typeface="Arial" pitchFamily="34" charset="0"/>
              </a:rPr>
              <a:t>σε ένα κανάλι.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Δεδομένα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60648"/>
          </a:xfrm>
        </p:spPr>
        <p:txBody>
          <a:bodyPr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Εικόνα της βάσης από την συλλογή των δεδομένων</a:t>
            </a:r>
            <a:endParaRPr lang="el-GR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988840"/>
            <a:ext cx="4608512" cy="46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Δεδομένα(2)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Wireshark</a:t>
            </a:r>
            <a:endParaRPr lang="el-GR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8314060" cy="441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Ανάλυση Δεδομένων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3</a:t>
            </a:r>
            <a:r>
              <a:rPr lang="en-US" b="1" dirty="0" smtClean="0">
                <a:solidFill>
                  <a:schemeClr val="tx1"/>
                </a:solidFill>
              </a:rPr>
              <a:t>GPP Management Functions &amp;</a:t>
            </a:r>
          </a:p>
          <a:p>
            <a:pPr algn="ctr"/>
            <a:r>
              <a:rPr lang="el-GR" b="1" dirty="0" smtClean="0">
                <a:solidFill>
                  <a:schemeClr val="tx1"/>
                </a:solidFill>
              </a:rPr>
              <a:t>Κατεύθυνση Εργασίας </a:t>
            </a: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idx="10"/>
          </p:nvPr>
        </p:nvSpPr>
        <p:spPr>
          <a:xfrm>
            <a:off x="2123728" y="2060848"/>
            <a:ext cx="6563072" cy="414786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Quality of Service Management</a:t>
            </a:r>
            <a:r>
              <a:rPr lang="el-GR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Fault Management </a:t>
            </a:r>
          </a:p>
          <a:p>
            <a:pPr algn="ctr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Performance Management</a:t>
            </a:r>
          </a:p>
          <a:p>
            <a:pPr algn="ctr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Configuration Management</a:t>
            </a:r>
          </a:p>
          <a:p>
            <a:pPr algn="ctr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Security Management</a:t>
            </a:r>
            <a:endParaRPr lang="el-G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1037</Words>
  <Application>Microsoft Office PowerPoint</Application>
  <PresentationFormat>Προβολή στην οθόνη (4:3)</PresentationFormat>
  <Paragraphs>130</Paragraphs>
  <Slides>20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2</vt:i4>
      </vt:variant>
      <vt:variant>
        <vt:lpstr>Τίτλοι διαφανειών</vt:lpstr>
      </vt:variant>
      <vt:variant>
        <vt:i4>20</vt:i4>
      </vt:variant>
    </vt:vector>
  </HeadingPairs>
  <TitlesOfParts>
    <vt:vector size="22" baseType="lpstr">
      <vt:lpstr>Office Theme</vt:lpstr>
      <vt:lpstr>Custom Design</vt:lpstr>
      <vt:lpstr>Διαφάνεια 1</vt:lpstr>
      <vt:lpstr> Εισαγωγή</vt:lpstr>
      <vt:lpstr>Παρουσίαση Δικτύου</vt:lpstr>
      <vt:lpstr>Παρουσίαση Δικτύου(2)</vt:lpstr>
      <vt:lpstr>Configuration Δικτύου</vt:lpstr>
      <vt:lpstr>Configuration Δικτύου(2)</vt:lpstr>
      <vt:lpstr>Δεδομένα</vt:lpstr>
      <vt:lpstr>Δεδομένα(2)</vt:lpstr>
      <vt:lpstr>Ανάλυση Δεδομένων</vt:lpstr>
      <vt:lpstr>Ανάλυση Δεδομένων(2)</vt:lpstr>
      <vt:lpstr>Ανάλυση Δεδομένων(3)</vt:lpstr>
      <vt:lpstr>Ανάλυση Δεδομένων(4)</vt:lpstr>
      <vt:lpstr>Ανάλυση Δεδομένων(5)</vt:lpstr>
      <vt:lpstr>Ανάλυση Δεδομένων(6)</vt:lpstr>
      <vt:lpstr>Ανάλυση Δεδομένων(7)</vt:lpstr>
      <vt:lpstr>Ανάλυση Δεδομένων(8)</vt:lpstr>
      <vt:lpstr>Ανάλυση Δεδομένων(9)</vt:lpstr>
      <vt:lpstr>Ανάλυση Δεδομένων(9)</vt:lpstr>
      <vt:lpstr>Ανάλυση Δεδομένων(9)</vt:lpstr>
      <vt:lpstr>Συμπεράσματα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Δημήτρης</cp:lastModifiedBy>
  <cp:revision>79</cp:revision>
  <dcterms:created xsi:type="dcterms:W3CDTF">2014-04-01T16:35:38Z</dcterms:created>
  <dcterms:modified xsi:type="dcterms:W3CDTF">2016-06-15T14:42:37Z</dcterms:modified>
</cp:coreProperties>
</file>