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2"/>
  </p:sldMasterIdLst>
  <p:notesMasterIdLst>
    <p:notesMasterId r:id="rId27"/>
  </p:notesMasterIdLst>
  <p:handoutMasterIdLst>
    <p:handoutMasterId r:id="rId28"/>
  </p:handoutMasterIdLst>
  <p:sldIdLst>
    <p:sldId id="256" r:id="rId3"/>
    <p:sldId id="261" r:id="rId4"/>
    <p:sldId id="259" r:id="rId5"/>
    <p:sldId id="258" r:id="rId6"/>
    <p:sldId id="257" r:id="rId7"/>
    <p:sldId id="278" r:id="rId8"/>
    <p:sldId id="279" r:id="rId9"/>
    <p:sldId id="280" r:id="rId10"/>
    <p:sldId id="281" r:id="rId11"/>
    <p:sldId id="262" r:id="rId12"/>
    <p:sldId id="263" r:id="rId13"/>
    <p:sldId id="264" r:id="rId14"/>
    <p:sldId id="266" r:id="rId15"/>
    <p:sldId id="268" r:id="rId16"/>
    <p:sldId id="269" r:id="rId17"/>
    <p:sldId id="282" r:id="rId18"/>
    <p:sldId id="270" r:id="rId19"/>
    <p:sldId id="271" r:id="rId20"/>
    <p:sldId id="272" r:id="rId21"/>
    <p:sldId id="274" r:id="rId22"/>
    <p:sldId id="275" r:id="rId23"/>
    <p:sldId id="276" r:id="rId24"/>
    <p:sldId id="277" r:id="rId25"/>
    <p:sldId id="267" r:id="rId26"/>
  </p:sldIdLst>
  <p:sldSz cx="9144000" cy="5143500" type="screen16x9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FB763C5F-E607-4DF4-8A5A-04F9D575F3E5}">
          <p14:sldIdLst>
            <p14:sldId id="256"/>
          </p14:sldIdLst>
        </p14:section>
        <p14:section name="Section sans titre" id="{32ABD0DD-D42E-44FE-ABEF-516CD8A8CD33}">
          <p14:sldIdLst>
            <p14:sldId id="261"/>
            <p14:sldId id="259"/>
            <p14:sldId id="258"/>
            <p14:sldId id="257"/>
            <p14:sldId id="278"/>
            <p14:sldId id="279"/>
            <p14:sldId id="280"/>
            <p14:sldId id="281"/>
            <p14:sldId id="262"/>
            <p14:sldId id="263"/>
            <p14:sldId id="264"/>
            <p14:sldId id="266"/>
            <p14:sldId id="268"/>
            <p14:sldId id="269"/>
            <p14:sldId id="282"/>
            <p14:sldId id="270"/>
            <p14:sldId id="271"/>
            <p14:sldId id="272"/>
            <p14:sldId id="274"/>
            <p14:sldId id="275"/>
            <p14:sldId id="276"/>
            <p14:sldId id="277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98E5"/>
    <a:srgbClr val="123A61"/>
    <a:srgbClr val="00A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52" d="100"/>
          <a:sy n="152" d="100"/>
        </p:scale>
        <p:origin x="426" y="13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30A23-3E98-F64D-859B-DE462771A158}" type="datetimeFigureOut">
              <a:t>12/03/2019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DBF0C-04E2-7C4F-92D3-BB9F31F7BD3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59C20-09F8-4B34-AD60-B86CCC0D4919}" type="datetimeFigureOut">
              <a:rPr lang="fr-FR" smtClean="0"/>
              <a:t>12/03/2019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B4E095-3F99-46C9-9A5B-E9D22DDA7C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573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90441" y="662334"/>
            <a:ext cx="7793216" cy="487434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457200" indent="-457200" algn="l">
              <a:buFontTx/>
              <a:buBlip>
                <a:blip r:embed="rId3"/>
              </a:buBlip>
              <a:defRPr sz="30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TITRE DE VOTRE PRÉSENTATION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181101" y="1149768"/>
            <a:ext cx="5181600" cy="338554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 algn="l">
              <a:buNone/>
              <a:defRPr sz="22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PLACEZ VOTRE SOUS TITRE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171560" y="4767263"/>
            <a:ext cx="972440" cy="273844"/>
          </a:xfrm>
        </p:spPr>
        <p:txBody>
          <a:bodyPr/>
          <a:lstStyle>
            <a:lvl1pPr>
              <a:defRPr sz="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A482B159-7989-4BB1-8766-93DA17261DEE}" type="datetime1">
              <a:rPr lang="fr-FR" smtClean="0"/>
              <a:t>12/03/2019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694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792288" y="3812977"/>
            <a:ext cx="5486400" cy="425054"/>
          </a:xfrm>
          <a:prstGeom prst="rect">
            <a:avLst/>
          </a:prstGeom>
        </p:spPr>
        <p:txBody>
          <a:bodyPr anchor="b">
            <a:noAutofit/>
          </a:bodyPr>
          <a:lstStyle>
            <a:lvl1pPr marL="457200" indent="-457200" algn="l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Contenu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962121"/>
            <a:ext cx="5486400" cy="2747818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286000" y="4238030"/>
            <a:ext cx="4992688" cy="4387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0039D545-3028-4619-B123-330C706CBE60}" type="datetime1">
              <a:rPr lang="fr-FR" smtClean="0"/>
              <a:t>12/03/2019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317421" y="116918"/>
            <a:ext cx="2273379" cy="2413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034935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Chap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780753" y="1488323"/>
            <a:ext cx="4280049" cy="1291587"/>
          </a:xfrm>
          <a:prstGeom prst="rect">
            <a:avLst/>
          </a:prstGeom>
        </p:spPr>
        <p:txBody>
          <a:bodyPr tIns="0" bIns="0" anchor="t">
            <a:normAutofit/>
          </a:bodyPr>
          <a:lstStyle>
            <a:lvl1pPr algn="l">
              <a:lnSpc>
                <a:spcPts val="3780"/>
              </a:lnSpc>
              <a:defRPr sz="3400" b="0" cap="all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PLACEZ LE TITRE </a:t>
            </a:r>
            <a:br>
              <a:rPr lang="fr-FR" dirty="0"/>
            </a:br>
            <a:r>
              <a:rPr lang="fr-FR" dirty="0"/>
              <a:t>DU CHAPITRE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9504D643-5C28-4068-804A-581A9B21913F}" type="datetime1">
              <a:rPr lang="fr-FR" smtClean="0"/>
              <a:t>12/03/2019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3358120" y="1027282"/>
            <a:ext cx="3188535" cy="400110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342900" indent="-342900" algn="l">
              <a:buSzPct val="120000"/>
              <a:buFontTx/>
              <a:buBlip>
                <a:blip r:embed="rId3"/>
              </a:buBlip>
              <a:defRPr sz="2600" baseline="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 Chapitre 1</a:t>
            </a:r>
          </a:p>
        </p:txBody>
      </p:sp>
    </p:spTree>
    <p:extLst>
      <p:ext uri="{BB962C8B-B14F-4D97-AF65-F5344CB8AC3E}">
        <p14:creationId xmlns:p14="http://schemas.microsoft.com/office/powerpoint/2010/main" val="918733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A3CADC18-9946-42A2-83F1-5F61A3C176E0}" type="datetime1">
              <a:rPr lang="fr-FR" smtClean="0"/>
              <a:t>12/03/2019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2657341" y="2281999"/>
            <a:ext cx="3309937" cy="453402"/>
          </a:xfrm>
          <a:prstGeom prst="rect">
            <a:avLst/>
          </a:prstGeom>
        </p:spPr>
        <p:txBody>
          <a:bodyPr vert="horz" lIns="0" bIns="0"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 dirty="0"/>
              <a:t> 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3168606" y="2770738"/>
            <a:ext cx="4201449" cy="1269460"/>
          </a:xfrm>
          <a:prstGeom prst="rect">
            <a:avLst/>
          </a:prstGeom>
        </p:spPr>
        <p:txBody>
          <a:bodyPr vert="horz" lIns="0" tIns="0" bIns="0"/>
          <a:lstStyle>
            <a:lvl1pPr marL="0" indent="0">
              <a:lnSpc>
                <a:spcPts val="3840"/>
              </a:lnSpc>
              <a:buFontTx/>
              <a:buNone/>
              <a:defRPr sz="34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PLACEZ LE TITRE DU CHAPITRE ICI</a:t>
            </a:r>
          </a:p>
        </p:txBody>
      </p:sp>
    </p:spTree>
    <p:extLst>
      <p:ext uri="{BB962C8B-B14F-4D97-AF65-F5344CB8AC3E}">
        <p14:creationId xmlns:p14="http://schemas.microsoft.com/office/powerpoint/2010/main" val="2712229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09039" y="114258"/>
            <a:ext cx="1467142" cy="24405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62517" y="1119615"/>
            <a:ext cx="7887629" cy="3394472"/>
          </a:xfrm>
          <a:prstGeom prst="rect">
            <a:avLst/>
          </a:prstGeom>
        </p:spPr>
        <p:txBody>
          <a:bodyPr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sz="20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8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fr-FR" dirty="0"/>
              <a:t>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D9EDB7AC-28AB-49D7-9CE2-AC0BE5F439B5}" type="datetime1">
              <a:rPr lang="fr-FR" smtClean="0"/>
              <a:t>12/03/2019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RAPPEL DU TITRE DU CHAPITRE</a:t>
            </a:r>
          </a:p>
        </p:txBody>
      </p:sp>
    </p:spTree>
    <p:extLst>
      <p:ext uri="{BB962C8B-B14F-4D97-AF65-F5344CB8AC3E}">
        <p14:creationId xmlns:p14="http://schemas.microsoft.com/office/powerpoint/2010/main" val="3294668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87320" y="1694935"/>
            <a:ext cx="3251110" cy="254555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6530" y="1694935"/>
            <a:ext cx="3296822" cy="25455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lang="fr-FR" sz="2400"/>
            </a:lvl2pPr>
            <a:lvl3pPr>
              <a:defRPr lang="fr-FR" sz="2000"/>
            </a:lvl3pPr>
            <a:lvl4pPr>
              <a:defRPr lang="fr-FR" sz="1800"/>
            </a:lvl4pPr>
            <a:lvl5pPr>
              <a:defRPr lang="fr-FR" sz="1800"/>
            </a:lvl5pPr>
          </a:lstStyle>
          <a:p>
            <a:pPr marL="0" lvl="0" indent="0">
              <a:buFontTx/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F2C3AC65-79F1-4250-A586-35AB5E152C8F}" type="datetime1">
              <a:rPr lang="fr-FR" smtClean="0"/>
              <a:t>12/03/2019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Titre 11"/>
          <p:cNvSpPr>
            <a:spLocks noGrp="1"/>
          </p:cNvSpPr>
          <p:nvPr>
            <p:ph type="title" hasCustomPrompt="1"/>
          </p:nvPr>
        </p:nvSpPr>
        <p:spPr>
          <a:xfrm>
            <a:off x="314226" y="116388"/>
            <a:ext cx="2491325" cy="2295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lnSpc>
                <a:spcPts val="1920"/>
              </a:lnSpc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algn="l"/>
            <a:r>
              <a:rPr lang="fr-FR" dirty="0"/>
              <a:t>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4569646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lang="fr-FR" sz="2000">
                <a:solidFill>
                  <a:srgbClr val="000000"/>
                </a:solidFill>
                <a:latin typeface="SegoeBook"/>
                <a:cs typeface="SegoeBook"/>
              </a:defRPr>
            </a:lvl2pPr>
            <a:lvl3pPr>
              <a:defRPr lang="fr-FR" sz="1800">
                <a:solidFill>
                  <a:srgbClr val="000000"/>
                </a:solidFill>
                <a:latin typeface="SegoeBook"/>
                <a:cs typeface="SegoeBook"/>
              </a:defRPr>
            </a:lvl3pPr>
            <a:lvl4pPr>
              <a:defRPr lang="fr-FR" sz="1600">
                <a:latin typeface="SegoeBook"/>
                <a:cs typeface="SegoeBook"/>
              </a:defRPr>
            </a:lvl4pPr>
            <a:lvl5pPr>
              <a:defRPr lang="fr-FR" sz="1600">
                <a:latin typeface="SegoeBook"/>
                <a:cs typeface="SegoeBook"/>
              </a:defRPr>
            </a:lvl5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 dirty="0"/>
              <a:t> Contenu</a:t>
            </a:r>
          </a:p>
        </p:txBody>
      </p:sp>
      <p:sp>
        <p:nvSpPr>
          <p:cNvPr id="16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611560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buSzPct val="121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/>
              <a:t>Contenu</a:t>
            </a:r>
          </a:p>
        </p:txBody>
      </p:sp>
    </p:spTree>
    <p:extLst>
      <p:ext uri="{BB962C8B-B14F-4D97-AF65-F5344CB8AC3E}">
        <p14:creationId xmlns:p14="http://schemas.microsoft.com/office/powerpoint/2010/main" val="1087509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17421" y="109206"/>
            <a:ext cx="1479899" cy="22595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Contenu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151335"/>
            <a:ext cx="3813123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Contenu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4FEC2F7-0B88-4F10-B4BE-8170AF028E34}" type="datetime1">
              <a:rPr lang="fr-FR" smtClean="0"/>
              <a:t>12/03/2019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3" name="Espace réservé du graphique 12"/>
          <p:cNvSpPr>
            <a:spLocks noGrp="1"/>
          </p:cNvSpPr>
          <p:nvPr>
            <p:ph type="chart" sz="quarter" idx="15"/>
          </p:nvPr>
        </p:nvSpPr>
        <p:spPr>
          <a:xfrm>
            <a:off x="528638" y="1928813"/>
            <a:ext cx="3656012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15" name="Espace réservé du graphique 14"/>
          <p:cNvSpPr>
            <a:spLocks noGrp="1"/>
          </p:cNvSpPr>
          <p:nvPr>
            <p:ph type="chart" sz="quarter" idx="16"/>
          </p:nvPr>
        </p:nvSpPr>
        <p:spPr>
          <a:xfrm>
            <a:off x="4705350" y="1928813"/>
            <a:ext cx="3752799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057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4442FD4C-DF7A-4271-AE6B-FD8DBA441825}" type="datetime1">
              <a:rPr lang="fr-FR" smtClean="0"/>
              <a:t>12/03/2019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4" hasCustomPrompt="1"/>
          </p:nvPr>
        </p:nvSpPr>
        <p:spPr>
          <a:xfrm>
            <a:off x="314912" y="115910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882522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95554FFA-0A4E-429F-8299-679735EA10A1}" type="datetime1">
              <a:rPr lang="fr-FR" smtClean="0"/>
              <a:t>12/03/2019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25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39091" y="1685636"/>
            <a:ext cx="2247515" cy="28016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-342900">
              <a:spcBef>
                <a:spcPts val="300"/>
              </a:spcBef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89200FC1-CE0F-4D6F-BA1C-6379B6F69932}" type="datetime1">
              <a:rPr lang="fr-FR" smtClean="0"/>
              <a:t>12/03/2019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4" name="Espace réservé du texte 9"/>
          <p:cNvSpPr>
            <a:spLocks noGrp="1"/>
          </p:cNvSpPr>
          <p:nvPr>
            <p:ph type="body" sz="quarter" idx="15" hasCustomPrompt="1"/>
          </p:nvPr>
        </p:nvSpPr>
        <p:spPr>
          <a:xfrm>
            <a:off x="323793" y="124792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 hasCustomPrompt="1"/>
          </p:nvPr>
        </p:nvSpPr>
        <p:spPr>
          <a:xfrm>
            <a:off x="568807" y="1176866"/>
            <a:ext cx="2694708" cy="5010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 Contenu</a:t>
            </a:r>
          </a:p>
        </p:txBody>
      </p:sp>
      <p:sp>
        <p:nvSpPr>
          <p:cNvPr id="22" name="Espace réservé du tableau 21"/>
          <p:cNvSpPr>
            <a:spLocks noGrp="1"/>
          </p:cNvSpPr>
          <p:nvPr>
            <p:ph type="tbl" sz="quarter" idx="19"/>
          </p:nvPr>
        </p:nvSpPr>
        <p:spPr>
          <a:xfrm>
            <a:off x="4210243" y="1190962"/>
            <a:ext cx="4476558" cy="3296371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smtClean="0"/>
              <a:t>Cliquez sur l'icône pour ajouter un tableau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174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97172F8E-87A6-46DC-91AE-5A826078AB7B}" type="datetime1">
              <a:rPr lang="fr-FR" smtClean="0"/>
              <a:t>12/03/2019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4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63939" y="1311686"/>
            <a:ext cx="6280984" cy="487434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Application web pour interpréter l’algèbre relationnelle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028" y="0"/>
            <a:ext cx="28575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66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2929415" y="1035518"/>
            <a:ext cx="6845206" cy="1291587"/>
          </a:xfrm>
        </p:spPr>
        <p:txBody>
          <a:bodyPr/>
          <a:lstStyle/>
          <a:p>
            <a:r>
              <a:rPr lang="fr-FR" dirty="0" smtClean="0"/>
              <a:t>Développement de l’application web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>
                <a:solidFill>
                  <a:schemeClr val="tx1"/>
                </a:solidFill>
              </a:rPr>
              <a:pPr/>
              <a:t>10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Sous-titre 10"/>
          <p:cNvSpPr>
            <a:spLocks noGrp="1"/>
          </p:cNvSpPr>
          <p:nvPr>
            <p:ph type="subTitle" idx="13"/>
          </p:nvPr>
        </p:nvSpPr>
        <p:spPr>
          <a:xfrm>
            <a:off x="4326509" y="2134116"/>
            <a:ext cx="4628305" cy="1181862"/>
          </a:xfrm>
        </p:spPr>
        <p:txBody>
          <a:bodyPr/>
          <a:lstStyle/>
          <a:p>
            <a:r>
              <a:rPr lang="fr-FR" sz="2400" dirty="0" smtClean="0"/>
              <a:t>A : Différentes phases du projet</a:t>
            </a:r>
          </a:p>
          <a:p>
            <a:r>
              <a:rPr lang="fr-FR" sz="2400" dirty="0" smtClean="0"/>
              <a:t>B : Problèmes rencontrés &amp;  		    solutions apportées</a:t>
            </a:r>
          </a:p>
        </p:txBody>
      </p:sp>
    </p:spTree>
    <p:extLst>
      <p:ext uri="{BB962C8B-B14F-4D97-AF65-F5344CB8AC3E}">
        <p14:creationId xmlns:p14="http://schemas.microsoft.com/office/powerpoint/2010/main" val="25426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309039" y="396948"/>
            <a:ext cx="4117918" cy="244053"/>
          </a:xfrm>
        </p:spPr>
        <p:txBody>
          <a:bodyPr/>
          <a:lstStyle/>
          <a:p>
            <a:r>
              <a:rPr lang="fr-FR" dirty="0" smtClean="0"/>
              <a:t>A : Différentes phases du projet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 : Création des relations</a:t>
            </a:r>
          </a:p>
          <a:p>
            <a:r>
              <a:rPr lang="fr-FR" dirty="0" smtClean="0"/>
              <a:t>II : Opérateurs de calculs simples</a:t>
            </a:r>
          </a:p>
          <a:p>
            <a:r>
              <a:rPr lang="fr-FR" dirty="0" smtClean="0"/>
              <a:t>III : Opérateurs de calculs complexes</a:t>
            </a:r>
          </a:p>
          <a:p>
            <a:r>
              <a:rPr lang="fr-FR" dirty="0" smtClean="0"/>
              <a:t>IV : Convivialité &amp; design</a:t>
            </a:r>
          </a:p>
          <a:p>
            <a:r>
              <a:rPr lang="fr-FR" dirty="0" smtClean="0"/>
              <a:t>V : Sécurité &amp; contrôle du résultat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>
                <a:solidFill>
                  <a:schemeClr val="tx1"/>
                </a:solidFill>
              </a:rPr>
              <a:pPr/>
              <a:t>11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309039" y="114258"/>
            <a:ext cx="3557405" cy="272821"/>
          </a:xfrm>
        </p:spPr>
        <p:txBody>
          <a:bodyPr/>
          <a:lstStyle/>
          <a:p>
            <a:r>
              <a:rPr lang="fr-FR" dirty="0"/>
              <a:t>Développement de l’application web</a:t>
            </a:r>
          </a:p>
        </p:txBody>
      </p:sp>
    </p:spTree>
    <p:extLst>
      <p:ext uri="{BB962C8B-B14F-4D97-AF65-F5344CB8AC3E}">
        <p14:creationId xmlns:p14="http://schemas.microsoft.com/office/powerpoint/2010/main" val="159203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title"/>
          </p:nvPr>
        </p:nvSpPr>
        <p:spPr>
          <a:xfrm>
            <a:off x="1" y="416325"/>
            <a:ext cx="3174098" cy="244053"/>
          </a:xfrm>
        </p:spPr>
        <p:txBody>
          <a:bodyPr/>
          <a:lstStyle/>
          <a:p>
            <a:r>
              <a:rPr lang="fr-FR" dirty="0" smtClean="0"/>
              <a:t>	Création des relations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Edition des relations</a:t>
            </a:r>
          </a:p>
          <a:p>
            <a:r>
              <a:rPr lang="fr-FR" dirty="0" smtClean="0"/>
              <a:t>Sauvegarde dans le localstorage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>
                <a:solidFill>
                  <a:schemeClr val="tx1"/>
                </a:solidFill>
              </a:rPr>
              <a:pPr/>
              <a:t>12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3"/>
          </p:nvPr>
        </p:nvSpPr>
        <p:spPr>
          <a:xfrm>
            <a:off x="1" y="132034"/>
            <a:ext cx="3874826" cy="272821"/>
          </a:xfrm>
        </p:spPr>
        <p:txBody>
          <a:bodyPr>
            <a:normAutofit fontScale="92500"/>
          </a:bodyPr>
          <a:lstStyle/>
          <a:p>
            <a:r>
              <a:rPr lang="fr-FR" dirty="0"/>
              <a:t>	</a:t>
            </a:r>
            <a:r>
              <a:rPr lang="fr-FR" dirty="0" smtClean="0"/>
              <a:t>Développement </a:t>
            </a:r>
            <a:r>
              <a:rPr lang="fr-FR" dirty="0"/>
              <a:t>de l’application web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141" y="2142992"/>
            <a:ext cx="5482379" cy="289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43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>
          <a:xfrm>
            <a:off x="0" y="395713"/>
            <a:ext cx="4206239" cy="244053"/>
          </a:xfrm>
        </p:spPr>
        <p:txBody>
          <a:bodyPr/>
          <a:lstStyle/>
          <a:p>
            <a:r>
              <a:rPr lang="fr-FR" dirty="0" smtClean="0"/>
              <a:t>	Opérateurs de calculs simples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Intersection, union, différence</a:t>
            </a:r>
          </a:p>
          <a:p>
            <a:r>
              <a:rPr lang="fr-FR" dirty="0" smtClean="0"/>
              <a:t>Produit cartésien, projection, sélection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>
                <a:solidFill>
                  <a:schemeClr val="tx1"/>
                </a:solidFill>
              </a:rPr>
              <a:pPr/>
              <a:t>13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/>
          </p:nvPr>
        </p:nvSpPr>
        <p:spPr>
          <a:xfrm>
            <a:off x="0" y="131149"/>
            <a:ext cx="3866443" cy="272821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	Développement </a:t>
            </a:r>
            <a:r>
              <a:rPr lang="fr-FR" dirty="0"/>
              <a:t>de l’application web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229" y="2144336"/>
            <a:ext cx="5252204" cy="28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09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1" y="116388"/>
            <a:ext cx="3874826" cy="272821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	Développement </a:t>
            </a:r>
            <a:r>
              <a:rPr lang="fr-FR" dirty="0"/>
              <a:t>de l’application web</a:t>
            </a:r>
          </a:p>
        </p:txBody>
      </p:sp>
      <p:pic>
        <p:nvPicPr>
          <p:cNvPr id="12" name="Espace réservé du contenu 1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17" y="2125547"/>
            <a:ext cx="4159588" cy="1837445"/>
          </a:xfrm>
        </p:spPr>
      </p:pic>
      <p:pic>
        <p:nvPicPr>
          <p:cNvPr id="11" name="Espace réservé du contenu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150" y="2125548"/>
            <a:ext cx="3295650" cy="1837445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>
                <a:solidFill>
                  <a:schemeClr val="tx1"/>
                </a:solidFill>
              </a:rPr>
              <a:pPr/>
              <a:t>14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89209"/>
            <a:ext cx="5076497" cy="229512"/>
          </a:xfrm>
        </p:spPr>
        <p:txBody>
          <a:bodyPr/>
          <a:lstStyle/>
          <a:p>
            <a:r>
              <a:rPr lang="fr-FR" dirty="0" smtClean="0"/>
              <a:t>	Opérateurs de calculs complexes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5"/>
          </p:nvPr>
        </p:nvSpPr>
        <p:spPr>
          <a:xfrm>
            <a:off x="5391150" y="1127605"/>
            <a:ext cx="3124904" cy="589563"/>
          </a:xfrm>
        </p:spPr>
        <p:txBody>
          <a:bodyPr/>
          <a:lstStyle/>
          <a:p>
            <a:r>
              <a:rPr lang="fr-FR" dirty="0" smtClean="0"/>
              <a:t>Division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6"/>
          </p:nvPr>
        </p:nvSpPr>
        <p:spPr>
          <a:xfrm>
            <a:off x="376117" y="1127604"/>
            <a:ext cx="3124904" cy="589563"/>
          </a:xfrm>
        </p:spPr>
        <p:txBody>
          <a:bodyPr/>
          <a:lstStyle/>
          <a:p>
            <a:r>
              <a:rPr lang="fr-FR" dirty="0" smtClean="0"/>
              <a:t>Jointure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951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" y="396155"/>
            <a:ext cx="2802031" cy="244053"/>
          </a:xfrm>
        </p:spPr>
        <p:txBody>
          <a:bodyPr/>
          <a:lstStyle/>
          <a:p>
            <a:r>
              <a:rPr lang="fr-FR" dirty="0" smtClean="0"/>
              <a:t>	Convivialité &amp; design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0079" y="1119615"/>
            <a:ext cx="8303842" cy="3647648"/>
          </a:xfrm>
        </p:spPr>
        <p:txBody>
          <a:bodyPr/>
          <a:lstStyle/>
          <a:p>
            <a:r>
              <a:rPr lang="fr-FR" dirty="0" smtClean="0"/>
              <a:t>Modification du titre</a:t>
            </a:r>
          </a:p>
          <a:p>
            <a:r>
              <a:rPr lang="fr-FR" dirty="0" smtClean="0"/>
              <a:t>Tri ascendant et descendant pour les colonnes</a:t>
            </a:r>
          </a:p>
          <a:p>
            <a:r>
              <a:rPr lang="fr-FR" dirty="0" smtClean="0"/>
              <a:t>Suppressions des lignes et colonnes</a:t>
            </a:r>
          </a:p>
          <a:p>
            <a:r>
              <a:rPr lang="fr-FR" dirty="0" smtClean="0"/>
              <a:t>Analyseur syntaxique</a:t>
            </a:r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>
                <a:solidFill>
                  <a:schemeClr val="tx1"/>
                </a:solidFill>
              </a:rPr>
              <a:pPr/>
              <a:t>15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0" y="123334"/>
            <a:ext cx="3874826" cy="272821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	Développement </a:t>
            </a:r>
            <a:r>
              <a:rPr lang="fr-FR" dirty="0"/>
              <a:t>de l’application web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81" y="3081317"/>
            <a:ext cx="7153237" cy="195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8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7420" y="358311"/>
            <a:ext cx="3031175" cy="244053"/>
          </a:xfrm>
        </p:spPr>
        <p:txBody>
          <a:bodyPr/>
          <a:lstStyle/>
          <a:p>
            <a:r>
              <a:rPr lang="fr-FR" dirty="0" smtClean="0"/>
              <a:t>Convivialité &amp; design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Relations déplaçables</a:t>
            </a:r>
          </a:p>
          <a:p>
            <a:r>
              <a:rPr lang="fr-FR" dirty="0"/>
              <a:t>Possibilité de réduire les relations</a:t>
            </a:r>
          </a:p>
          <a:p>
            <a:r>
              <a:rPr lang="fr-FR" dirty="0" smtClean="0"/>
              <a:t>Infobulles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>
                <a:solidFill>
                  <a:schemeClr val="tx1"/>
                </a:solidFill>
              </a:rPr>
              <a:pPr/>
              <a:t>16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317421" y="85490"/>
            <a:ext cx="3557405" cy="272821"/>
          </a:xfrm>
        </p:spPr>
        <p:txBody>
          <a:bodyPr/>
          <a:lstStyle/>
          <a:p>
            <a:r>
              <a:rPr lang="fr-FR" dirty="0" smtClean="0"/>
              <a:t>Développement de l’application web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047" y="2599801"/>
            <a:ext cx="4761905" cy="1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17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410585"/>
            <a:ext cx="5051271" cy="244053"/>
          </a:xfrm>
        </p:spPr>
        <p:txBody>
          <a:bodyPr/>
          <a:lstStyle/>
          <a:p>
            <a:r>
              <a:rPr lang="fr-FR" dirty="0" smtClean="0"/>
              <a:t>	Sécurité et contrôle de l’utilisateur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Vérifications </a:t>
            </a:r>
            <a:r>
              <a:rPr lang="fr-FR" dirty="0" smtClean="0"/>
              <a:t>manuels </a:t>
            </a:r>
            <a:r>
              <a:rPr lang="fr-FR" dirty="0" smtClean="0"/>
              <a:t>de nos opérateurs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>
                <a:solidFill>
                  <a:schemeClr val="tx1"/>
                </a:solidFill>
              </a:rPr>
              <a:pPr/>
              <a:t>17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0" y="128641"/>
            <a:ext cx="3866443" cy="272821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	Développement </a:t>
            </a:r>
            <a:r>
              <a:rPr lang="fr-FR" dirty="0"/>
              <a:t>de l’application web</a:t>
            </a:r>
          </a:p>
        </p:txBody>
      </p:sp>
    </p:spTree>
    <p:extLst>
      <p:ext uri="{BB962C8B-B14F-4D97-AF65-F5344CB8AC3E}">
        <p14:creationId xmlns:p14="http://schemas.microsoft.com/office/powerpoint/2010/main" val="24088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405336"/>
            <a:ext cx="7252137" cy="244053"/>
          </a:xfrm>
        </p:spPr>
        <p:txBody>
          <a:bodyPr/>
          <a:lstStyle/>
          <a:p>
            <a:r>
              <a:rPr lang="fr-FR" dirty="0" smtClean="0"/>
              <a:t>	Problèmes </a:t>
            </a:r>
            <a:r>
              <a:rPr lang="fr-FR" dirty="0"/>
              <a:t>rencontrés &amp; </a:t>
            </a:r>
            <a:r>
              <a:rPr lang="fr-FR" dirty="0" smtClean="0"/>
              <a:t>solutions apportées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Evolution du modèle de données</a:t>
            </a:r>
          </a:p>
          <a:p>
            <a:r>
              <a:rPr lang="fr-FR" dirty="0" smtClean="0"/>
              <a:t>Renommage des attributs portant le même nom après un calcul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>
                <a:solidFill>
                  <a:schemeClr val="tx1"/>
                </a:solidFill>
              </a:rPr>
              <a:pPr/>
              <a:t>18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0" y="131490"/>
            <a:ext cx="3874826" cy="272821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	Développement de l’application web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485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 &amp; états du projet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>
                <a:solidFill>
                  <a:schemeClr val="tx1"/>
                </a:solidFill>
              </a:rPr>
              <a:pPr/>
              <a:t>19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Sous-titre 7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411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>
                <a:solidFill>
                  <a:schemeClr val="tx1"/>
                </a:solidFill>
              </a:rPr>
              <a:pPr/>
              <a:t>2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Espace réservé du texte 1"/>
          <p:cNvSpPr>
            <a:spLocks noGrp="1"/>
          </p:cNvSpPr>
          <p:nvPr>
            <p:ph type="body" sz="half" idx="4294967295"/>
          </p:nvPr>
        </p:nvSpPr>
        <p:spPr>
          <a:xfrm>
            <a:off x="681739" y="2523187"/>
            <a:ext cx="3373152" cy="2801697"/>
          </a:xfrm>
          <a:prstGeom prst="rect">
            <a:avLst/>
          </a:prstGeom>
        </p:spPr>
        <p:txBody>
          <a:bodyPr/>
          <a:lstStyle/>
          <a:p>
            <a:r>
              <a:rPr lang="fr-FR" sz="3000" dirty="0" smtClean="0"/>
              <a:t>Présenté par :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sz="2400" dirty="0" smtClean="0"/>
              <a:t>Gatien Continsouzas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Nicolas Courvoisier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Poncot Cédric</a:t>
            </a:r>
            <a:endParaRPr lang="fr-FR" sz="2400" dirty="0"/>
          </a:p>
        </p:txBody>
      </p:sp>
      <p:sp>
        <p:nvSpPr>
          <p:cNvPr id="9" name="Espace réservé du texte 1"/>
          <p:cNvSpPr>
            <a:spLocks noGrp="1"/>
          </p:cNvSpPr>
          <p:nvPr>
            <p:ph type="body" sz="half" idx="4294967295"/>
          </p:nvPr>
        </p:nvSpPr>
        <p:spPr>
          <a:xfrm>
            <a:off x="4584613" y="2523188"/>
            <a:ext cx="4843167" cy="2801697"/>
          </a:xfrm>
          <a:prstGeom prst="rect">
            <a:avLst/>
          </a:prstGeom>
        </p:spPr>
        <p:txBody>
          <a:bodyPr/>
          <a:lstStyle/>
          <a:p>
            <a:r>
              <a:rPr lang="fr-FR" sz="3000" dirty="0" smtClean="0"/>
              <a:t>Evalué par le jury suivant :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sz="2400" dirty="0" smtClean="0"/>
              <a:t>Tuteur : Frédéric Dadeau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Aymeric Cretin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64716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0049" y="358311"/>
            <a:ext cx="1467142" cy="244053"/>
          </a:xfr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>
                <a:solidFill>
                  <a:schemeClr val="tx1"/>
                </a:solidFill>
              </a:rPr>
              <a:pPr/>
              <a:t>20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320049" y="85490"/>
            <a:ext cx="3557405" cy="272821"/>
          </a:xfrm>
        </p:spPr>
        <p:txBody>
          <a:bodyPr/>
          <a:lstStyle/>
          <a:p>
            <a:r>
              <a:rPr lang="fr-FR" dirty="0" smtClean="0"/>
              <a:t>Résultats &amp; états du projet</a:t>
            </a:r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344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 &amp; perspectives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>
                <a:solidFill>
                  <a:schemeClr val="tx1"/>
                </a:solidFill>
              </a:rPr>
              <a:pPr/>
              <a:t>21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Sous-titre 7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66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7421" y="371670"/>
            <a:ext cx="1467142" cy="244053"/>
          </a:xfrm>
        </p:spPr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Apprentissage de l’agilité</a:t>
            </a:r>
          </a:p>
          <a:p>
            <a:r>
              <a:rPr lang="fr-FR" dirty="0" smtClean="0"/>
              <a:t>Apprentissage du travail de groupe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>
                <a:solidFill>
                  <a:schemeClr val="tx1"/>
                </a:solidFill>
              </a:rPr>
              <a:pPr/>
              <a:t>22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317421" y="85490"/>
            <a:ext cx="3557405" cy="272821"/>
          </a:xfrm>
        </p:spPr>
        <p:txBody>
          <a:bodyPr/>
          <a:lstStyle/>
          <a:p>
            <a:r>
              <a:rPr lang="fr-FR" dirty="0" smtClean="0"/>
              <a:t>Conclusion &amp; perspectives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447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9039" y="361679"/>
            <a:ext cx="1467142" cy="244053"/>
          </a:xfrm>
        </p:spPr>
        <p:txBody>
          <a:bodyPr/>
          <a:lstStyle/>
          <a:p>
            <a:r>
              <a:rPr lang="fr-FR" dirty="0" smtClean="0"/>
              <a:t>Aller plus loin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Ajouter une application mobile</a:t>
            </a:r>
          </a:p>
          <a:p>
            <a:r>
              <a:rPr lang="fr-FR" dirty="0" smtClean="0"/>
              <a:t>Amélioration du CSS</a:t>
            </a:r>
          </a:p>
          <a:p>
            <a:r>
              <a:rPr lang="fr-FR" dirty="0" smtClean="0"/>
              <a:t>Amélioration de l’analyseur syntaxique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>
                <a:solidFill>
                  <a:schemeClr val="tx1"/>
                </a:solidFill>
              </a:rPr>
              <a:pPr/>
              <a:t>23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309039" y="84347"/>
            <a:ext cx="3557405" cy="272821"/>
          </a:xfrm>
        </p:spPr>
        <p:txBody>
          <a:bodyPr/>
          <a:lstStyle/>
          <a:p>
            <a:r>
              <a:rPr lang="fr-FR" dirty="0" smtClean="0"/>
              <a:t>Conclusion &amp; perspectives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944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>
                <a:solidFill>
                  <a:schemeClr val="tx1"/>
                </a:solidFill>
              </a:rPr>
              <a:pPr/>
              <a:t>24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Des questions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284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309039" y="114258"/>
            <a:ext cx="2043176" cy="484832"/>
          </a:xfrm>
        </p:spPr>
        <p:txBody>
          <a:bodyPr/>
          <a:lstStyle/>
          <a:p>
            <a:r>
              <a:rPr lang="fr-FR" sz="3200" b="1" dirty="0" smtClean="0"/>
              <a:t>SOMMARE</a:t>
            </a:r>
            <a:endParaRPr lang="fr-FR" sz="3200" b="1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1 : Présentation de l’algèbre relationnelle</a:t>
            </a:r>
          </a:p>
          <a:p>
            <a:r>
              <a:rPr lang="fr-FR" dirty="0" smtClean="0"/>
              <a:t>2 : Etude du projet</a:t>
            </a:r>
          </a:p>
          <a:p>
            <a:r>
              <a:rPr lang="fr-FR" dirty="0" smtClean="0"/>
              <a:t>3 : Développement de l’application web</a:t>
            </a:r>
          </a:p>
          <a:p>
            <a:r>
              <a:rPr lang="fr-FR" dirty="0" smtClean="0"/>
              <a:t>4 : Résultats &amp; états du projet</a:t>
            </a:r>
          </a:p>
          <a:p>
            <a:r>
              <a:rPr lang="fr-FR" dirty="0" smtClean="0"/>
              <a:t>5 : Conclusion &amp; perspective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>
                <a:solidFill>
                  <a:schemeClr val="tx1"/>
                </a:solidFill>
              </a:rPr>
              <a:pPr/>
              <a:t>3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28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79227" y="1658590"/>
            <a:ext cx="5656667" cy="1254878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Présentation de l’algèbre relationnelle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>
                <a:solidFill>
                  <a:schemeClr val="tx1"/>
                </a:solidFill>
              </a:rPr>
              <a:pPr/>
              <a:t>4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34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2518" y="1119615"/>
            <a:ext cx="3984258" cy="3394472"/>
          </a:xfrm>
        </p:spPr>
        <p:txBody>
          <a:bodyPr/>
          <a:lstStyle/>
          <a:p>
            <a:r>
              <a:rPr lang="fr-FR" dirty="0" smtClean="0"/>
              <a:t>Proposé par Edgar </a:t>
            </a:r>
            <a:r>
              <a:rPr lang="fr-FR" dirty="0"/>
              <a:t>F</a:t>
            </a:r>
            <a:r>
              <a:rPr lang="fr-FR" dirty="0" smtClean="0"/>
              <a:t>rank Codd en juin 1970</a:t>
            </a:r>
          </a:p>
          <a:p>
            <a:r>
              <a:rPr lang="fr-FR" dirty="0" smtClean="0"/>
              <a:t>A pour but d’a</a:t>
            </a:r>
            <a:r>
              <a:rPr lang="fr-FR" dirty="0" smtClean="0"/>
              <a:t>pprendre le fonctionnement des bases de données relationnelles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7421" y="358311"/>
            <a:ext cx="3970800" cy="272821"/>
          </a:xfrm>
        </p:spPr>
        <p:txBody>
          <a:bodyPr>
            <a:normAutofit/>
          </a:bodyPr>
          <a:lstStyle/>
          <a:p>
            <a:r>
              <a:rPr lang="fr-FR" dirty="0" smtClean="0"/>
              <a:t>Présentation de l’algèbre relationnelle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>
                <a:solidFill>
                  <a:schemeClr val="tx1"/>
                </a:solidFill>
              </a:rPr>
              <a:pPr/>
              <a:t>5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831" y="1846149"/>
            <a:ext cx="3059805" cy="2435766"/>
          </a:xfrm>
          <a:prstGeom prst="rect">
            <a:avLst/>
          </a:prstGeom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4827605" y="1119615"/>
            <a:ext cx="3984258" cy="339447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20000"/>
              <a:buFontTx/>
              <a:buBlip>
                <a:blip r:embed="rId3"/>
              </a:buBlip>
              <a:defRPr sz="2600" kern="12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000000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000000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Divers opérateurs :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52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Etude du projet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>
                <a:solidFill>
                  <a:schemeClr val="tx1"/>
                </a:solidFill>
              </a:rPr>
              <a:pPr/>
              <a:t>6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subTitle" idx="13"/>
          </p:nvPr>
        </p:nvSpPr>
        <p:spPr>
          <a:xfrm>
            <a:off x="4486931" y="2187624"/>
            <a:ext cx="4010683" cy="978092"/>
          </a:xfrm>
        </p:spPr>
        <p:txBody>
          <a:bodyPr>
            <a:normAutofit fontScale="70000" lnSpcReduction="20000"/>
          </a:bodyPr>
          <a:lstStyle/>
          <a:p>
            <a:r>
              <a:rPr lang="fr-FR" dirty="0" smtClean="0"/>
              <a:t>A : Contraintes &amp; cahier des charges</a:t>
            </a:r>
          </a:p>
          <a:p>
            <a:r>
              <a:rPr lang="fr-FR" dirty="0" smtClean="0"/>
              <a:t>B : Organisation du travail</a:t>
            </a:r>
          </a:p>
          <a:p>
            <a:r>
              <a:rPr lang="fr-FR" dirty="0" smtClean="0"/>
              <a:t>C : Modèle de données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598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64198"/>
            <a:ext cx="3335983" cy="244053"/>
          </a:xfrm>
        </p:spPr>
        <p:txBody>
          <a:bodyPr/>
          <a:lstStyle/>
          <a:p>
            <a:r>
              <a:rPr lang="fr-FR" dirty="0" smtClean="0"/>
              <a:t>	Contraintes &amp; cahier des charges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2517" y="1372791"/>
            <a:ext cx="7887629" cy="3394472"/>
          </a:xfrm>
        </p:spPr>
        <p:txBody>
          <a:bodyPr/>
          <a:lstStyle/>
          <a:p>
            <a:r>
              <a:rPr lang="fr-FR" dirty="0" smtClean="0"/>
              <a:t>Application web simple &amp; fonctionnelle</a:t>
            </a:r>
          </a:p>
          <a:p>
            <a:r>
              <a:rPr lang="fr-FR" dirty="0" smtClean="0"/>
              <a:t>HTML CSS et JS</a:t>
            </a:r>
          </a:p>
          <a:p>
            <a:r>
              <a:rPr lang="fr-FR" dirty="0" smtClean="0"/>
              <a:t>Définir des relations et leurs contenus</a:t>
            </a:r>
          </a:p>
          <a:p>
            <a:r>
              <a:rPr lang="fr-FR" dirty="0" smtClean="0"/>
              <a:t>Sauvegarder ses modèles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0" y="95311"/>
            <a:ext cx="4288221" cy="272821"/>
          </a:xfrm>
        </p:spPr>
        <p:txBody>
          <a:bodyPr>
            <a:normAutofit/>
          </a:bodyPr>
          <a:lstStyle/>
          <a:p>
            <a:r>
              <a:rPr lang="fr-FR" dirty="0" smtClean="0"/>
              <a:t>	Etude du projet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>
                <a:solidFill>
                  <a:schemeClr val="tx1"/>
                </a:solidFill>
              </a:rPr>
              <a:pPr/>
              <a:t>7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60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57915"/>
            <a:ext cx="3085811" cy="244053"/>
          </a:xfrm>
        </p:spPr>
        <p:txBody>
          <a:bodyPr/>
          <a:lstStyle/>
          <a:p>
            <a:r>
              <a:rPr lang="fr-FR" dirty="0" smtClean="0"/>
              <a:t>	Organisation du travail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Méthode agile</a:t>
            </a:r>
          </a:p>
          <a:p>
            <a:r>
              <a:rPr lang="fr-FR" dirty="0" smtClean="0"/>
              <a:t>Github</a:t>
            </a:r>
          </a:p>
          <a:p>
            <a:r>
              <a:rPr lang="fr-FR" dirty="0" smtClean="0"/>
              <a:t>Trello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0" y="85094"/>
            <a:ext cx="4332364" cy="272821"/>
          </a:xfrm>
        </p:spPr>
        <p:txBody>
          <a:bodyPr>
            <a:normAutofit/>
          </a:bodyPr>
          <a:lstStyle/>
          <a:p>
            <a:r>
              <a:rPr lang="fr-FR" dirty="0" smtClean="0"/>
              <a:t>	Etude du projet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>
                <a:solidFill>
                  <a:schemeClr val="tx1"/>
                </a:solidFill>
              </a:rPr>
              <a:pPr/>
              <a:t>8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16" y="3083435"/>
            <a:ext cx="7138430" cy="175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67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56065"/>
            <a:ext cx="3291839" cy="244053"/>
          </a:xfrm>
        </p:spPr>
        <p:txBody>
          <a:bodyPr/>
          <a:lstStyle/>
          <a:p>
            <a:r>
              <a:rPr lang="fr-FR" dirty="0" smtClean="0"/>
              <a:t>	Modèle de donnée</a:t>
            </a:r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577" y="854171"/>
            <a:ext cx="5282845" cy="4186936"/>
          </a:xfrm>
        </p:spPr>
      </p:pic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0" y="83244"/>
            <a:ext cx="4279839" cy="272821"/>
          </a:xfrm>
        </p:spPr>
        <p:txBody>
          <a:bodyPr>
            <a:normAutofit/>
          </a:bodyPr>
          <a:lstStyle/>
          <a:p>
            <a:r>
              <a:rPr lang="fr-FR" dirty="0" smtClean="0"/>
              <a:t>	Etude du projet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>
                <a:solidFill>
                  <a:schemeClr val="tx1"/>
                </a:solidFill>
              </a:rPr>
              <a:pPr/>
              <a:t>9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11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USINESS_PC.potx" id="{BAFF1E8F-C020-4019-A3CB-49C21C7085B6}" vid="{52D4BC55-2C62-42F5-8F27-D3E87096B17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9C92F6-C5F8-482F-AC56-6D57797396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business - Thème Abstrait</Template>
  <TotalTime>0</TotalTime>
  <Words>310</Words>
  <Application>Microsoft Office PowerPoint</Application>
  <PresentationFormat>Affichage à l'écran (16:9)</PresentationFormat>
  <Paragraphs>111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0" baseType="lpstr">
      <vt:lpstr>Arial</vt:lpstr>
      <vt:lpstr>Calibri</vt:lpstr>
      <vt:lpstr>Segoe UI Black</vt:lpstr>
      <vt:lpstr>Segoe UI Semilight</vt:lpstr>
      <vt:lpstr>SegoeBook</vt:lpstr>
      <vt:lpstr>Thème Office</vt:lpstr>
      <vt:lpstr>Application web pour interpréter l’algèbre relationnelle</vt:lpstr>
      <vt:lpstr>Présentation PowerPoint</vt:lpstr>
      <vt:lpstr>SOMMARE</vt:lpstr>
      <vt:lpstr>Présentation de l’algèbre relationnelle</vt:lpstr>
      <vt:lpstr>Présentation PowerPoint</vt:lpstr>
      <vt:lpstr>Etude du projet</vt:lpstr>
      <vt:lpstr> Contraintes &amp; cahier des charges</vt:lpstr>
      <vt:lpstr> Organisation du travail</vt:lpstr>
      <vt:lpstr> Modèle de donnée</vt:lpstr>
      <vt:lpstr>Développement de l’application web</vt:lpstr>
      <vt:lpstr>A : Différentes phases du projet</vt:lpstr>
      <vt:lpstr> Création des relations</vt:lpstr>
      <vt:lpstr> Opérateurs de calculs simples </vt:lpstr>
      <vt:lpstr> Opérateurs de calculs complexes</vt:lpstr>
      <vt:lpstr> Convivialité &amp; design</vt:lpstr>
      <vt:lpstr>Convivialité &amp; design</vt:lpstr>
      <vt:lpstr> Sécurité et contrôle de l’utilisateur</vt:lpstr>
      <vt:lpstr> Problèmes rencontrés &amp; solutions apportées </vt:lpstr>
      <vt:lpstr>Résultats &amp; états du projet</vt:lpstr>
      <vt:lpstr>Présentation PowerPoint</vt:lpstr>
      <vt:lpstr>Conclusion &amp; perspectives</vt:lpstr>
      <vt:lpstr>Présentation PowerPoint</vt:lpstr>
      <vt:lpstr>Aller plus loin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2019-03-09T19:42:36Z</dcterms:created>
  <dcterms:modified xsi:type="dcterms:W3CDTF">2019-03-12T11:47:24Z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TC043347429991</vt:lpwstr>
  </property>
</Properties>
</file>