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2"/>
  </p:sldMasterIdLst>
  <p:notesMasterIdLst>
    <p:notesMasterId r:id="rId27"/>
  </p:notesMasterIdLst>
  <p:handoutMasterIdLst>
    <p:handoutMasterId r:id="rId28"/>
  </p:handoutMasterIdLst>
  <p:sldIdLst>
    <p:sldId id="256" r:id="rId3"/>
    <p:sldId id="261" r:id="rId4"/>
    <p:sldId id="259" r:id="rId5"/>
    <p:sldId id="258" r:id="rId6"/>
    <p:sldId id="257" r:id="rId7"/>
    <p:sldId id="278" r:id="rId8"/>
    <p:sldId id="279" r:id="rId9"/>
    <p:sldId id="280" r:id="rId10"/>
    <p:sldId id="281" r:id="rId11"/>
    <p:sldId id="262" r:id="rId12"/>
    <p:sldId id="263" r:id="rId13"/>
    <p:sldId id="264" r:id="rId14"/>
    <p:sldId id="266" r:id="rId15"/>
    <p:sldId id="268" r:id="rId16"/>
    <p:sldId id="269" r:id="rId17"/>
    <p:sldId id="282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67" r:id="rId26"/>
  </p:sldIdLst>
  <p:sldSz cx="9144000" cy="5143500" type="screen16x9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B763C5F-E607-4DF4-8A5A-04F9D575F3E5}">
          <p14:sldIdLst>
            <p14:sldId id="256"/>
          </p14:sldIdLst>
        </p14:section>
        <p14:section name="Section sans titre" id="{32ABD0DD-D42E-44FE-ABEF-516CD8A8CD33}">
          <p14:sldIdLst>
            <p14:sldId id="261"/>
            <p14:sldId id="259"/>
            <p14:sldId id="258"/>
            <p14:sldId id="257"/>
            <p14:sldId id="278"/>
            <p14:sldId id="279"/>
            <p14:sldId id="280"/>
            <p14:sldId id="281"/>
            <p14:sldId id="262"/>
            <p14:sldId id="263"/>
            <p14:sldId id="264"/>
            <p14:sldId id="266"/>
            <p14:sldId id="268"/>
            <p14:sldId id="269"/>
            <p14:sldId id="282"/>
            <p14:sldId id="270"/>
            <p14:sldId id="271"/>
            <p14:sldId id="272"/>
            <p14:sldId id="274"/>
            <p14:sldId id="275"/>
            <p14:sldId id="276"/>
            <p14:sldId id="277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8E5"/>
    <a:srgbClr val="123A61"/>
    <a:srgbClr val="00A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30A23-3E98-F64D-859B-DE462771A158}" type="datetimeFigureOut"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DBF0C-04E2-7C4F-92D3-BB9F31F7BD3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59C20-09F8-4B34-AD60-B86CCC0D4919}" type="datetimeFigureOut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4E095-3F99-46C9-9A5B-E9D22DDA7C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57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90441" y="662334"/>
            <a:ext cx="7793216" cy="487434"/>
          </a:xfrm>
          <a:prstGeom prst="rect">
            <a:avLst/>
          </a:prstGeom>
        </p:spPr>
        <p:txBody>
          <a:bodyPr tIns="0" bIns="0" anchor="t" anchorCtr="0">
            <a:noAutofit/>
          </a:bodyPr>
          <a:lstStyle>
            <a:lvl1pPr marL="457200" indent="-457200" algn="l">
              <a:buFontTx/>
              <a:buBlip>
                <a:blip r:embed="rId3"/>
              </a:buBlip>
              <a:defRPr sz="30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TITRE DE VOTRE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81101" y="1149768"/>
            <a:ext cx="5181600" cy="338554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0" indent="0" algn="l">
              <a:buNone/>
              <a:defRPr sz="22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PLACEZ VOTRE SOUS TITRE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171560" y="4767263"/>
            <a:ext cx="972440" cy="273844"/>
          </a:xfrm>
        </p:spPr>
        <p:txBody>
          <a:bodyPr/>
          <a:lstStyle>
            <a:lvl1pPr>
              <a:defRPr sz="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B814944-9A0C-4A4F-8224-633B216C064B}" type="datetime1">
              <a:rPr lang="fr-FR" smtClean="0"/>
              <a:t>12/03/2019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694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3812977"/>
            <a:ext cx="5486400" cy="425054"/>
          </a:xfrm>
          <a:prstGeom prst="rect">
            <a:avLst/>
          </a:prstGeom>
        </p:spPr>
        <p:txBody>
          <a:bodyPr anchor="b">
            <a:noAutofit/>
          </a:bodyPr>
          <a:lstStyle>
            <a:lvl1pPr marL="457200" indent="-457200" algn="l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Contenu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962121"/>
            <a:ext cx="5486400" cy="2747818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286000" y="4238030"/>
            <a:ext cx="4992688" cy="4387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06855381-3E5D-42CE-94CE-985369FA4EF2}" type="datetime1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317421" y="116918"/>
            <a:ext cx="2273379" cy="2413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03493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Chapit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80753" y="1488323"/>
            <a:ext cx="4280049" cy="1291587"/>
          </a:xfrm>
          <a:prstGeom prst="rect">
            <a:avLst/>
          </a:prstGeom>
        </p:spPr>
        <p:txBody>
          <a:bodyPr tIns="0" bIns="0" anchor="t">
            <a:normAutofit/>
          </a:bodyPr>
          <a:lstStyle>
            <a:lvl1pPr algn="l">
              <a:lnSpc>
                <a:spcPts val="3780"/>
              </a:lnSpc>
              <a:defRPr sz="3400" b="0" cap="all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fr-FR" dirty="0"/>
              <a:t>PLACEZ LE TITRE </a:t>
            </a:r>
            <a:br>
              <a:rPr lang="fr-FR" dirty="0"/>
            </a:br>
            <a:r>
              <a:rPr lang="fr-FR" dirty="0"/>
              <a:t>DU CHAPITRE ICI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86235C7F-35C9-44B7-B2D6-B8D23B631F77}" type="datetime1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/>
          <p:cNvSpPr>
            <a:spLocks noGrp="1"/>
          </p:cNvSpPr>
          <p:nvPr>
            <p:ph type="subTitle" idx="13" hasCustomPrompt="1"/>
          </p:nvPr>
        </p:nvSpPr>
        <p:spPr>
          <a:xfrm>
            <a:off x="3358120" y="1027282"/>
            <a:ext cx="3188535" cy="400110"/>
          </a:xfrm>
          <a:prstGeom prst="rect">
            <a:avLst/>
          </a:prstGeom>
        </p:spPr>
        <p:txBody>
          <a:bodyPr wrap="square" lIns="0" tIns="0" bIns="0">
            <a:spAutoFit/>
          </a:bodyPr>
          <a:lstStyle>
            <a:lvl1pPr marL="342900" indent="-342900" algn="l">
              <a:buSzPct val="120000"/>
              <a:buFontTx/>
              <a:buBlip>
                <a:blip r:embed="rId3"/>
              </a:buBlip>
              <a:defRPr sz="2600" baseline="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 Chapitre 1</a:t>
            </a:r>
          </a:p>
        </p:txBody>
      </p:sp>
    </p:spTree>
    <p:extLst>
      <p:ext uri="{BB962C8B-B14F-4D97-AF65-F5344CB8AC3E}">
        <p14:creationId xmlns:p14="http://schemas.microsoft.com/office/powerpoint/2010/main" val="91873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B40F084-078F-4659-8C9D-D4DB80EBD4D1}" type="datetime1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57341" y="2281999"/>
            <a:ext cx="3309937" cy="453402"/>
          </a:xfrm>
          <a:prstGeom prst="rect">
            <a:avLst/>
          </a:prstGeom>
        </p:spPr>
        <p:txBody>
          <a:bodyPr vert="horz" lIns="0" bIns="0"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fr-FR" dirty="0"/>
              <a:t> 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68606" y="2770738"/>
            <a:ext cx="4201449" cy="1269460"/>
          </a:xfrm>
          <a:prstGeom prst="rect">
            <a:avLst/>
          </a:prstGeom>
        </p:spPr>
        <p:txBody>
          <a:bodyPr vert="horz" lIns="0" tIns="0" bIns="0"/>
          <a:lstStyle>
            <a:lvl1pPr marL="0" indent="0">
              <a:lnSpc>
                <a:spcPts val="3840"/>
              </a:lnSpc>
              <a:buFontTx/>
              <a:buNone/>
              <a:defRPr sz="34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PLACEZ LE TITRE DU CHAPITRE ICI</a:t>
            </a:r>
          </a:p>
        </p:txBody>
      </p:sp>
    </p:spTree>
    <p:extLst>
      <p:ext uri="{BB962C8B-B14F-4D97-AF65-F5344CB8AC3E}">
        <p14:creationId xmlns:p14="http://schemas.microsoft.com/office/powerpoint/2010/main" val="2712229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09039" y="114258"/>
            <a:ext cx="1467142" cy="24405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62517" y="1119615"/>
            <a:ext cx="7887629" cy="3394472"/>
          </a:xfrm>
          <a:prstGeom prst="rect">
            <a:avLst/>
          </a:prstGeom>
        </p:spPr>
        <p:txBody>
          <a:bodyPr/>
          <a:lstStyle>
            <a:lvl1pPr marL="342900" indent="-342900">
              <a:buSzPct val="120000"/>
              <a:buFontTx/>
              <a:buBlip>
                <a:blip r:embed="rId3"/>
              </a:buBlip>
              <a:defRPr sz="260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sz="20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800">
                <a:solidFill>
                  <a:srgbClr val="00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fr-FR" dirty="0"/>
              <a:t>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2451BDCA-02C3-4BD0-9CDB-A5355F1BBF72}" type="datetime1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29466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87320" y="1694935"/>
            <a:ext cx="3251110" cy="254555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6530" y="1694935"/>
            <a:ext cx="3296822" cy="25455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lang="fr-FR" sz="2400"/>
            </a:lvl2pPr>
            <a:lvl3pPr>
              <a:defRPr lang="fr-FR" sz="20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40B8E571-E107-4FFF-AEA4-CECF12B5DEA2}" type="datetime1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314226" y="116388"/>
            <a:ext cx="2491325" cy="229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lnSpc>
                <a:spcPts val="1920"/>
              </a:lnSpc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algn="l"/>
            <a:r>
              <a:rPr lang="fr-FR" dirty="0"/>
              <a:t>Chapitre 1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69646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>
              <a:defRPr lang="fr-FR" sz="2000">
                <a:solidFill>
                  <a:srgbClr val="000000"/>
                </a:solidFill>
                <a:latin typeface="SegoeBook"/>
                <a:cs typeface="SegoeBook"/>
              </a:defRPr>
            </a:lvl2pPr>
            <a:lvl3pPr>
              <a:defRPr lang="fr-FR" sz="1800">
                <a:solidFill>
                  <a:srgbClr val="000000"/>
                </a:solidFill>
                <a:latin typeface="SegoeBook"/>
                <a:cs typeface="SegoeBook"/>
              </a:defRPr>
            </a:lvl3pPr>
            <a:lvl4pPr>
              <a:defRPr lang="fr-FR" sz="1600">
                <a:latin typeface="SegoeBook"/>
                <a:cs typeface="SegoeBook"/>
              </a:defRPr>
            </a:lvl4pPr>
            <a:lvl5pPr>
              <a:defRPr lang="fr-FR" sz="1600">
                <a:latin typeface="SegoeBook"/>
                <a:cs typeface="SegoeBook"/>
              </a:defRPr>
            </a:lvl5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 dirty="0"/>
              <a:t> Contenu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1560" y="1105372"/>
            <a:ext cx="3124904" cy="58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SzPct val="121000"/>
              <a:buFontTx/>
              <a:buBlip>
                <a:blip r:embed="rId3"/>
              </a:buBlip>
              <a:defRPr lang="fr-FR"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>
              <a:buSzPct val="120000"/>
              <a:buFontTx/>
              <a:buBlip>
                <a:blip r:embed="rId3"/>
              </a:buBlip>
            </a:pPr>
            <a:r>
              <a:rPr lang="fr-FR"/>
              <a:t>Contenu</a:t>
            </a:r>
          </a:p>
        </p:txBody>
      </p:sp>
    </p:spTree>
    <p:extLst>
      <p:ext uri="{BB962C8B-B14F-4D97-AF65-F5344CB8AC3E}">
        <p14:creationId xmlns:p14="http://schemas.microsoft.com/office/powerpoint/2010/main" val="108750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17421" y="109206"/>
            <a:ext cx="1479899" cy="22595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160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dirty="0"/>
              <a:t>Chapitre 1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151335"/>
            <a:ext cx="3813123" cy="479822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457200" indent="-457200">
              <a:buSzPct val="120000"/>
              <a:buFontTx/>
              <a:buBlip>
                <a:blip r:embed="rId3"/>
              </a:buBlip>
              <a:defRPr sz="2600" b="1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Contenu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3B1D16FB-6161-4AA6-879F-76BBDDEFE2E1}" type="datetime1">
              <a:rPr lang="fr-FR" smtClean="0"/>
              <a:t>12/03/2019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3" name="Espace réservé du graphique 12"/>
          <p:cNvSpPr>
            <a:spLocks noGrp="1"/>
          </p:cNvSpPr>
          <p:nvPr>
            <p:ph type="chart" sz="quarter" idx="15"/>
          </p:nvPr>
        </p:nvSpPr>
        <p:spPr>
          <a:xfrm>
            <a:off x="528638" y="1928813"/>
            <a:ext cx="3656012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5" name="Espace réservé du graphique 14"/>
          <p:cNvSpPr>
            <a:spLocks noGrp="1"/>
          </p:cNvSpPr>
          <p:nvPr>
            <p:ph type="chart" sz="quarter" idx="16"/>
          </p:nvPr>
        </p:nvSpPr>
        <p:spPr>
          <a:xfrm>
            <a:off x="4705350" y="1928813"/>
            <a:ext cx="3752799" cy="2532062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lIns="0" tIns="0" bIns="0"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graphique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057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F48EF8C9-7B63-4403-86B0-D4EAC57A3D4E}" type="datetime1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10"/>
          <p:cNvSpPr>
            <a:spLocks noGrp="1"/>
          </p:cNvSpPr>
          <p:nvPr>
            <p:ph type="body" sz="quarter" idx="13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314912" y="115910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</p:spTree>
    <p:extLst>
      <p:ext uri="{BB962C8B-B14F-4D97-AF65-F5344CB8AC3E}">
        <p14:creationId xmlns:p14="http://schemas.microsoft.com/office/powerpoint/2010/main" val="3882522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CA826926-3651-4C48-BAB2-048AA737F3D7}" type="datetime1">
              <a:rPr lang="fr-FR" smtClean="0"/>
              <a:t>12/03/2019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25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avec légen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39091" y="1685636"/>
            <a:ext cx="2247515" cy="28016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342900">
              <a:spcBef>
                <a:spcPts val="300"/>
              </a:spcBef>
              <a:buFontTx/>
              <a:buNone/>
              <a:defRPr lang="fr-FR" sz="1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214A66C-ED25-464B-ADBE-6274FAE27BD1}" type="datetime1">
              <a:rPr lang="fr-FR" smtClean="0"/>
              <a:t>12/03/2019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texte 10"/>
          <p:cNvSpPr>
            <a:spLocks noGrp="1"/>
          </p:cNvSpPr>
          <p:nvPr>
            <p:ph type="body" sz="quarter" idx="14" hasCustomPrompt="1"/>
          </p:nvPr>
        </p:nvSpPr>
        <p:spPr>
          <a:xfrm>
            <a:off x="317421" y="358311"/>
            <a:ext cx="3557405" cy="27282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5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RAPPEL DU TITRE DU CHAPITRE</a:t>
            </a:r>
          </a:p>
        </p:txBody>
      </p:sp>
      <p:sp>
        <p:nvSpPr>
          <p:cNvPr id="14" name="Espace réservé du texte 9"/>
          <p:cNvSpPr>
            <a:spLocks noGrp="1"/>
          </p:cNvSpPr>
          <p:nvPr>
            <p:ph type="body" sz="quarter" idx="15" hasCustomPrompt="1"/>
          </p:nvPr>
        </p:nvSpPr>
        <p:spPr>
          <a:xfrm>
            <a:off x="323793" y="124792"/>
            <a:ext cx="2023708" cy="21962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0" indent="0">
              <a:buFontTx/>
              <a:buNone/>
              <a:defRPr lang="fr-FR" sz="1600">
                <a:solidFill>
                  <a:schemeClr val="bg1"/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defRPr>
            </a:lvl1pPr>
            <a:lvl2pPr>
              <a:defRPr lang="fr-FR"/>
            </a:lvl2pPr>
            <a:lvl3pPr>
              <a:defRPr lang="fr-FR"/>
            </a:lvl3pPr>
            <a:lvl4pPr>
              <a:defRPr lang="fr-FR"/>
            </a:lvl4pPr>
            <a:lvl5pPr>
              <a:defRPr lang="fr-FR"/>
            </a:lvl5pPr>
          </a:lstStyle>
          <a:p>
            <a:pPr marL="0" lvl="0">
              <a:lnSpc>
                <a:spcPts val="1920"/>
              </a:lnSpc>
              <a:spcBef>
                <a:spcPct val="0"/>
              </a:spcBef>
              <a:buNone/>
            </a:pPr>
            <a:r>
              <a:rPr lang="fr-FR" dirty="0"/>
              <a:t>Chapitre 1</a:t>
            </a:r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17" hasCustomPrompt="1"/>
          </p:nvPr>
        </p:nvSpPr>
        <p:spPr>
          <a:xfrm>
            <a:off x="568807" y="1176866"/>
            <a:ext cx="2694708" cy="5010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42900" indent="-342900">
              <a:buSzPct val="120000"/>
              <a:buFontTx/>
              <a:buBlip>
                <a:blip r:embed="rId3"/>
              </a:buBlip>
              <a:defRPr sz="2600" baseline="0">
                <a:solidFill>
                  <a:srgbClr val="123A6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/>
            <a:r>
              <a:rPr lang="fr-FR"/>
              <a:t> Contenu</a:t>
            </a:r>
          </a:p>
        </p:txBody>
      </p:sp>
      <p:sp>
        <p:nvSpPr>
          <p:cNvPr id="22" name="Espace réservé du tableau 21"/>
          <p:cNvSpPr>
            <a:spLocks noGrp="1"/>
          </p:cNvSpPr>
          <p:nvPr>
            <p:ph type="tbl" sz="quarter" idx="19"/>
          </p:nvPr>
        </p:nvSpPr>
        <p:spPr>
          <a:xfrm>
            <a:off x="4210243" y="1190962"/>
            <a:ext cx="4476558" cy="3296371"/>
          </a:xfrm>
          <a:prstGeom prst="rect">
            <a:avLst/>
          </a:prstGeom>
          <a:ln w="57150" cap="sq" cmpd="sng">
            <a:solidFill>
              <a:srgbClr val="3198E5"/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3198E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fr-FR" smtClean="0"/>
              <a:t>Cliquez sur l'icône pour ajouter un tableau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4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D6E0A056-D9BB-4F61-9C33-10DAF840E696}" type="datetime1">
              <a:rPr lang="fr-FR" smtClean="0"/>
              <a:t>12/03/2019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fld id="{604F9983-238B-5A48-87F7-46742A2BA19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4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63939" y="1311686"/>
            <a:ext cx="6280984" cy="48743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Application web pour interpréter l’algèbre relationnelle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28" y="0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2929415" y="1035518"/>
            <a:ext cx="6845206" cy="1291587"/>
          </a:xfrm>
        </p:spPr>
        <p:txBody>
          <a:bodyPr/>
          <a:lstStyle/>
          <a:p>
            <a:r>
              <a:rPr lang="fr-FR" dirty="0" smtClean="0"/>
              <a:t>Développement de l’application web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" name="Sous-titre 10"/>
          <p:cNvSpPr>
            <a:spLocks noGrp="1"/>
          </p:cNvSpPr>
          <p:nvPr>
            <p:ph type="subTitle" idx="13"/>
          </p:nvPr>
        </p:nvSpPr>
        <p:spPr>
          <a:xfrm>
            <a:off x="4326509" y="2134116"/>
            <a:ext cx="4628305" cy="1181862"/>
          </a:xfrm>
        </p:spPr>
        <p:txBody>
          <a:bodyPr/>
          <a:lstStyle/>
          <a:p>
            <a:r>
              <a:rPr lang="fr-FR" sz="2400" dirty="0" smtClean="0"/>
              <a:t>A : Différentes phases du projet</a:t>
            </a:r>
          </a:p>
          <a:p>
            <a:r>
              <a:rPr lang="fr-FR" sz="2400" dirty="0" smtClean="0"/>
              <a:t>B : Problèmes rencontrés &amp;  		    solutions apportées</a:t>
            </a:r>
          </a:p>
        </p:txBody>
      </p:sp>
    </p:spTree>
    <p:extLst>
      <p:ext uri="{BB962C8B-B14F-4D97-AF65-F5344CB8AC3E}">
        <p14:creationId xmlns:p14="http://schemas.microsoft.com/office/powerpoint/2010/main" val="2542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09039" y="396948"/>
            <a:ext cx="4117918" cy="244053"/>
          </a:xfrm>
        </p:spPr>
        <p:txBody>
          <a:bodyPr/>
          <a:lstStyle/>
          <a:p>
            <a:r>
              <a:rPr lang="fr-FR" dirty="0" smtClean="0"/>
              <a:t>A : Différentes phases du projet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 : Création des relations</a:t>
            </a:r>
          </a:p>
          <a:p>
            <a:r>
              <a:rPr lang="fr-FR" dirty="0" smtClean="0"/>
              <a:t>II : Opérateurs de calculs simples</a:t>
            </a:r>
          </a:p>
          <a:p>
            <a:r>
              <a:rPr lang="fr-FR" dirty="0" smtClean="0"/>
              <a:t>III : Opérateurs de calculs complexes</a:t>
            </a:r>
          </a:p>
          <a:p>
            <a:r>
              <a:rPr lang="fr-FR" dirty="0" smtClean="0"/>
              <a:t>IV : Convivialité &amp; design</a:t>
            </a:r>
          </a:p>
          <a:p>
            <a:r>
              <a:rPr lang="fr-FR" dirty="0" smtClean="0"/>
              <a:t>V : Sécurité &amp; contrôle du résultat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309039" y="114258"/>
            <a:ext cx="3557405" cy="272821"/>
          </a:xfrm>
        </p:spPr>
        <p:txBody>
          <a:bodyPr/>
          <a:lstStyle/>
          <a:p>
            <a:r>
              <a:rPr lang="fr-FR" dirty="0"/>
              <a:t>Développement 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59203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title"/>
          </p:nvPr>
        </p:nvSpPr>
        <p:spPr>
          <a:xfrm>
            <a:off x="1" y="416325"/>
            <a:ext cx="3174098" cy="244053"/>
          </a:xfrm>
        </p:spPr>
        <p:txBody>
          <a:bodyPr/>
          <a:lstStyle/>
          <a:p>
            <a:r>
              <a:rPr lang="fr-FR" dirty="0" smtClean="0"/>
              <a:t>	Création des relations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Edition des relations</a:t>
            </a:r>
          </a:p>
          <a:p>
            <a:r>
              <a:rPr lang="fr-FR" dirty="0" smtClean="0"/>
              <a:t>Sauvegarde dans le localstorage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" y="132034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/>
              <a:t>	</a:t>
            </a:r>
            <a:r>
              <a:rPr lang="fr-FR" dirty="0" smtClean="0"/>
              <a:t>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1" y="2142992"/>
            <a:ext cx="5482379" cy="28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>
          <a:xfrm>
            <a:off x="0" y="395713"/>
            <a:ext cx="4206239" cy="244053"/>
          </a:xfrm>
        </p:spPr>
        <p:txBody>
          <a:bodyPr/>
          <a:lstStyle/>
          <a:p>
            <a:r>
              <a:rPr lang="fr-FR" dirty="0" smtClean="0"/>
              <a:t>	Opérateurs de calculs simples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Intersection, union, différence</a:t>
            </a:r>
          </a:p>
          <a:p>
            <a:r>
              <a:rPr lang="fr-FR" dirty="0" smtClean="0"/>
              <a:t>Produit cartésien, projection, sélection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>
          <a:xfrm>
            <a:off x="0" y="131149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29" y="2144336"/>
            <a:ext cx="5252204" cy="28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91934"/>
            <a:ext cx="3588231" cy="244053"/>
          </a:xfrm>
        </p:spPr>
        <p:txBody>
          <a:bodyPr/>
          <a:lstStyle/>
          <a:p>
            <a:r>
              <a:rPr lang="fr-FR" dirty="0" smtClean="0"/>
              <a:t>	Opérateurs de calculs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Jointure </a:t>
            </a:r>
          </a:p>
          <a:p>
            <a:r>
              <a:rPr lang="fr-FR" dirty="0" smtClean="0"/>
              <a:t>Division</a:t>
            </a:r>
          </a:p>
          <a:p>
            <a:r>
              <a:rPr lang="fr-FR" dirty="0" smtClean="0"/>
              <a:t>Image schéma code + calcul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3591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100951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396155"/>
            <a:ext cx="2802031" cy="244053"/>
          </a:xfrm>
        </p:spPr>
        <p:txBody>
          <a:bodyPr/>
          <a:lstStyle/>
          <a:p>
            <a:r>
              <a:rPr lang="fr-FR" dirty="0" smtClean="0"/>
              <a:t>	Convivialité &amp;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0079" y="1119615"/>
            <a:ext cx="8303842" cy="3647648"/>
          </a:xfrm>
        </p:spPr>
        <p:txBody>
          <a:bodyPr/>
          <a:lstStyle/>
          <a:p>
            <a:r>
              <a:rPr lang="fr-FR" dirty="0" smtClean="0"/>
              <a:t>Modification du titre</a:t>
            </a:r>
          </a:p>
          <a:p>
            <a:r>
              <a:rPr lang="fr-FR" dirty="0" smtClean="0"/>
              <a:t>Tri ascendant et descendant pour les colonnes</a:t>
            </a:r>
          </a:p>
          <a:p>
            <a:r>
              <a:rPr lang="fr-FR" dirty="0" smtClean="0"/>
              <a:t>Suppressions des lignes et colonnes</a:t>
            </a:r>
          </a:p>
          <a:p>
            <a:r>
              <a:rPr lang="fr-FR" dirty="0" smtClean="0"/>
              <a:t>Analyseur syntaxique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3334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1" y="3081317"/>
            <a:ext cx="7153237" cy="19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Relations déplaçables</a:t>
            </a:r>
          </a:p>
          <a:p>
            <a:r>
              <a:rPr lang="fr-FR" dirty="0"/>
              <a:t>Possibilité de réduire les relations</a:t>
            </a:r>
          </a:p>
          <a:p>
            <a:r>
              <a:rPr lang="fr-FR" dirty="0" smtClean="0"/>
              <a:t>Infobulles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7" y="2599801"/>
            <a:ext cx="4761905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7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0585"/>
            <a:ext cx="5051271" cy="244053"/>
          </a:xfrm>
        </p:spPr>
        <p:txBody>
          <a:bodyPr/>
          <a:lstStyle/>
          <a:p>
            <a:r>
              <a:rPr lang="fr-FR" dirty="0" smtClean="0"/>
              <a:t>	Sécurité et contrôle de l’utilisateur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Vérifications dans les fonctions de calculs</a:t>
            </a:r>
          </a:p>
          <a:p>
            <a:endParaRPr lang="fr-FR" dirty="0"/>
          </a:p>
          <a:p>
            <a:r>
              <a:rPr lang="fr-FR" dirty="0" smtClean="0"/>
              <a:t>Tests manuels de nos opérateurs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28641"/>
            <a:ext cx="3866443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</a:t>
            </a:r>
            <a:r>
              <a:rPr lang="fr-FR" dirty="0"/>
              <a:t>de l’application web</a:t>
            </a:r>
          </a:p>
        </p:txBody>
      </p:sp>
    </p:spTree>
    <p:extLst>
      <p:ext uri="{BB962C8B-B14F-4D97-AF65-F5344CB8AC3E}">
        <p14:creationId xmlns:p14="http://schemas.microsoft.com/office/powerpoint/2010/main" val="24088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05336"/>
            <a:ext cx="7252137" cy="244053"/>
          </a:xfrm>
        </p:spPr>
        <p:txBody>
          <a:bodyPr/>
          <a:lstStyle/>
          <a:p>
            <a:r>
              <a:rPr lang="fr-FR" dirty="0" smtClean="0"/>
              <a:t>	Problèmes </a:t>
            </a:r>
            <a:r>
              <a:rPr lang="fr-FR" dirty="0"/>
              <a:t>rencontrés &amp; </a:t>
            </a:r>
            <a:r>
              <a:rPr lang="fr-FR" dirty="0" smtClean="0"/>
              <a:t>solutions apportées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Modèle de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0" y="131490"/>
            <a:ext cx="3874826" cy="272821"/>
          </a:xfrm>
        </p:spPr>
        <p:txBody>
          <a:bodyPr>
            <a:normAutofit fontScale="92500"/>
          </a:bodyPr>
          <a:lstStyle/>
          <a:p>
            <a:r>
              <a:rPr lang="fr-FR" dirty="0" smtClean="0"/>
              <a:t>	Développement de l’application web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485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1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8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681739" y="2523187"/>
            <a:ext cx="3373152" cy="2801697"/>
          </a:xfrm>
          <a:prstGeom prst="rect">
            <a:avLst/>
          </a:prstGeom>
        </p:spPr>
        <p:txBody>
          <a:bodyPr/>
          <a:lstStyle/>
          <a:p>
            <a:r>
              <a:rPr lang="fr-FR" sz="3000" dirty="0" smtClean="0"/>
              <a:t>Présenté par 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Gatien Continsouzas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Nicolas Courvoisier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Poncot Cédric</a:t>
            </a:r>
            <a:endParaRPr lang="fr-FR" sz="2400" dirty="0"/>
          </a:p>
        </p:txBody>
      </p:sp>
      <p:sp>
        <p:nvSpPr>
          <p:cNvPr id="9" name="Espace réservé du texte 1"/>
          <p:cNvSpPr>
            <a:spLocks noGrp="1"/>
          </p:cNvSpPr>
          <p:nvPr>
            <p:ph type="body" sz="half" idx="4294967295"/>
          </p:nvPr>
        </p:nvSpPr>
        <p:spPr>
          <a:xfrm>
            <a:off x="4584613" y="2523188"/>
            <a:ext cx="4843167" cy="2801697"/>
          </a:xfrm>
          <a:prstGeom prst="rect">
            <a:avLst/>
          </a:prstGeom>
        </p:spPr>
        <p:txBody>
          <a:bodyPr/>
          <a:lstStyle/>
          <a:p>
            <a:r>
              <a:rPr lang="fr-FR" sz="3000" dirty="0" smtClean="0"/>
              <a:t>Evalué par le jury suivant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400" dirty="0" smtClean="0"/>
              <a:t>Tuteur : Frédéric Dadeau</a:t>
            </a:r>
          </a:p>
          <a:p>
            <a:pPr marL="0" indent="0">
              <a:buNone/>
            </a:pPr>
            <a:r>
              <a:rPr lang="fr-FR" sz="2400" dirty="0"/>
              <a:t>	</a:t>
            </a:r>
            <a:r>
              <a:rPr lang="fr-FR" sz="2400" dirty="0" smtClean="0"/>
              <a:t>Aymeric Cretin</a:t>
            </a:r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47" y="0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049" y="358311"/>
            <a:ext cx="1467142" cy="244053"/>
          </a:xfr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20049" y="85490"/>
            <a:ext cx="3557405" cy="272821"/>
          </a:xfrm>
        </p:spPr>
        <p:txBody>
          <a:bodyPr/>
          <a:lstStyle/>
          <a:p>
            <a:r>
              <a:rPr lang="fr-FR" dirty="0" smtClean="0"/>
              <a:t>Résultats &amp; états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4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8" name="Sous-titre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66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7421" y="371670"/>
            <a:ext cx="1467142" cy="244053"/>
          </a:xfrm>
        </p:spPr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Apprentissage de l’agilité</a:t>
            </a:r>
          </a:p>
          <a:p>
            <a:r>
              <a:rPr lang="fr-FR" dirty="0" smtClean="0"/>
              <a:t>Apprentissage du travail de groupe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17421" y="85490"/>
            <a:ext cx="3557405" cy="272821"/>
          </a:xfrm>
        </p:spPr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44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9039" y="361679"/>
            <a:ext cx="1467142" cy="244053"/>
          </a:xfrm>
        </p:spPr>
        <p:txBody>
          <a:bodyPr/>
          <a:lstStyle/>
          <a:p>
            <a:r>
              <a:rPr lang="fr-FR" dirty="0" smtClean="0"/>
              <a:t>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application mobile</a:t>
            </a:r>
          </a:p>
          <a:p>
            <a:r>
              <a:rPr lang="fr-FR" dirty="0" smtClean="0"/>
              <a:t>Amélioration du CSS</a:t>
            </a:r>
          </a:p>
          <a:p>
            <a:r>
              <a:rPr lang="fr-FR" dirty="0" smtClean="0"/>
              <a:t>Amélioration de l’analyseur syntaxique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09039" y="84347"/>
            <a:ext cx="3557405" cy="272821"/>
          </a:xfrm>
        </p:spPr>
        <p:txBody>
          <a:bodyPr/>
          <a:lstStyle/>
          <a:p>
            <a:r>
              <a:rPr lang="fr-FR" dirty="0" smtClean="0"/>
              <a:t>Conclusion &amp; perspectives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944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Des 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28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09039" y="114258"/>
            <a:ext cx="2043176" cy="484832"/>
          </a:xfrm>
        </p:spPr>
        <p:txBody>
          <a:bodyPr/>
          <a:lstStyle/>
          <a:p>
            <a:r>
              <a:rPr lang="fr-FR" sz="3200" b="1" dirty="0" smtClean="0"/>
              <a:t>SOMMARE</a:t>
            </a:r>
            <a:endParaRPr lang="fr-FR" sz="3200" b="1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1 : Présentation de l’algèbre relationnelle</a:t>
            </a:r>
          </a:p>
          <a:p>
            <a:r>
              <a:rPr lang="fr-FR" dirty="0" smtClean="0"/>
              <a:t>2 : Etude du projet</a:t>
            </a:r>
          </a:p>
          <a:p>
            <a:r>
              <a:rPr lang="fr-FR" dirty="0" smtClean="0"/>
              <a:t>3 : Développement de l’application web</a:t>
            </a:r>
          </a:p>
          <a:p>
            <a:r>
              <a:rPr lang="fr-FR" dirty="0" smtClean="0"/>
              <a:t>4 : Résultats &amp; états du projet</a:t>
            </a:r>
          </a:p>
          <a:p>
            <a:r>
              <a:rPr lang="fr-FR" dirty="0" smtClean="0"/>
              <a:t>5 : Conclusion &amp; perspective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-33851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8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9227" y="1658590"/>
            <a:ext cx="5656667" cy="1254878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Présentation de l’algèbre relationnelle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09" y="15034"/>
            <a:ext cx="2857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317421" y="358311"/>
            <a:ext cx="3970800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Présentation de l’algèbre relationnelle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2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subTitle" idx="13"/>
          </p:nvPr>
        </p:nvSpPr>
        <p:spPr>
          <a:xfrm>
            <a:off x="4486931" y="2187624"/>
            <a:ext cx="4010683" cy="978092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A : Contraintes &amp; cahier des charges</a:t>
            </a:r>
          </a:p>
          <a:p>
            <a:r>
              <a:rPr lang="fr-FR" dirty="0" smtClean="0"/>
              <a:t>B : Organisation du travail</a:t>
            </a:r>
          </a:p>
          <a:p>
            <a:r>
              <a:rPr lang="fr-FR" dirty="0" smtClean="0"/>
              <a:t>C : Modèle de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98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64198"/>
            <a:ext cx="3335983" cy="244053"/>
          </a:xfrm>
        </p:spPr>
        <p:txBody>
          <a:bodyPr/>
          <a:lstStyle/>
          <a:p>
            <a:r>
              <a:rPr lang="fr-FR" dirty="0" smtClean="0"/>
              <a:t>	Contraintes &amp; cahier des charges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2517" y="1372791"/>
            <a:ext cx="7887629" cy="3394472"/>
          </a:xfrm>
        </p:spPr>
        <p:txBody>
          <a:bodyPr/>
          <a:lstStyle/>
          <a:p>
            <a:r>
              <a:rPr lang="fr-FR" dirty="0" smtClean="0"/>
              <a:t>Application web simple &amp; fonctionnelle</a:t>
            </a:r>
          </a:p>
          <a:p>
            <a:r>
              <a:rPr lang="fr-FR" dirty="0" smtClean="0"/>
              <a:t>HTML CSS et JS</a:t>
            </a:r>
          </a:p>
          <a:p>
            <a:r>
              <a:rPr lang="fr-FR" dirty="0" smtClean="0"/>
              <a:t>Définir des relations et leurs contenus</a:t>
            </a:r>
          </a:p>
          <a:p>
            <a:r>
              <a:rPr lang="fr-FR" dirty="0" smtClean="0"/>
              <a:t>Sauvegarder ses modèles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95311"/>
            <a:ext cx="4288221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60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7915"/>
            <a:ext cx="3085811" cy="244053"/>
          </a:xfrm>
        </p:spPr>
        <p:txBody>
          <a:bodyPr/>
          <a:lstStyle/>
          <a:p>
            <a:r>
              <a:rPr lang="fr-FR" dirty="0" smtClean="0"/>
              <a:t>	Organisation du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agile</a:t>
            </a:r>
          </a:p>
          <a:p>
            <a:r>
              <a:rPr lang="fr-FR" dirty="0" smtClean="0"/>
              <a:t>Github</a:t>
            </a:r>
          </a:p>
          <a:p>
            <a:r>
              <a:rPr lang="fr-FR" dirty="0" smtClean="0"/>
              <a:t>Trello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85094"/>
            <a:ext cx="4332364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16" y="3083435"/>
            <a:ext cx="7138430" cy="175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56065"/>
            <a:ext cx="3291839" cy="244053"/>
          </a:xfrm>
        </p:spPr>
        <p:txBody>
          <a:bodyPr/>
          <a:lstStyle/>
          <a:p>
            <a:r>
              <a:rPr lang="fr-FR" dirty="0" smtClean="0"/>
              <a:t>	Modèle de donnée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577" y="854171"/>
            <a:ext cx="5282845" cy="4186936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0" y="83244"/>
            <a:ext cx="4279839" cy="272821"/>
          </a:xfrm>
        </p:spPr>
        <p:txBody>
          <a:bodyPr>
            <a:normAutofit/>
          </a:bodyPr>
          <a:lstStyle/>
          <a:p>
            <a:r>
              <a:rPr lang="fr-FR" dirty="0" smtClean="0"/>
              <a:t>	Etude du projet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9983-238B-5A48-87F7-46742A2BA19E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1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_PC.potx" id="{BAFF1E8F-C020-4019-A3CB-49C21C7085B6}" vid="{52D4BC55-2C62-42F5-8F27-D3E87096B17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9C92F6-C5F8-482F-AC56-6D57797396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business - Thème Abstrait</Template>
  <TotalTime>0</TotalTime>
  <Words>280</Words>
  <Application>Microsoft Office PowerPoint</Application>
  <PresentationFormat>Affichage à l'écran (16:9)</PresentationFormat>
  <Paragraphs>108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Segoe UI Black</vt:lpstr>
      <vt:lpstr>Segoe UI Semilight</vt:lpstr>
      <vt:lpstr>SegoeBook</vt:lpstr>
      <vt:lpstr>Thème Office</vt:lpstr>
      <vt:lpstr>Application web pour interpréter l’algèbre relationnelle</vt:lpstr>
      <vt:lpstr>Présentation PowerPoint</vt:lpstr>
      <vt:lpstr>SOMMARE</vt:lpstr>
      <vt:lpstr>Présentation de l’algèbre relationnelle</vt:lpstr>
      <vt:lpstr>Présentation PowerPoint</vt:lpstr>
      <vt:lpstr>Etude du projet</vt:lpstr>
      <vt:lpstr> Contraintes &amp; cahier des charges</vt:lpstr>
      <vt:lpstr> Organisation du travail</vt:lpstr>
      <vt:lpstr> Modèle de donnée</vt:lpstr>
      <vt:lpstr>Développement de l’application web</vt:lpstr>
      <vt:lpstr>A : Différentes phases du projet</vt:lpstr>
      <vt:lpstr> Création des relations</vt:lpstr>
      <vt:lpstr> Opérateurs de calculs simples </vt:lpstr>
      <vt:lpstr> Opérateurs de calculs complexes</vt:lpstr>
      <vt:lpstr> Convivialité &amp; design</vt:lpstr>
      <vt:lpstr>Présentation PowerPoint</vt:lpstr>
      <vt:lpstr> Sécurité et contrôle de l’utilisateur</vt:lpstr>
      <vt:lpstr> Problèmes rencontrés &amp; solutions apportées </vt:lpstr>
      <vt:lpstr>Résultats &amp; états du projet</vt:lpstr>
      <vt:lpstr>Présentation PowerPoint</vt:lpstr>
      <vt:lpstr>Conclusion &amp; perspectives</vt:lpstr>
      <vt:lpstr>Présentation PowerPoint</vt:lpstr>
      <vt:lpstr>Aller plus loin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2019-03-09T19:42:36Z</dcterms:created>
  <dcterms:modified xsi:type="dcterms:W3CDTF">2019-03-12T10:30:37Z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TC043347429991</vt:lpwstr>
  </property>
</Properties>
</file>