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4" r:id="rId2"/>
  </p:sldMasterIdLst>
  <p:notesMasterIdLst>
    <p:notesMasterId r:id="rId36"/>
  </p:notesMasterIdLst>
  <p:sldIdLst>
    <p:sldId id="332" r:id="rId3"/>
    <p:sldId id="298" r:id="rId4"/>
    <p:sldId id="299" r:id="rId5"/>
    <p:sldId id="300" r:id="rId6"/>
    <p:sldId id="315" r:id="rId7"/>
    <p:sldId id="301" r:id="rId8"/>
    <p:sldId id="317" r:id="rId9"/>
    <p:sldId id="316" r:id="rId10"/>
    <p:sldId id="318" r:id="rId11"/>
    <p:sldId id="302" r:id="rId12"/>
    <p:sldId id="303" r:id="rId13"/>
    <p:sldId id="331" r:id="rId14"/>
    <p:sldId id="304" r:id="rId15"/>
    <p:sldId id="305" r:id="rId16"/>
    <p:sldId id="306" r:id="rId17"/>
    <p:sldId id="307" r:id="rId18"/>
    <p:sldId id="309" r:id="rId19"/>
    <p:sldId id="310" r:id="rId20"/>
    <p:sldId id="311" r:id="rId21"/>
    <p:sldId id="312" r:id="rId22"/>
    <p:sldId id="313" r:id="rId23"/>
    <p:sldId id="314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7" r:id="rId32"/>
    <p:sldId id="335" r:id="rId33"/>
    <p:sldId id="336" r:id="rId34"/>
    <p:sldId id="337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564" y="-10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3399A-8927-476D-9B03-2E478033F653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5F378-E304-4BCA-9308-6F318A28996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000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5F378-E304-4BCA-9308-6F318A28996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022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770930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954530"/>
            <a:ext cx="7886700" cy="26781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864107"/>
            <a:ext cx="1971675" cy="376861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1" y="864108"/>
            <a:ext cx="5762625" cy="37686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897957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2" y="2020330"/>
            <a:ext cx="8349049" cy="257429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1491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092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5494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2481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86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4333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2321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346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1543050"/>
            <a:ext cx="6858000" cy="1089422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884158"/>
            <a:ext cx="6858000" cy="3502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662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0822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8377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9751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01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777097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92808"/>
            <a:ext cx="7886700" cy="27399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774955"/>
            <a:ext cx="7886700" cy="914018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10512"/>
            <a:ext cx="3867150" cy="28222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10511"/>
            <a:ext cx="3867150" cy="28222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774954"/>
            <a:ext cx="7886700" cy="76839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9" y="1574602"/>
            <a:ext cx="3868737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9" y="2255043"/>
            <a:ext cx="3868737" cy="23872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574602"/>
            <a:ext cx="3887788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255044"/>
            <a:ext cx="3887788" cy="23872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70490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740568"/>
            <a:ext cx="2949575" cy="114652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1914525"/>
            <a:ext cx="2949575" cy="2487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740569"/>
            <a:ext cx="2949575" cy="116024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1914525"/>
            <a:ext cx="2949575" cy="24872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997"/>
            <a:ext cx="9144000" cy="746567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90" y="-3354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481425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0"/>
            <a:ext cx="1502307" cy="7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95EA-E272-4279-90B5-C29D738AF007}" type="datetimeFigureOut">
              <a:rPr lang="ru-RU" smtClean="0"/>
              <a:pPr/>
              <a:t>21.06.2020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78FF-99F0-4535-BFC1-26CB06CB48E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997"/>
            <a:ext cx="9144000" cy="746567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5545390" y="-3354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523999" y="481425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" y="0"/>
            <a:ext cx="1502307" cy="7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34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Деревья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168" y="1135856"/>
            <a:ext cx="3150394" cy="400764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екурсивная структура;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представлено набором связных узлов: корнем, промежуточными узлами, листьями;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без циклов (не считая обратной связи с родителем).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1029" y="1137282"/>
            <a:ext cx="5285796" cy="36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72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обход дерева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43" y="1135856"/>
            <a:ext cx="3186113" cy="400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примере вывода элементов дерева: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усть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node = root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дерево не пустое:</a:t>
            </a:r>
          </a:p>
          <a:p>
            <a:pPr marL="0" indent="0"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ЕСЛИ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node-&gt;left !=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вывод левого    </a:t>
            </a: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поддерева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вывод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node-&gt;data;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 !=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правого </a:t>
            </a: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поддерева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выходе будет упорядоченная последовательность элементов!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7544" y="1126596"/>
            <a:ext cx="5931410" cy="34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07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итоги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0030" y="1135856"/>
                <a:ext cx="4314826" cy="40076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Достоинства</a:t>
                </a:r>
              </a:p>
              <a:p>
                <a:pPr marL="0" indent="0" algn="just">
                  <a:buNone/>
                </a:pP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algn="just"/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п</a:t>
                </a: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ростота реализации;</a:t>
                </a:r>
              </a:p>
              <a:p>
                <a:pPr marL="271463" indent="-271463" algn="just"/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а</a:t>
                </a: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ссоциативный массив;</a:t>
                </a:r>
              </a:p>
              <a:p>
                <a:pPr marL="271463" indent="-271463"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𝑂</m:t>
                    </m:r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для всех основных операций (в лучшем и среднем случае);</a:t>
                </a:r>
              </a:p>
              <a:p>
                <a:pPr marL="271463" indent="-271463" algn="just"/>
                <a:r>
                  <a:rPr lang="ru-RU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</a:t>
                </a:r>
                <a:r>
                  <a:rPr lang="ru-RU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амосортировка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algn="just"/>
                <a:endParaRPr lang="ru-RU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030" y="1135856"/>
                <a:ext cx="4314826" cy="4007644"/>
              </a:xfrm>
              <a:blipFill rotWithShape="1">
                <a:blip r:embed="rId3"/>
                <a:stretch>
                  <a:fillRect l="-424" t="-456" r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88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итоги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0030" y="1135856"/>
                <a:ext cx="4314826" cy="40076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Достоинства</a:t>
                </a:r>
              </a:p>
              <a:p>
                <a:pPr marL="0" indent="0" algn="just">
                  <a:buNone/>
                </a:pP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algn="just"/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п</a:t>
                </a: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ростота реализации;</a:t>
                </a:r>
              </a:p>
              <a:p>
                <a:pPr marL="271463" indent="-271463" algn="just"/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а</a:t>
                </a: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ссоциативный массив;</a:t>
                </a:r>
              </a:p>
              <a:p>
                <a:pPr marL="271463" indent="-271463"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𝑂</m:t>
                    </m:r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для всех основных операций (в лучшем и среднем случае);</a:t>
                </a:r>
              </a:p>
              <a:p>
                <a:pPr marL="271463" indent="-271463" algn="just"/>
                <a:r>
                  <a:rPr lang="ru-RU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</a:t>
                </a:r>
                <a:r>
                  <a:rPr lang="ru-RU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амосортировка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algn="just"/>
                <a:endParaRPr lang="ru-RU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030" y="1135856"/>
                <a:ext cx="4314826" cy="4007644"/>
              </a:xfrm>
              <a:blipFill rotWithShape="1">
                <a:blip r:embed="rId3"/>
                <a:stretch>
                  <a:fillRect l="-424" t="-456" r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бъект 2"/>
          <p:cNvSpPr txBox="1">
            <a:spLocks/>
          </p:cNvSpPr>
          <p:nvPr/>
        </p:nvSpPr>
        <p:spPr>
          <a:xfrm>
            <a:off x="4564856" y="1135857"/>
            <a:ext cx="4314825" cy="400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verhead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 виде двух/трех указателей в каждом узле;</a:t>
            </a:r>
          </a:p>
          <a:p>
            <a:pPr marL="271463" indent="-271463" algn="just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 среднем случае деградирует до односвязного списка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71463" indent="-271463"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ри рекурсивной реализации будут возникать проблемы с ростом глубины рекурсии.</a:t>
            </a: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1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Красно-черное дерево (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RB-tree)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30" y="1135856"/>
            <a:ext cx="3593308" cy="40076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Самобалансирующееся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BST.</a:t>
            </a: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Выполнение следующих свойств гарантирует сбалансированность:</a:t>
            </a:r>
          </a:p>
          <a:p>
            <a:pPr marL="271463" indent="-271463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зел либо красный, либо черный, имеет двух потомков;</a:t>
            </a:r>
          </a:p>
          <a:p>
            <a:pPr marL="271463" indent="-271463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устые узлы считаются черными;</a:t>
            </a:r>
          </a:p>
          <a:p>
            <a:pPr marL="271463" indent="-271463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корень — черный;</a:t>
            </a:r>
          </a:p>
          <a:p>
            <a:pPr marL="271463" indent="-271463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ба потомка красного узла — черные;</a:t>
            </a:r>
          </a:p>
          <a:p>
            <a:pPr marL="271463" indent="-271463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се пути от узла до листьев содержат одинаковое количество черных узлов.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8581" y="1128712"/>
            <a:ext cx="4998720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72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RB-tree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785" y="1128707"/>
            <a:ext cx="8534988" cy="38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70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повороты дерева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8629651" cy="40076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974" y="1678780"/>
            <a:ext cx="5922212" cy="23321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7758" y="210589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3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вставк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8629651" cy="4007644"/>
          </a:xfrm>
        </p:spPr>
        <p:txBody>
          <a:bodyPr>
            <a:normAutofit/>
          </a:bodyPr>
          <a:lstStyle/>
          <a:p>
            <a:pPr marL="271463" indent="-271463" algn="just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вставке:</a:t>
            </a:r>
          </a:p>
          <a:p>
            <a:pPr marL="271463" indent="-271463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овый узел окрашивается в красный цвет;</a:t>
            </a:r>
          </a:p>
          <a:p>
            <a:pPr marL="271463" indent="-271463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вставка нового узла выполняется по алгоритму вставки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BST;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алансировка: дерево корректируется так, чтобы выполнялись свойства красно-черного дерева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0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вставке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3593309" cy="40076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вставленный узел — корень.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—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корень:</a:t>
            </a:r>
          </a:p>
          <a:p>
            <a:pPr marL="0" indent="0" algn="just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node-&gt;color = Black;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ИНАЧЕ:</a:t>
            </a:r>
          </a:p>
          <a:p>
            <a:pPr marL="0" indent="0" algn="just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7900" y="1128711"/>
            <a:ext cx="2105501" cy="34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84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вставке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4379121" cy="40076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цвета родителя.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node-&gt;parent-&gt;color == Red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third_add_case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дерево сбалансировано</a:t>
            </a:r>
          </a:p>
          <a:p>
            <a:pPr marL="0" indent="0" algn="just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4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вставке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30" y="1135856"/>
            <a:ext cx="4007646" cy="40076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дядя и родитель — красные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third_add_case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:=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uncle(node)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!=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&amp;&amp;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u-&gt;color == Red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&gt;parent-&gt;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</a:p>
          <a:p>
            <a:pPr marL="0" indent="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uncle(node)-&gt;color = Black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g :=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grandpa(node)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g-&gt;color = Red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pPr marL="0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fourth_add_case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9251" y="1114425"/>
            <a:ext cx="269748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65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Бинарное дерево поиска (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BST)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451" y="1135856"/>
            <a:ext cx="2528888" cy="4007644"/>
          </a:xfrm>
        </p:spPr>
        <p:txBody>
          <a:bodyPr>
            <a:normAutofit/>
          </a:bodyPr>
          <a:lstStyle/>
          <a:p>
            <a:pPr marL="271463" indent="-271463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зел имеет не более двух потомков;</a:t>
            </a:r>
          </a:p>
          <a:p>
            <a:pPr marL="271463" indent="-271463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любое поддерево также является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данных узла определены операции сравнения;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left-&gt;data &lt;= data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 right-&gt;data &gt; data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любого узла, кроме листов;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может быть представлена парой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key, value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7037" y="1135856"/>
            <a:ext cx="6274757" cy="40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1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вставке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30" y="1135856"/>
            <a:ext cx="4307684" cy="40076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дядя — черный, родитель — красный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fourth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:= grandpa(node)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:= node-&gt;parent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== p-&gt;right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== g-&gt;left: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left_rotate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node = node-&gt;left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== p-&gt;left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&amp;&amp;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== g-&gt;right: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right_rotate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 = node-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fifth_add_case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5302" y="1135856"/>
            <a:ext cx="2689263" cy="40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31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вставке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30" y="1135856"/>
            <a:ext cx="4307684" cy="40076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Последний случай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fifth_add_case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:= grandpa(node)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node-&gt;parent-&gt;color = Black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g-&gt;color = Red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== node-&gt;parent-&gt;left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node-&gt;parent == g-&gt;left: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right_rotate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left_rotate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3086" y="1118728"/>
            <a:ext cx="3593782" cy="40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80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8629651" cy="4007644"/>
          </a:xfrm>
        </p:spPr>
        <p:txBody>
          <a:bodyPr>
            <a:normAutofit/>
          </a:bodyPr>
          <a:lstStyle/>
          <a:p>
            <a:pPr marL="271463" indent="-271463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удалении:</a:t>
            </a:r>
          </a:p>
          <a:p>
            <a:pPr marL="271463" indent="-271463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алгоритму удаления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BST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находим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вершину, которую нужно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фактически удалить;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536575" indent="-265113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дерево корректируется так, чтобы выполнялись свойства красно-черного дерева; </a:t>
            </a:r>
          </a:p>
          <a:p>
            <a:pPr marL="536575" indent="-265113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проводится при удалении черного узла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265113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проводится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фактическом удалении узла (в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случаях рекурсивного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удаления),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т.е. для узла с 0 или 1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потомком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71463" indent="-257175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вершина удаляется.</a:t>
            </a:r>
          </a:p>
        </p:txBody>
      </p:sp>
    </p:spTree>
    <p:extLst>
      <p:ext uri="{BB962C8B-B14F-4D97-AF65-F5344CB8AC3E}">
        <p14:creationId xmlns:p14="http://schemas.microsoft.com/office/powerpoint/2010/main" xmlns="" val="38815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удалении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30" y="1135856"/>
            <a:ext cx="3621884" cy="40076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удаляется красный узел или черный узел с красным потомком: балансировка не требуется.</a:t>
            </a:r>
          </a:p>
          <a:p>
            <a:pPr marL="0" indent="0" algn="just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Остается только случай, когда удаляется черный лист.</a:t>
            </a:r>
          </a:p>
          <a:p>
            <a:pPr marL="0" indent="0" algn="just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node —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вершина, которая будет удалена.</a:t>
            </a:r>
          </a:p>
          <a:p>
            <a:pPr marL="0" indent="0" algn="just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удаляется черный лист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first_delete_case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</a:p>
          <a:p>
            <a:pPr marL="0" indent="0" algn="just"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Удалить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7829" y="1135856"/>
            <a:ext cx="3900488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94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удалении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3886201" cy="40076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удаляли корень</a:t>
            </a:r>
          </a:p>
          <a:p>
            <a:pPr marL="0" indent="0" algn="just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first_delete_case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(node):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node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&gt;parent !=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second_delete_case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5038" y="1128713"/>
            <a:ext cx="2217420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93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удалении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3886201" cy="40076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брат удаляемого узла — красный</a:t>
            </a:r>
          </a:p>
          <a:p>
            <a:pPr marL="0" indent="0" algn="just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second_delete_case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(node):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: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sibling(node)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parent := node-&gt;parent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s-&gt;color == Red: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parent-&gt;color = Red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s-&gt;color = Black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parent-&gt;left == node: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left_rotate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else: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rigth_rotate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third_delete_case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1643" y="1128713"/>
            <a:ext cx="2871327" cy="39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00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удалении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4329115" cy="40076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родитель, брат и племянники удаляемого узла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— черные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third_delete_case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(node):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: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sibling(node)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node-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&gt;parent-&gt;color == Black</a:t>
            </a: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&amp;&amp; s-&gt;color ==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Black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&amp;&amp; (!s-&gt;left 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|| s-&gt;left-&gt;color == Black)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&amp;&amp; (!s-&gt;right 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||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&gt;right-&gt;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color == Black):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s-&gt;color = Red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first_delete_case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node-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&gt;parent)</a:t>
            </a: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fourth_delete_case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2200" y="1135856"/>
            <a:ext cx="2654156" cy="40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8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удалении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4321971" cy="40076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родитель — красный, брат и племянники удаляемого узла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— черные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fourth_delete_case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: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sibling(node)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node-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&gt;parent-&gt;color == Red</a:t>
            </a: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&amp;&amp; s-&gt;color ==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Black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&amp;&amp; (!s-&gt;left 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|| s-&gt;left-&gt;color == Black)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&amp;&amp; (!s-&gt;right 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||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&gt;right-&gt;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color == Black):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s-&gt;color = Red</a:t>
            </a: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node-&gt;parent-&gt;color = Black</a:t>
            </a: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fifth_delete_case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4895" y="1128747"/>
            <a:ext cx="3300115" cy="37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37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удалении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4336259" cy="40076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брат — черный, его потомок со стороны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node —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красный, а другой — черный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fifth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_delete_case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(node):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: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sibling(node)</a:t>
            </a: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s-&gt;color == Black:</a:t>
            </a: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node-&gt;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parent-&gt;left == node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&amp;&amp; (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!s-&gt;right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s-&gt;right-&gt;color == Black)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(s-&gt;left &amp;&amp; s-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&gt;left-&gt;color ==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Red):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s-&gt;color = Red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s-&gt;left-&gt;color = Black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right_rotate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node-&gt;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parent-&gt;right == node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&amp;&amp;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(!s-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 ||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&gt;left-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&gt;color == Black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&amp;&amp;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s-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&gt;color == Red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&gt;color = Red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s-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&gt;color = Black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left_rotate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sixth_delete_case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764" y="1129399"/>
            <a:ext cx="3157537" cy="39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3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RB-tree: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балансировка при удалении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29" y="1135856"/>
            <a:ext cx="4336259" cy="40076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брат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— черный, его потомок со стороны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node —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любого цвета, а другой — красный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sixth_delete_case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(node):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: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sibling(node)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s-&gt;color = node-&gt;parent-&gt;color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&gt;parent-&gt;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 = Black</a:t>
            </a:r>
          </a:p>
          <a:p>
            <a:pPr marL="0" indent="0" algn="just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node-&gt;parent-&gt;left == node: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s-&gt;right-&gt;color = Black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left_rotate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(node-&gt;parent)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else: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s-&gt;left-&gt;color = Black</a:t>
            </a:r>
          </a:p>
          <a:p>
            <a:pPr marL="0" indent="0" algn="just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right_rotate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(node-&gt;parent)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4267" y="1128712"/>
            <a:ext cx="3171629" cy="40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добавление узла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44" y="1135856"/>
            <a:ext cx="3561894" cy="4007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пара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key, value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усть перед началом алгоритма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= root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node-&gt;key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-&gt;left == 0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создать лист слева с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данными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(key, value);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ИНАЧЕ: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операцию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добавления к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node-&gt;left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ИНАЧЕ: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ЕСЛИ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 ==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создать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лист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справа с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данными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(key, value);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ИНАЧЕ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операцию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добавления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к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node-&gt;right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0482" y="1139889"/>
            <a:ext cx="5260625" cy="37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60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RB-tree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итоги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0030" y="1135856"/>
                <a:ext cx="4314826" cy="40076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Достоинства</a:t>
                </a:r>
              </a:p>
              <a:p>
                <a:pPr marL="0" indent="0" algn="just">
                  <a:buNone/>
                </a:pP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algn="just"/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возможность создания эффективных в общем случае ассоциативных структур;</a:t>
                </a:r>
              </a:p>
              <a:p>
                <a:pPr marL="271463" indent="-271463" algn="just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𝑂</m:t>
                    </m:r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для всех основных операций во всех случаях;</a:t>
                </a:r>
              </a:p>
              <a:p>
                <a:pPr marL="271463" indent="-271463" algn="just"/>
                <a:r>
                  <a:rPr lang="ru-RU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с</a:t>
                </a:r>
                <a:r>
                  <a:rPr lang="ru-RU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амосортировка</a:t>
                </a:r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algn="just"/>
                <a:endParaRPr lang="ru-RU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030" y="1135856"/>
                <a:ext cx="4314826" cy="4007644"/>
              </a:xfrm>
              <a:blipFill rotWithShape="1">
                <a:blip r:embed="rId3"/>
                <a:stretch>
                  <a:fillRect l="-424" t="-456" r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бъект 2"/>
          <p:cNvSpPr txBox="1">
            <a:spLocks/>
          </p:cNvSpPr>
          <p:nvPr/>
        </p:nvSpPr>
        <p:spPr>
          <a:xfrm>
            <a:off x="4564856" y="1135857"/>
            <a:ext cx="4314825" cy="400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ложность реализации;</a:t>
            </a:r>
          </a:p>
          <a:p>
            <a:pPr marL="271463" indent="-271463"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overhead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 виде трех указателей в каждом узле;</a:t>
            </a:r>
          </a:p>
          <a:p>
            <a:pPr marL="271463" indent="-271463" algn="just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рекурсивной реализации будут возникать проблемы с ростом глубины рекурсии.</a:t>
            </a: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9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Родственные связи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030" y="1114424"/>
            <a:ext cx="3607596" cy="4029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деда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grandpa(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node)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(!node || !node-&gt;parent)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node-&gt;parent-&gt;parent;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0669" y="1128713"/>
            <a:ext cx="2814787" cy="38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49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Родственные связи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030" y="1114424"/>
            <a:ext cx="3607596" cy="4029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дяди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uncle(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node)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g = grandpa(node);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(!g)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(node-&gt;parent == g-&gt;right)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g-&gt;left;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g-&gt;right;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64960" y="1130804"/>
            <a:ext cx="2800349" cy="38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88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Родственные связи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0030" y="1114424"/>
            <a:ext cx="3607596" cy="4029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брата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RBNode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sibling(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RBNode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node)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(!node || !node-&gt;parent)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(node-&gt;parent-&gt;right == node)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node-&gt;parent-&gt;left;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node-&gt;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parent-&gt;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3500" y="1130615"/>
            <a:ext cx="3028950" cy="33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7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поиск в дереве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44" y="1135856"/>
            <a:ext cx="3007519" cy="40076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усть перед началом алгоритма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= root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ВЕРНУТЬ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incorrect_key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node-&gt;key ==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ВЕРНУТЬ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node-&gt;value;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&lt; node-&gt;key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применить поиск к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левому поддереву;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ИНАЧЕ: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применить поиск к </a:t>
            </a:r>
            <a:b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правому поддереву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1850" y="1135856"/>
            <a:ext cx="5570158" cy="39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05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удаление узла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44" y="1135856"/>
            <a:ext cx="8758237" cy="40076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усть перед началом алгоритма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— корневой узел.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==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выход из функции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&gt; node-&gt;key: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операцию удаления к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node-&gt;right;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&lt; node-&gt;key: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операцию удаления к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node-&gt;left;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== node-&gt;key: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удалить узел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может быть три случая в зависимости от количества потомков узла: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-нет потомков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-один потомок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-два потомка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27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удаление узла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30" y="1135856"/>
            <a:ext cx="3429001" cy="400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у узла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нет потомков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parent —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родитель узла.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parent-&gt;left == node: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parent-&gt;left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ИНАЧЕ: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parent-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elete node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4823" y="1128712"/>
            <a:ext cx="464058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59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удаление узла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30" y="1135856"/>
            <a:ext cx="3886201" cy="400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у узла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один потомок.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node-&gt;left ==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 := node-&gt;right;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node-&gt;data = right-&gt;data;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node-&gt;left = right-&gt;left;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node-&gt;right = right-&gt;right;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delete right;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ИНАЧЕ: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Аналогично для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node-&gt;left</a:t>
            </a:r>
          </a:p>
          <a:p>
            <a:pPr marL="0" indent="0">
              <a:buNone/>
            </a:pP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9110" y="1125366"/>
            <a:ext cx="4874983" cy="21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66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удаление узла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030" y="1135856"/>
            <a:ext cx="4329113" cy="400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у узла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два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потомка.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:= node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n-&gt;right-&gt;left == 0: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n-&gt;data = n-&gt;right-&gt;data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n-&gt;right-&gt;right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delete n-&gt;right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n-&gt;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ИНАЧЕ:</a:t>
            </a: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:-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самый левый узел в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n-&gt;right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n-&gt;data = l-&gt;data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Применить операцию удаления к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6965" y="1128712"/>
            <a:ext cx="5305839" cy="2528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7791" y="3736174"/>
            <a:ext cx="3593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Вместо минимального элемента в правом поддереве можно искать максимальный элемент в левом поддереве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9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30" y="0"/>
            <a:ext cx="8629651" cy="11144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удаление узла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029" y="1441827"/>
            <a:ext cx="8629652" cy="3052232"/>
          </a:xfrm>
        </p:spPr>
      </p:pic>
    </p:spTree>
    <p:extLst>
      <p:ext uri="{BB962C8B-B14F-4D97-AF65-F5344CB8AC3E}">
        <p14:creationId xmlns:p14="http://schemas.microsoft.com/office/powerpoint/2010/main" xmlns="" val="5072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1812</Words>
  <Application>Microsoft Office PowerPoint</Application>
  <PresentationFormat>Экран (16:9)</PresentationFormat>
  <Paragraphs>372</Paragraphs>
  <Slides>33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Специальное оформление</vt:lpstr>
      <vt:lpstr>Тема Office</vt:lpstr>
      <vt:lpstr>Деревья</vt:lpstr>
      <vt:lpstr>Бинарное дерево поиска (BST)</vt:lpstr>
      <vt:lpstr>BST: добавление узла</vt:lpstr>
      <vt:lpstr>BST: поиск в дереве</vt:lpstr>
      <vt:lpstr>BST: удаление узла</vt:lpstr>
      <vt:lpstr>BST: удаление узла [1]</vt:lpstr>
      <vt:lpstr>BST: удаление узла [2]</vt:lpstr>
      <vt:lpstr>BST: удаление узла [3]</vt:lpstr>
      <vt:lpstr>BST: удаление узла [3]</vt:lpstr>
      <vt:lpstr>BST: обход дерева</vt:lpstr>
      <vt:lpstr>BST: итоги</vt:lpstr>
      <vt:lpstr>BST: итоги</vt:lpstr>
      <vt:lpstr>Красно-черное дерево (RB-tree)</vt:lpstr>
      <vt:lpstr>BST vs RB-tree</vt:lpstr>
      <vt:lpstr>RB-tree: повороты дерева</vt:lpstr>
      <vt:lpstr>RB-tree: вставка</vt:lpstr>
      <vt:lpstr>RB-tree: балансировка при вставке [1]</vt:lpstr>
      <vt:lpstr>RB-tree: балансировка при вставке [2]</vt:lpstr>
      <vt:lpstr>RB-tree: балансировка при вставке [3]</vt:lpstr>
      <vt:lpstr>RB-tree: балансировка при вставке [4]</vt:lpstr>
      <vt:lpstr>RB-tree: балансировка при вставке [5]</vt:lpstr>
      <vt:lpstr>RB-tree: удаление</vt:lpstr>
      <vt:lpstr>RB-tree: балансировка при удалении[0]</vt:lpstr>
      <vt:lpstr>RB-tree: балансировка при удалении[1]</vt:lpstr>
      <vt:lpstr>RB-tree: балансировка при удалении[2]</vt:lpstr>
      <vt:lpstr>RB-tree: балансировка при удалении[3]</vt:lpstr>
      <vt:lpstr>RB-tree: балансировка при удалении[4]</vt:lpstr>
      <vt:lpstr>RB-tree: балансировка при удалении[5]</vt:lpstr>
      <vt:lpstr>RB-tree: балансировка при удалении[6]</vt:lpstr>
      <vt:lpstr>RB-tree: итоги</vt:lpstr>
      <vt:lpstr>Родственные связи</vt:lpstr>
      <vt:lpstr>Родственные связи</vt:lpstr>
      <vt:lpstr>Родственные связи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User</cp:lastModifiedBy>
  <cp:revision>207</cp:revision>
  <dcterms:created xsi:type="dcterms:W3CDTF">2015-07-29T11:14:37Z</dcterms:created>
  <dcterms:modified xsi:type="dcterms:W3CDTF">2020-06-21T13:31:28Z</dcterms:modified>
</cp:coreProperties>
</file>