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err="1">
                <a:solidFill>
                  <a:schemeClr val="accent1">
                    <a:lumMod val="75000"/>
                  </a:schemeClr>
                </a:solidFill>
                <a:latin typeface="Times New Roman" panose="02020603050405020304" pitchFamily="18" charset="0"/>
                <a:cs typeface="Times New Roman" panose="02020603050405020304" pitchFamily="18" charset="0"/>
              </a:rPr>
              <a:t>Stabin</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sz="2800" dirty="0"/>
              <a:t>Implement two-factor authentication: Two-factor authentication requires an additional form of verification, such as a code sent to a mobile device, making it more difficult for attackers to gain unauthorized access to accounts even if they have captured login credentials using a keylogger.</a:t>
            </a:r>
          </a:p>
          <a:p>
            <a:pPr algn="l">
              <a:buFont typeface="+mj-lt"/>
              <a:buAutoNum type="arabicPeriod"/>
            </a:pPr>
            <a:r>
              <a:rPr lang="en-US" sz="2800" dirty="0"/>
              <a:t>Utilize virtual keyboards : Virtual keyboards can be used to enter sensitive information such as passwords and credit card numbers without using physical keystrokes, making it harder for keyloggers to capture this data. </a:t>
            </a:r>
          </a:p>
          <a:p>
            <a:pPr algn="l">
              <a:buFont typeface="+mj-lt"/>
              <a:buAutoNum type="arabicPeriod"/>
            </a:pPr>
            <a:r>
              <a:rPr lang="en-US" sz="2800" dirty="0"/>
              <a:t>Avoid clicking on suspicious links or downloading files: Keyloggers are often distributed through phishing emails or malicious websites. Being cautious and avoiding suspicious links or downloads can help prevent infection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sz="2400" dirty="0"/>
              <a:t>Continuous Security Training: Provide ongoing security training and awareness programs to keep users informed about evolving threats, including the risks associated with keyloggers. </a:t>
            </a:r>
          </a:p>
          <a:p>
            <a:pPr algn="l">
              <a:buFont typeface="+mj-lt"/>
              <a:buAutoNum type="arabicPeriod"/>
            </a:pPr>
            <a:r>
              <a:rPr lang="en-US" sz="2400" dirty="0"/>
              <a:t>Secure Boot and Firmware Integrity Checking: Enable secure boot mechanisms and regularly check firmware integrity to ensure that the system has not been tampered with by malware, including keyloggers. </a:t>
            </a:r>
          </a:p>
          <a:p>
            <a:pPr algn="l">
              <a:buFont typeface="+mj-lt"/>
              <a:buAutoNum type="arabicPeriod"/>
            </a:pPr>
            <a:r>
              <a:rPr lang="en-US" sz="2400" dirty="0"/>
              <a:t>Endpoint Isolation: Implement endpoint isolation measures to quarantine compromised devices and prevent the spread of keyloggers to other systems on the network. </a:t>
            </a:r>
          </a:p>
          <a:p>
            <a:pPr algn="l">
              <a:buFont typeface="+mj-lt"/>
              <a:buAutoNum type="arabicPeriod"/>
            </a:pPr>
            <a:r>
              <a:rPr lang="en-US" sz="2400" dirty="0"/>
              <a:t>Digital Signatures and Code Signing: Require digital signatures and code signing for all software applications to verify their authenticity and integrity, reducing the risk of keylogger installation through malicious or tampered software</a:t>
            </a:r>
            <a:endParaRPr lang="en-US" sz="24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625548"/>
          </a:xfrm>
        </p:spPr>
        <p:txBody>
          <a:bodyPr anchor="t">
            <a:noAutofit/>
          </a:bodyPr>
          <a:lstStyle/>
          <a:p>
            <a:pPr algn="l">
              <a:buFont typeface="+mj-lt"/>
              <a:buAutoNum type="arabicPeriod"/>
            </a:pPr>
            <a:r>
              <a:rPr lang="en-US" sz="2600" dirty="0"/>
              <a:t>Patch Management: Maintain an up-to-date patch management process to ensure that operating systems, software applications, and firmware are regularly updated with the latest security patches and fixes to mitigate known vulnerabilities. </a:t>
            </a:r>
          </a:p>
          <a:p>
            <a:pPr algn="l">
              <a:buFont typeface="+mj-lt"/>
              <a:buAutoNum type="arabicPeriod"/>
            </a:pPr>
            <a:r>
              <a:rPr lang="en-US" sz="2600" dirty="0"/>
              <a:t>Incident Response Plan: Develop and maintain an incident response plan that outlines procedures for responding to keylogger incidents, including containment, eradication, and recovery measures to minimize the impact of an attack. </a:t>
            </a:r>
          </a:p>
          <a:p>
            <a:pPr algn="l">
              <a:buFont typeface="+mj-lt"/>
              <a:buAutoNum type="arabicPeriod"/>
            </a:pPr>
            <a:r>
              <a:rPr lang="en-US" sz="2600" dirty="0"/>
              <a:t>Network Segmentation: Segment networks into distinct zones based on trust levels and implement network segmentation controls to contain the spread of keylogger infections and limit their impact on critical systems and data</a:t>
            </a:r>
            <a:endParaRPr lang="en-US" sz="26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b="0" i="0" dirty="0">
                <a:solidFill>
                  <a:srgbClr val="0D0D0D"/>
                </a:solidFill>
                <a:effectLst/>
              </a:rPr>
              <a:t>In </a:t>
            </a:r>
            <a:r>
              <a:rPr lang="en-US" sz="2800" i="0" dirty="0">
                <a:solidFill>
                  <a:srgbClr val="0D0D0D"/>
                </a:solidFill>
                <a:effectLst/>
              </a:rPr>
              <a:t>today's</a:t>
            </a:r>
            <a:r>
              <a:rPr lang="en-US" sz="2800" b="0" i="0" dirty="0">
                <a:solidFill>
                  <a:srgbClr val="0D0D0D"/>
                </a:solidFill>
                <a:effectLst/>
              </a:rPr>
              <a:t>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 show the </a:t>
            </a:r>
            <a:r>
              <a:rPr lang="en-US" sz="2800" b="0" i="0" dirty="0" err="1">
                <a:solidFill>
                  <a:srgbClr val="0D0D0D"/>
                </a:solidFill>
                <a:effectLst/>
              </a:rPr>
              <a:t>algorith</a:t>
            </a:r>
            <a:r>
              <a:rPr lang="en-US" sz="2800" b="0" i="0" dirty="0">
                <a:solidFill>
                  <a:srgbClr val="0D0D0D"/>
                </a:solidFill>
                <a:effectLst/>
              </a:rPr>
              <a:t> and deployment with </a:t>
            </a:r>
            <a:r>
              <a:rPr lang="en-US" sz="2800" b="0" i="0" dirty="0" err="1">
                <a:solidFill>
                  <a:srgbClr val="0D0D0D"/>
                </a:solidFill>
                <a:effectLst/>
              </a:rPr>
              <a:t>bulletting</a:t>
            </a:r>
            <a:r>
              <a:rPr lang="en-US" sz="2800" b="0" i="0" dirty="0">
                <a:solidFill>
                  <a:srgbClr val="0D0D0D"/>
                </a:solidFill>
                <a:effectLst/>
              </a:rPr>
              <a:t> points</a:t>
            </a:r>
            <a:endParaRPr lang="en-IN" sz="2800" dirty="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800" b="0" i="0" dirty="0">
                <a:solidFill>
                  <a:srgbClr val="0D0D0D"/>
                </a:solidFill>
                <a:effectLst/>
              </a:rPr>
              <a:t>In conclusion, 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800"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fontScale="92500" lnSpcReduction="10000"/>
          </a:bodyPr>
          <a:lstStyle/>
          <a:p>
            <a:pPr algn="l">
              <a:buFont typeface="Arial" panose="020B0604020202020204" pitchFamily="34" charset="0"/>
              <a:buChar char="•"/>
            </a:pPr>
            <a:r>
              <a:rPr lang="en-US" sz="2800" dirty="0"/>
              <a:t>Secure Input Methods: Future operating systems and software applications may implement secure input methods that encrypt keystrokes at the hardware level, making it more challenging for keyloggers to intercept sensitive data. </a:t>
            </a:r>
          </a:p>
          <a:p>
            <a:pPr algn="l">
              <a:buFont typeface="Arial" panose="020B0604020202020204" pitchFamily="34" charset="0"/>
              <a:buChar char="•"/>
            </a:pPr>
            <a:r>
              <a:rPr lang="en-US" sz="2800" dirty="0"/>
              <a:t>Blockchain Technology: Integration of blockchain technology could provide a decentralized and tamper-proof method for storing and verifying keystroke data, enhancing security and privacy. </a:t>
            </a:r>
          </a:p>
          <a:p>
            <a:pPr algn="l">
              <a:buFont typeface="Arial" panose="020B0604020202020204" pitchFamily="34" charset="0"/>
              <a:buChar char="•"/>
            </a:pPr>
            <a:r>
              <a:rPr lang="en-US" sz="2800" dirty="0"/>
              <a:t>Hardware Solutions: Hardware-based security solutions, such as trusted platform modules (TPMs) and secure enclaves, may become more prevalent to protect against keyloggers at the hardware level</a:t>
            </a:r>
            <a:endParaRPr lang="en-US" sz="2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160</TotalTime>
  <Words>751</Words>
  <Application>Microsoft Office PowerPoint</Application>
  <PresentationFormat>Widescreen</PresentationFormat>
  <Paragraphs>39</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Jancy</cp:lastModifiedBy>
  <cp:revision>31</cp:revision>
  <dcterms:created xsi:type="dcterms:W3CDTF">2021-05-26T16:50:10Z</dcterms:created>
  <dcterms:modified xsi:type="dcterms:W3CDTF">2024-04-11T20:29:13Z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