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4"/>
  </p:notesMasterIdLst>
  <p:handoutMasterIdLst>
    <p:handoutMasterId r:id="rId25"/>
  </p:handoutMasterIdLst>
  <p:sldIdLst>
    <p:sldId id="257" r:id="rId3"/>
    <p:sldId id="268" r:id="rId4"/>
    <p:sldId id="271" r:id="rId5"/>
    <p:sldId id="269" r:id="rId6"/>
    <p:sldId id="272" r:id="rId7"/>
    <p:sldId id="273" r:id="rId8"/>
    <p:sldId id="274" r:id="rId9"/>
    <p:sldId id="275" r:id="rId10"/>
    <p:sldId id="277" r:id="rId11"/>
    <p:sldId id="278" r:id="rId12"/>
    <p:sldId id="276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9" d="100"/>
          <a:sy n="89" d="100"/>
        </p:scale>
        <p:origin x="466" y="8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8/14/2014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8/14/2014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8/14/2014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8/14/2014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8/14/2014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8/14/2014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8/14/2014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8/14/2014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8/14/2014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8/14/2014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8/14/2014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8/14/2014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8/14/2014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8/14/2014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Indie .NET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Nancyfx</a:t>
            </a:r>
            <a:r>
              <a:rPr lang="en-US" dirty="0" smtClean="0"/>
              <a:t>, </a:t>
            </a:r>
            <a:r>
              <a:rPr lang="en-US" dirty="0" err="1" smtClean="0"/>
              <a:t>signalr</a:t>
            </a:r>
            <a:r>
              <a:rPr lang="en-US" dirty="0" smtClean="0"/>
              <a:t>, and </a:t>
            </a:r>
            <a:r>
              <a:rPr lang="en-US" dirty="0" err="1" smtClean="0"/>
              <a:t>RavenDb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SignalR</a:t>
            </a:r>
            <a:r>
              <a:rPr lang="en-US" dirty="0" smtClean="0"/>
              <a:t> – Misc. </a:t>
            </a:r>
            <a:r>
              <a:rPr lang="en-US" dirty="0" err="1" smtClean="0"/>
              <a:t>SignalR</a:t>
            </a:r>
            <a:r>
              <a:rPr lang="en-US" dirty="0" smtClean="0"/>
              <a:t>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1358" y="1752600"/>
            <a:ext cx="6658054" cy="4465320"/>
          </a:xfrm>
        </p:spPr>
        <p:txBody>
          <a:bodyPr/>
          <a:lstStyle/>
          <a:p>
            <a:r>
              <a:rPr lang="en-US" dirty="0" smtClean="0"/>
              <a:t>Groups</a:t>
            </a:r>
          </a:p>
          <a:p>
            <a:r>
              <a:rPr lang="en-US" dirty="0" err="1" smtClean="0"/>
              <a:t>ConnectionId</a:t>
            </a:r>
            <a:endParaRPr lang="en-US" dirty="0" smtClean="0"/>
          </a:p>
          <a:p>
            <a:r>
              <a:rPr lang="en-US" dirty="0" smtClean="0"/>
              <a:t>Security</a:t>
            </a:r>
          </a:p>
          <a:p>
            <a:r>
              <a:rPr lang="en-US" dirty="0" smtClean="0"/>
              <a:t>jQuery dependency (for now!)</a:t>
            </a:r>
          </a:p>
        </p:txBody>
      </p:sp>
      <p:pic>
        <p:nvPicPr>
          <p:cNvPr id="2052" name="Picture 4" descr="http://blogciberdotcom.files.wordpress.com/2014/08/signalr.png?w=4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08" y="1905000"/>
            <a:ext cx="4286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250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SignalR</a:t>
            </a:r>
            <a:r>
              <a:rPr lang="en-US" dirty="0" smtClean="0"/>
              <a:t> – Available Clients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1358" y="1752600"/>
            <a:ext cx="5713729" cy="446532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.NET</a:t>
            </a:r>
          </a:p>
          <a:p>
            <a:pPr lvl="1"/>
            <a:r>
              <a:rPr lang="en-US" dirty="0" smtClean="0"/>
              <a:t>Silverlight</a:t>
            </a:r>
          </a:p>
          <a:p>
            <a:pPr lvl="1"/>
            <a:r>
              <a:rPr lang="en-US" dirty="0" smtClean="0"/>
              <a:t>Windows Desktop</a:t>
            </a:r>
          </a:p>
          <a:p>
            <a:pPr lvl="1"/>
            <a:r>
              <a:rPr lang="en-US" dirty="0" smtClean="0"/>
              <a:t>Windows Store</a:t>
            </a:r>
          </a:p>
          <a:p>
            <a:pPr lvl="1"/>
            <a:r>
              <a:rPr lang="en-US" dirty="0" smtClean="0"/>
              <a:t>Win Phone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JavaScript</a:t>
            </a:r>
          </a:p>
          <a:p>
            <a:r>
              <a:rPr lang="en-US" dirty="0" smtClean="0"/>
              <a:t>Android</a:t>
            </a:r>
          </a:p>
          <a:p>
            <a:r>
              <a:rPr lang="en-US" dirty="0" err="1" smtClean="0"/>
              <a:t>ObjC</a:t>
            </a:r>
            <a:endParaRPr lang="en-US" dirty="0" smtClean="0"/>
          </a:p>
        </p:txBody>
      </p:sp>
      <p:pic>
        <p:nvPicPr>
          <p:cNvPr id="2052" name="Picture 4" descr="http://blogciberdotcom.files.wordpress.com/2014/08/signalr.png?w=4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08" y="1905000"/>
            <a:ext cx="4286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303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SignalR</a:t>
            </a:r>
            <a:r>
              <a:rPr lang="en-US" dirty="0" smtClean="0"/>
              <a:t> – Usage in Guesstimate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1358" y="1752600"/>
            <a:ext cx="5713729" cy="4465320"/>
          </a:xfrm>
        </p:spPr>
        <p:txBody>
          <a:bodyPr>
            <a:normAutofit/>
          </a:bodyPr>
          <a:lstStyle/>
          <a:p>
            <a:r>
              <a:rPr lang="en-US" dirty="0" smtClean="0"/>
              <a:t>[stuff?]</a:t>
            </a:r>
          </a:p>
        </p:txBody>
      </p:sp>
      <p:pic>
        <p:nvPicPr>
          <p:cNvPr id="2052" name="Picture 4" descr="http://blogciberdotcom.files.wordpress.com/2014/08/signalr.png?w=4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08" y="1905000"/>
            <a:ext cx="4286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4932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SignalR</a:t>
            </a:r>
            <a:r>
              <a:rPr lang="en-US" dirty="0" smtClean="0"/>
              <a:t> – 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1358" y="1752600"/>
            <a:ext cx="5713729" cy="4465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Ideas:</a:t>
            </a:r>
          </a:p>
          <a:p>
            <a:r>
              <a:rPr lang="en-US" dirty="0" smtClean="0"/>
              <a:t>[stuff?]</a:t>
            </a:r>
          </a:p>
        </p:txBody>
      </p:sp>
      <p:pic>
        <p:nvPicPr>
          <p:cNvPr id="2052" name="Picture 4" descr="http://blogciberdotcom.files.wordpress.com/2014/08/signalr.png?w=4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08" y="1905000"/>
            <a:ext cx="4286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718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RavenDb</a:t>
            </a:r>
            <a:r>
              <a:rPr lang="en-US" dirty="0" smtClean="0"/>
              <a:t> –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713729" cy="4465320"/>
          </a:xfrm>
        </p:spPr>
        <p:txBody>
          <a:bodyPr/>
          <a:lstStyle/>
          <a:p>
            <a:r>
              <a:rPr lang="en-US" dirty="0" smtClean="0"/>
              <a:t>“…2</a:t>
            </a:r>
            <a:r>
              <a:rPr lang="en-US" baseline="30000" dirty="0" smtClean="0"/>
              <a:t>nd</a:t>
            </a:r>
            <a:r>
              <a:rPr lang="en-US" dirty="0" smtClean="0"/>
              <a:t> generation document DB</a:t>
            </a:r>
            <a:r>
              <a:rPr lang="en-US" dirty="0" smtClean="0"/>
              <a:t>.”</a:t>
            </a:r>
          </a:p>
          <a:p>
            <a:pPr lvl="1"/>
            <a:r>
              <a:rPr lang="en-US" dirty="0" smtClean="0"/>
              <a:t>Non-relational database system</a:t>
            </a:r>
            <a:endParaRPr lang="en-US" dirty="0" smtClean="0"/>
          </a:p>
          <a:p>
            <a:r>
              <a:rPr lang="en-US" dirty="0" smtClean="0"/>
              <a:t>Stores data as JSON</a:t>
            </a:r>
          </a:p>
          <a:p>
            <a:r>
              <a:rPr lang="en-US" dirty="0" smtClean="0"/>
              <a:t>Highly scalable</a:t>
            </a:r>
          </a:p>
          <a:p>
            <a:r>
              <a:rPr lang="en-US" dirty="0" smtClean="0"/>
              <a:t>Transactional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146" name="Picture 2" descr="http://shishkin.github.io/presentations/ravendb-intro/raven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308" y="1498600"/>
            <a:ext cx="4422076" cy="306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111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RavenDb</a:t>
            </a:r>
            <a:r>
              <a:rPr lang="en-US" dirty="0" smtClean="0"/>
              <a:t> – NoSQL (and JSON ALL THE THINGS!)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713729" cy="4465320"/>
          </a:xfrm>
        </p:spPr>
        <p:txBody>
          <a:bodyPr/>
          <a:lstStyle/>
          <a:p>
            <a:r>
              <a:rPr lang="en-US" dirty="0" smtClean="0"/>
              <a:t>[some gentle intro to NoSQL]</a:t>
            </a:r>
          </a:p>
          <a:p>
            <a:r>
              <a:rPr lang="en-US" dirty="0" smtClean="0"/>
              <a:t>[talk about JSON]</a:t>
            </a:r>
          </a:p>
          <a:p>
            <a:endParaRPr lang="en-US" dirty="0"/>
          </a:p>
        </p:txBody>
      </p:sp>
      <p:pic>
        <p:nvPicPr>
          <p:cNvPr id="6146" name="Picture 2" descr="http://shishkin.github.io/presentations/ravendb-intro/raven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308" y="1498600"/>
            <a:ext cx="4422076" cy="306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470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RavenDb</a:t>
            </a:r>
            <a:r>
              <a:rPr lang="en-US" dirty="0" smtClean="0"/>
              <a:t> – </a:t>
            </a:r>
            <a:r>
              <a:rPr lang="en-US" dirty="0" smtClean="0"/>
              <a:t>How can I use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713729" cy="4465320"/>
          </a:xfrm>
        </p:spPr>
        <p:txBody>
          <a:bodyPr/>
          <a:lstStyle/>
          <a:p>
            <a:r>
              <a:rPr lang="en-US" dirty="0" smtClean="0"/>
              <a:t>.NET client</a:t>
            </a:r>
          </a:p>
          <a:p>
            <a:r>
              <a:rPr lang="en-US" dirty="0" smtClean="0"/>
              <a:t>HTTP client</a:t>
            </a:r>
            <a:endParaRPr lang="en-US" dirty="0" smtClean="0"/>
          </a:p>
          <a:p>
            <a:pPr lvl="1"/>
            <a:r>
              <a:rPr lang="en-US" dirty="0" smtClean="0"/>
              <a:t>Can use from other non-.NET systems</a:t>
            </a:r>
          </a:p>
          <a:p>
            <a:r>
              <a:rPr lang="en-US" dirty="0" smtClean="0"/>
              <a:t>Java client</a:t>
            </a:r>
          </a:p>
          <a:p>
            <a:r>
              <a:rPr lang="en-US" dirty="0" smtClean="0"/>
              <a:t>Unofficial clients</a:t>
            </a:r>
          </a:p>
          <a:p>
            <a:pPr lvl="1"/>
            <a:r>
              <a:rPr lang="en-US" dirty="0" smtClean="0"/>
              <a:t>Just HTTP wrappers!</a:t>
            </a:r>
            <a:endParaRPr lang="en-US" dirty="0"/>
          </a:p>
        </p:txBody>
      </p:sp>
      <p:pic>
        <p:nvPicPr>
          <p:cNvPr id="6146" name="Picture 2" descr="http://shishkin.github.io/presentations/ravendb-intro/raven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308" y="1498600"/>
            <a:ext cx="4422076" cy="306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274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RavenDb</a:t>
            </a:r>
            <a:r>
              <a:rPr lang="en-US" dirty="0" smtClean="0"/>
              <a:t> </a:t>
            </a:r>
            <a:r>
              <a:rPr lang="en-US" dirty="0" smtClean="0"/>
              <a:t>– Mini-demo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713729" cy="446532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146" name="Picture 2" descr="http://shishkin.github.io/presentations/ravendb-intro/raven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308" y="1498600"/>
            <a:ext cx="4422076" cy="306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1620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RavenDb</a:t>
            </a:r>
            <a:r>
              <a:rPr lang="en-US" dirty="0" smtClean="0"/>
              <a:t> </a:t>
            </a:r>
            <a:r>
              <a:rPr lang="en-US" dirty="0" smtClean="0"/>
              <a:t>– More about </a:t>
            </a:r>
            <a:r>
              <a:rPr lang="en-US" dirty="0" err="1" smtClean="0"/>
              <a:t>RavenDb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713729" cy="4465320"/>
          </a:xfrm>
        </p:spPr>
        <p:txBody>
          <a:bodyPr/>
          <a:lstStyle/>
          <a:p>
            <a:r>
              <a:rPr lang="en-US" dirty="0" smtClean="0"/>
              <a:t>Offers replication and </a:t>
            </a:r>
            <a:r>
              <a:rPr lang="en-US" dirty="0" err="1" smtClean="0"/>
              <a:t>sharding</a:t>
            </a:r>
            <a:r>
              <a:rPr lang="en-US" dirty="0" smtClean="0"/>
              <a:t> support</a:t>
            </a:r>
          </a:p>
          <a:p>
            <a:r>
              <a:rPr lang="en-US" dirty="0" smtClean="0"/>
              <a:t>Can load multiple documents in a single call</a:t>
            </a:r>
          </a:p>
          <a:p>
            <a:r>
              <a:rPr lang="en-US" dirty="0" smtClean="0"/>
              <a:t>Documents may be treated as aggregate roots</a:t>
            </a:r>
          </a:p>
        </p:txBody>
      </p:sp>
      <p:pic>
        <p:nvPicPr>
          <p:cNvPr id="6146" name="Picture 2" descr="http://shishkin.github.io/presentations/ravendb-intro/raven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308" y="1498600"/>
            <a:ext cx="4422076" cy="306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7114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RavenDb</a:t>
            </a:r>
            <a:r>
              <a:rPr lang="en-US" dirty="0" smtClean="0"/>
              <a:t> </a:t>
            </a:r>
            <a:r>
              <a:rPr lang="en-US" dirty="0" smtClean="0"/>
              <a:t>– Usage in Guesstimate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713729" cy="4465320"/>
          </a:xfrm>
        </p:spPr>
        <p:txBody>
          <a:bodyPr/>
          <a:lstStyle/>
          <a:p>
            <a:endParaRPr lang="en-US" dirty="0" smtClean="0"/>
          </a:p>
        </p:txBody>
      </p:sp>
      <p:pic>
        <p:nvPicPr>
          <p:cNvPr id="6146" name="Picture 2" descr="http://shishkin.github.io/presentations/ravendb-intro/raven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308" y="1498600"/>
            <a:ext cx="4422076" cy="306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4436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Me.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[stuff about yourself]</a:t>
            </a:r>
          </a:p>
          <a:p>
            <a:r>
              <a:rPr lang="en-US" dirty="0" smtClean="0"/>
              <a:t>[stuff about </a:t>
            </a:r>
            <a:r>
              <a:rPr lang="en-US" dirty="0" err="1" smtClean="0"/>
              <a:t>AcademyOne</a:t>
            </a:r>
            <a:r>
              <a:rPr lang="en-US" dirty="0" smtClean="0"/>
              <a:t>]</a:t>
            </a:r>
          </a:p>
          <a:p>
            <a:r>
              <a:rPr lang="en-US" dirty="0" smtClean="0"/>
              <a:t>[contact stuff, to be repeated on last slide]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RavenDb</a:t>
            </a:r>
            <a:r>
              <a:rPr lang="en-US" dirty="0" smtClean="0"/>
              <a:t> </a:t>
            </a:r>
            <a:r>
              <a:rPr lang="en-US" dirty="0" smtClean="0"/>
              <a:t>– 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713729" cy="446532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Ideas:</a:t>
            </a:r>
          </a:p>
          <a:p>
            <a:r>
              <a:rPr lang="en-US" dirty="0" smtClean="0"/>
              <a:t>[1]</a:t>
            </a:r>
          </a:p>
          <a:p>
            <a:r>
              <a:rPr lang="en-US" dirty="0" smtClean="0"/>
              <a:t>[2]</a:t>
            </a:r>
            <a:endParaRPr lang="en-US" dirty="0" smtClean="0"/>
          </a:p>
        </p:txBody>
      </p:sp>
      <p:pic>
        <p:nvPicPr>
          <p:cNvPr id="6146" name="Picture 2" descr="http://shishkin.github.io/presentations/ravendb-intro/raven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308" y="1498600"/>
            <a:ext cx="4422076" cy="306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965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[stuff]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[more stuff]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489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 of this Talk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 overview</a:t>
            </a:r>
          </a:p>
          <a:p>
            <a:r>
              <a:rPr lang="en-US" dirty="0" smtClean="0"/>
              <a:t>Speed-lesson</a:t>
            </a:r>
          </a:p>
          <a:p>
            <a:r>
              <a:rPr lang="en-US" dirty="0" smtClean="0"/>
              <a:t>Usage in Guesstimate</a:t>
            </a:r>
          </a:p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18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NancyFx</a:t>
            </a:r>
            <a:r>
              <a:rPr lang="en-US" dirty="0" smtClean="0"/>
              <a:t> –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713729" cy="4465320"/>
          </a:xfrm>
        </p:spPr>
        <p:txBody>
          <a:bodyPr/>
          <a:lstStyle/>
          <a:p>
            <a:r>
              <a:rPr lang="en-US" dirty="0" smtClean="0"/>
              <a:t>“Lightweight web framework for .NET and Mono”</a:t>
            </a:r>
          </a:p>
          <a:p>
            <a:r>
              <a:rPr lang="en-US" dirty="0" smtClean="0"/>
              <a:t>Run-anywhere</a:t>
            </a:r>
          </a:p>
          <a:p>
            <a:r>
              <a:rPr lang="en-US" dirty="0" smtClean="0"/>
              <a:t>View-engine agnostic</a:t>
            </a:r>
          </a:p>
          <a:p>
            <a:r>
              <a:rPr lang="en-US" dirty="0" smtClean="0"/>
              <a:t>Extensible</a:t>
            </a:r>
          </a:p>
          <a:p>
            <a:r>
              <a:rPr lang="en-US" dirty="0" smtClean="0"/>
              <a:t>Not in your way</a:t>
            </a:r>
          </a:p>
          <a:p>
            <a:r>
              <a:rPr lang="en-US" dirty="0" smtClean="0"/>
              <a:t>Highly-testable</a:t>
            </a:r>
          </a:p>
          <a:p>
            <a:endParaRPr lang="en-US" dirty="0"/>
          </a:p>
        </p:txBody>
      </p:sp>
      <p:pic>
        <p:nvPicPr>
          <p:cNvPr id="1026" name="Picture 2" descr="http://nancyfx.org/images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812" y="1498600"/>
            <a:ext cx="243840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NancyFx</a:t>
            </a:r>
            <a:r>
              <a:rPr lang="en-US" dirty="0" smtClean="0"/>
              <a:t> – The “Super Duper Happy Path”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713729" cy="4465320"/>
          </a:xfrm>
        </p:spPr>
        <p:txBody>
          <a:bodyPr/>
          <a:lstStyle/>
          <a:p>
            <a:r>
              <a:rPr lang="en-US" dirty="0" smtClean="0"/>
              <a:t>“It just works”</a:t>
            </a:r>
          </a:p>
          <a:p>
            <a:r>
              <a:rPr lang="en-US" dirty="0" smtClean="0"/>
              <a:t>“Easily customizable”</a:t>
            </a:r>
          </a:p>
          <a:p>
            <a:r>
              <a:rPr lang="en-US" dirty="0" smtClean="0"/>
              <a:t>“Low ceremony”</a:t>
            </a:r>
          </a:p>
          <a:p>
            <a:r>
              <a:rPr lang="en-US" dirty="0" smtClean="0"/>
              <a:t>“Low Friction”</a:t>
            </a:r>
            <a:endParaRPr lang="en-US" dirty="0"/>
          </a:p>
        </p:txBody>
      </p:sp>
      <p:pic>
        <p:nvPicPr>
          <p:cNvPr id="1026" name="Picture 2" descr="http://nancyfx.org/images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812" y="1498600"/>
            <a:ext cx="243840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663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NancyFx</a:t>
            </a:r>
            <a:r>
              <a:rPr lang="en-US" dirty="0" smtClean="0"/>
              <a:t> – Code!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713729" cy="4465320"/>
          </a:xfrm>
        </p:spPr>
        <p:txBody>
          <a:bodyPr/>
          <a:lstStyle/>
          <a:p>
            <a:r>
              <a:rPr lang="en-US" dirty="0" smtClean="0"/>
              <a:t>Hello, from Nancy</a:t>
            </a:r>
          </a:p>
          <a:p>
            <a:r>
              <a:rPr lang="en-US" dirty="0" smtClean="0"/>
              <a:t>Hello from an .</a:t>
            </a:r>
            <a:r>
              <a:rPr lang="en-US" dirty="0" err="1" smtClean="0"/>
              <a:t>sshtml</a:t>
            </a:r>
            <a:r>
              <a:rPr lang="en-US" dirty="0" smtClean="0"/>
              <a:t> view</a:t>
            </a:r>
          </a:p>
          <a:p>
            <a:r>
              <a:rPr lang="en-US" dirty="0" smtClean="0"/>
              <a:t>Basic GET and PUSH</a:t>
            </a:r>
          </a:p>
          <a:p>
            <a:r>
              <a:rPr lang="en-US" dirty="0" smtClean="0"/>
              <a:t>Testing</a:t>
            </a:r>
          </a:p>
          <a:p>
            <a:endParaRPr lang="en-US" dirty="0"/>
          </a:p>
          <a:p>
            <a:r>
              <a:rPr lang="en-US" dirty="0" smtClean="0"/>
              <a:t>Usage in Guesstimate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http://nancyfx.org/images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812" y="1498600"/>
            <a:ext cx="243840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545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NancyFx</a:t>
            </a:r>
            <a:r>
              <a:rPr lang="en-US" dirty="0" smtClean="0"/>
              <a:t> – 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713729" cy="446532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Ideas:</a:t>
            </a:r>
          </a:p>
          <a:p>
            <a:r>
              <a:rPr lang="en-US" dirty="0" smtClean="0"/>
              <a:t>Why use this over MVC?</a:t>
            </a:r>
          </a:p>
          <a:p>
            <a:r>
              <a:rPr lang="en-US" dirty="0" smtClean="0"/>
              <a:t>[others]</a:t>
            </a:r>
          </a:p>
        </p:txBody>
      </p:sp>
      <p:pic>
        <p:nvPicPr>
          <p:cNvPr id="1026" name="Picture 2" descr="http://nancyfx.org/images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812" y="1498600"/>
            <a:ext cx="243840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917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SignalR</a:t>
            </a:r>
            <a:r>
              <a:rPr lang="en-US" dirty="0" smtClean="0"/>
              <a:t> –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1358" y="1752600"/>
            <a:ext cx="5713729" cy="4465320"/>
          </a:xfrm>
        </p:spPr>
        <p:txBody>
          <a:bodyPr/>
          <a:lstStyle/>
          <a:p>
            <a:r>
              <a:rPr lang="en-US" dirty="0" smtClean="0"/>
              <a:t>“Incredibly simple real-time web for .NET”</a:t>
            </a:r>
          </a:p>
          <a:p>
            <a:r>
              <a:rPr lang="en-US" dirty="0" smtClean="0"/>
              <a:t>Available on multiple client-side platforms</a:t>
            </a:r>
          </a:p>
          <a:p>
            <a:r>
              <a:rPr lang="en-US" dirty="0" smtClean="0"/>
              <a:t>[more bullets??] </a:t>
            </a:r>
          </a:p>
          <a:p>
            <a:r>
              <a:rPr lang="en-US" dirty="0" smtClean="0"/>
              <a:t>[fix that darn logo]</a:t>
            </a:r>
          </a:p>
        </p:txBody>
      </p:sp>
      <p:pic>
        <p:nvPicPr>
          <p:cNvPr id="2052" name="Picture 4" descr="http://blogciberdotcom.files.wordpress.com/2014/08/signalr.png?w=4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08" y="1905000"/>
            <a:ext cx="4286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290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SignalR</a:t>
            </a:r>
            <a:r>
              <a:rPr lang="en-US" dirty="0" smtClean="0"/>
              <a:t> – Micro-demo.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1358" y="1752600"/>
            <a:ext cx="6658054" cy="446532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Install-Package </a:t>
            </a:r>
            <a:r>
              <a:rPr lang="en-US" dirty="0" err="1" smtClean="0"/>
              <a:t>Microsoft.AspNet.SignalR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App.MapSignalR</a:t>
            </a:r>
            <a:r>
              <a:rPr lang="en-US" dirty="0" smtClean="0"/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hub with a simple method.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</a:t>
            </a:r>
            <a:r>
              <a:rPr lang="en-US" dirty="0" err="1" smtClean="0"/>
              <a:t>js</a:t>
            </a:r>
            <a:r>
              <a:rPr lang="en-US" dirty="0" smtClean="0"/>
              <a:t> client with a simple method.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Test!</a:t>
            </a:r>
          </a:p>
        </p:txBody>
      </p:sp>
      <p:pic>
        <p:nvPicPr>
          <p:cNvPr id="2052" name="Picture 4" descr="http://blogciberdotcom.files.wordpress.com/2014/08/signalr.png?w=4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08" y="1905000"/>
            <a:ext cx="4286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54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0</TotalTime>
  <Words>363</Words>
  <Application>Microsoft Office PowerPoint</Application>
  <PresentationFormat>Custom</PresentationFormat>
  <Paragraphs>94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Tech 16x9</vt:lpstr>
      <vt:lpstr>Indie .NET</vt:lpstr>
      <vt:lpstr>Me.</vt:lpstr>
      <vt:lpstr>Organization of this Talk</vt:lpstr>
      <vt:lpstr>NancyFx – What is it?</vt:lpstr>
      <vt:lpstr>NancyFx – The “Super Duper Happy Path”</vt:lpstr>
      <vt:lpstr>NancyFx – Code!</vt:lpstr>
      <vt:lpstr>NancyFx – Questions?</vt:lpstr>
      <vt:lpstr>SignalR – What is it?</vt:lpstr>
      <vt:lpstr>SignalR – Micro-demo.</vt:lpstr>
      <vt:lpstr>SignalR – Misc. SignalR Stuff</vt:lpstr>
      <vt:lpstr>SignalR – Available Clients</vt:lpstr>
      <vt:lpstr>SignalR – Usage in Guesstimate</vt:lpstr>
      <vt:lpstr>SignalR – Questions?</vt:lpstr>
      <vt:lpstr>RavenDb – What is it?</vt:lpstr>
      <vt:lpstr>RavenDb – NoSQL (and JSON ALL THE THINGS!)</vt:lpstr>
      <vt:lpstr>RavenDb – How can I use it?</vt:lpstr>
      <vt:lpstr>RavenDb – Mini-demo</vt:lpstr>
      <vt:lpstr>RavenDb – More about RavenDb</vt:lpstr>
      <vt:lpstr>RavenDb – Usage in Guesstimate</vt:lpstr>
      <vt:lpstr>RavenDb – Questions?</vt:lpstr>
      <vt:lpstr>Outro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2014-08-14T00:22:01Z</dcterms:created>
  <dcterms:modified xsi:type="dcterms:W3CDTF">2014-08-15T04:35:01Z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