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sldIdLst>
    <p:sldId id="256" r:id="rId4"/>
    <p:sldId id="269" r:id="rId5"/>
    <p:sldId id="257" r:id="rId6"/>
    <p:sldId id="262" r:id="rId7"/>
    <p:sldId id="266" r:id="rId8"/>
    <p:sldId id="265" r:id="rId9"/>
    <p:sldId id="264" r:id="rId10"/>
    <p:sldId id="263" r:id="rId11"/>
    <p:sldId id="258" r:id="rId12"/>
    <p:sldId id="259" r:id="rId13"/>
    <p:sldId id="260" r:id="rId14"/>
    <p:sldId id="261" r:id="rId15"/>
    <p:sldId id="267" r:id="rId16"/>
    <p:sldId id="268" r:id="rId17"/>
  </p:sldIdLst>
  <p:sldSz cx="9144000" cy="6858000" type="screen4x3"/>
  <p:notesSz cx="6858000" cy="9144000"/>
  <p:custDataLst>
    <p:tags r:id="rId22"/>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3075" name="Rectangle 3"/>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3076" name="Rectangle 4"/>
          <p:cNvSpPr>
            <a:spLocks noGrp="1" noRot="1"/>
          </p:cNvSpPr>
          <p:nvPr>
            <p:ph type="sldImg"/>
          </p:nvPr>
        </p:nvSpPr>
        <p:spPr>
          <a:xfrm>
            <a:off x="1143000" y="685800"/>
            <a:ext cx="4572000" cy="3429000"/>
          </a:xfrm>
          <a:prstGeom prst="rect">
            <a:avLst/>
          </a:prstGeom>
          <a:noFill/>
          <a:ln w="9525">
            <a:noFill/>
          </a:ln>
        </p:spPr>
      </p:sp>
      <p:sp>
        <p:nvSpPr>
          <p:cNvPr id="3077" name="Rectangle 5"/>
          <p:cNvSpPr>
            <a:spLocks noGrp="1" noRot="1"/>
          </p:cNvSpPr>
          <p:nvPr>
            <p:ph type="body" sz="quarter"/>
          </p:nvPr>
        </p:nvSpPr>
        <p:spPr>
          <a:xfrm>
            <a:off x="685800" y="4343400"/>
            <a:ext cx="5486400" cy="4114800"/>
          </a:xfrm>
          <a:prstGeom prst="rect">
            <a:avLst/>
          </a:prstGeom>
          <a:noFill/>
          <a:ln w="9525">
            <a:noFill/>
          </a:ln>
        </p:spPr>
        <p:txBody>
          <a:bodyPr anchor="ctr"/>
          <a:p>
            <a:pPr lvl="0" indent="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62000" y="533400"/>
            <a:ext cx="5660611"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905000"/>
            <a:ext cx="3771138" cy="4038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7062" y="1905000"/>
            <a:ext cx="3771138" cy="4038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62000" y="533400"/>
            <a:ext cx="5660611" cy="5410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zh-CN" altLang="en-US" strike="noStrike" noProof="1" dirty="0"/>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905000"/>
            <a:ext cx="3771138" cy="4038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7062" y="1905000"/>
            <a:ext cx="3771138" cy="40386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zh-CN" altLang="en-US" strike="noStrike" noProof="1" dirty="0"/>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zh-CN" altLang="en-US" strike="noStrike" noProof="1" dirty="0"/>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zh-CN" altLang="en-US" strike="noStrike" noProof="1" dirty="0"/>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zh-CN" altLang="en-US" strike="noStrike" noProof="1" dirty="0"/>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533400"/>
            <a:ext cx="7696200" cy="1143000"/>
          </a:xfrm>
          <a:prstGeom prst="rect">
            <a:avLst/>
          </a:prstGeom>
          <a:noFill/>
          <a:ln w="9525">
            <a:noFill/>
          </a:ln>
        </p:spPr>
        <p:txBody>
          <a:bodyPr anchor="b"/>
          <a:p>
            <a:pPr lvl="0" indent="0"/>
            <a:r>
              <a:rPr lang="zh-CN" altLang="en-US"/>
              <a:t>单击此处编辑母版标题样式</a:t>
            </a:r>
            <a:endParaRPr lang="zh-CN" altLang="en-US"/>
          </a:p>
        </p:txBody>
      </p:sp>
      <p:sp>
        <p:nvSpPr>
          <p:cNvPr id="1027" name="Rectangle 3"/>
          <p:cNvSpPr>
            <a:spLocks noGrp="1"/>
          </p:cNvSpPr>
          <p:nvPr>
            <p:ph type="body"/>
          </p:nvPr>
        </p:nvSpPr>
        <p:spPr>
          <a:xfrm>
            <a:off x="762000" y="1905000"/>
            <a:ext cx="7696200" cy="40386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762000" y="6391275"/>
            <a:ext cx="2057400" cy="45720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1029" name="Rectangle 5"/>
          <p:cNvSpPr>
            <a:spLocks noGrp="1"/>
          </p:cNvSpPr>
          <p:nvPr>
            <p:ph type="ftr" sz="quarter" idx="3"/>
          </p:nvPr>
        </p:nvSpPr>
        <p:spPr>
          <a:xfrm>
            <a:off x="3352800" y="6403975"/>
            <a:ext cx="2895600" cy="45720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1030" name="Rectangle 6"/>
          <p:cNvSpPr>
            <a:spLocks noGrp="1"/>
          </p:cNvSpPr>
          <p:nvPr>
            <p:ph type="sldNum" sz="quarter" idx="4"/>
          </p:nvPr>
        </p:nvSpPr>
        <p:spPr>
          <a:xfrm>
            <a:off x="6858000" y="6400800"/>
            <a:ext cx="1600200" cy="457200"/>
          </a:xfrm>
          <a:prstGeom prst="rect">
            <a:avLst/>
          </a:prstGeom>
          <a:noFill/>
          <a:ln w="9525">
            <a:noFill/>
          </a:ln>
        </p:spPr>
        <p:txBody>
          <a:bodyPr/>
          <a:lstStyle>
            <a:lvl1pPr algn="ct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grpSp>
        <p:nvGrpSpPr>
          <p:cNvPr id="1031" name="Group 7"/>
          <p:cNvGrpSpPr/>
          <p:nvPr/>
        </p:nvGrpSpPr>
        <p:grpSpPr>
          <a:xfrm>
            <a:off x="168275" y="228600"/>
            <a:ext cx="8823325" cy="6096000"/>
            <a:chOff x="0" y="0"/>
            <a:chExt cx="5558" cy="3840"/>
          </a:xfrm>
        </p:grpSpPr>
        <p:sp>
          <p:nvSpPr>
            <p:cNvPr id="1032" name="AutoShape 8"/>
            <p:cNvSpPr/>
            <p:nvPr/>
          </p:nvSpPr>
          <p:spPr>
            <a:xfrm>
              <a:off x="0" y="0"/>
              <a:ext cx="5558" cy="3840"/>
            </a:xfrm>
            <a:prstGeom prst="roundRect">
              <a:avLst>
                <a:gd name="adj" fmla="val 11046"/>
              </a:avLst>
            </a:prstGeom>
            <a:noFill/>
            <a:ln w="28575" cap="flat" cmpd="sng">
              <a:solidFill>
                <a:schemeClr val="folHlink"/>
              </a:solidFill>
              <a:prstDash val="solid"/>
              <a:round/>
              <a:headEnd type="none" w="med" len="med"/>
              <a:tailEnd type="none" w="med" len="med"/>
            </a:ln>
          </p:spPr>
          <p:txBody>
            <a:bodyPr wrap="none" anchor="ctr"/>
            <a:p>
              <a:pPr lvl="0" indent="0" algn="ctr"/>
              <a:endParaRPr lang="zh-CN" altLang="en-US" sz="2400" dirty="0">
                <a:latin typeface="Times New Roman" panose="02020603050405020304" pitchFamily="2" charset="0"/>
                <a:ea typeface="宋体" panose="02010600030101010101" pitchFamily="2" charset="-122"/>
              </a:endParaRPr>
            </a:p>
          </p:txBody>
        </p:sp>
        <p:sp>
          <p:nvSpPr>
            <p:cNvPr id="1033" name="Line 9"/>
            <p:cNvSpPr/>
            <p:nvPr/>
          </p:nvSpPr>
          <p:spPr>
            <a:xfrm>
              <a:off x="374" y="933"/>
              <a:ext cx="4848" cy="0"/>
            </a:xfrm>
            <a:prstGeom prst="line">
              <a:avLst/>
            </a:prstGeom>
            <a:ln w="38100" cap="flat" cmpd="sng">
              <a:solidFill>
                <a:schemeClr val="folHlink"/>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31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150000"/>
        <a:buFont typeface="Wingdings" panose="05000000000000000000" pitchFamily="2" charset="2"/>
        <a:buChar char="•"/>
        <a:defRPr sz="26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SzPct val="150000"/>
        <a:buFont typeface="Wingdings" panose="05000000000000000000" pitchFamily="2" charset="2"/>
        <a:buChar char="•"/>
        <a:defRPr sz="22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2"/>
        </a:buClr>
        <a:buSzPct val="15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AutoShape 2"/>
          <p:cNvSpPr/>
          <p:nvPr/>
        </p:nvSpPr>
        <p:spPr>
          <a:xfrm>
            <a:off x="228600" y="381000"/>
            <a:ext cx="8686800" cy="5638800"/>
          </a:xfrm>
          <a:prstGeom prst="roundRect">
            <a:avLst>
              <a:gd name="adj" fmla="val 7912"/>
            </a:avLst>
          </a:prstGeom>
          <a:solidFill>
            <a:schemeClr val="folHlink"/>
          </a:solidFill>
          <a:ln w="9525">
            <a:noFill/>
          </a:ln>
        </p:spPr>
        <p:txBody>
          <a:bodyPr wrap="none" anchor="ctr"/>
          <a:p>
            <a:pPr lvl="0" indent="0" algn="ctr"/>
            <a:endParaRPr lang="zh-CN" altLang="en-US" sz="2400" dirty="0">
              <a:latin typeface="Times New Roman" panose="02020603050405020304" pitchFamily="2" charset="0"/>
              <a:ea typeface="宋体" panose="02010600030101010101" pitchFamily="2" charset="-122"/>
            </a:endParaRPr>
          </a:p>
        </p:txBody>
      </p:sp>
      <p:sp>
        <p:nvSpPr>
          <p:cNvPr id="2051" name="AutoShape 3"/>
          <p:cNvSpPr/>
          <p:nvPr/>
        </p:nvSpPr>
        <p:spPr>
          <a:xfrm>
            <a:off x="327025" y="488950"/>
            <a:ext cx="8435975" cy="4768850"/>
          </a:xfrm>
          <a:prstGeom prst="roundRect">
            <a:avLst>
              <a:gd name="adj" fmla="val 7310"/>
            </a:avLst>
          </a:prstGeom>
          <a:solidFill>
            <a:schemeClr val="bg1"/>
          </a:solidFill>
          <a:ln w="9525">
            <a:noFill/>
          </a:ln>
        </p:spPr>
        <p:txBody>
          <a:bodyPr wrap="none" anchor="ctr"/>
          <a:p>
            <a:pPr lvl="0" indent="0" algn="ctr"/>
            <a:endParaRPr lang="zh-CN" altLang="en-US" sz="2400" dirty="0">
              <a:latin typeface="Times New Roman" panose="02020603050405020304" pitchFamily="2" charset="0"/>
              <a:ea typeface="宋体" panose="02010600030101010101" pitchFamily="2" charset="-122"/>
            </a:endParaRPr>
          </a:p>
        </p:txBody>
      </p:sp>
      <p:sp>
        <p:nvSpPr>
          <p:cNvPr id="2052" name="AutoShape 4"/>
          <p:cNvSpPr/>
          <p:nvPr/>
        </p:nvSpPr>
        <p:spPr>
          <a:xfrm>
            <a:off x="1371600" y="3338513"/>
            <a:ext cx="6400800" cy="2286000"/>
          </a:xfrm>
          <a:prstGeom prst="roundRect">
            <a:avLst>
              <a:gd name="adj" fmla="val 16667"/>
            </a:avLst>
          </a:prstGeom>
          <a:solidFill>
            <a:schemeClr val="bg1"/>
          </a:solidFill>
          <a:ln w="50800" cap="flat" cmpd="sng">
            <a:solidFill>
              <a:schemeClr val="bg2"/>
            </a:solidFill>
            <a:prstDash val="solid"/>
            <a:round/>
            <a:headEnd type="none" w="med" len="med"/>
            <a:tailEnd type="none" w="med" len="med"/>
          </a:ln>
        </p:spPr>
        <p:txBody>
          <a:bodyPr wrap="none" anchor="ctr"/>
          <a:p>
            <a:pPr lvl="0" indent="0" algn="ctr"/>
            <a:endParaRPr lang="zh-CN" altLang="en-US" dirty="0">
              <a:latin typeface="Arial" panose="020B0604020202020204" pitchFamily="34" charset="0"/>
              <a:ea typeface="宋体" panose="02010600030101010101" pitchFamily="2" charset="-122"/>
            </a:endParaRPr>
          </a:p>
        </p:txBody>
      </p:sp>
      <p:sp>
        <p:nvSpPr>
          <p:cNvPr id="2053" name="Rectangle 2"/>
          <p:cNvSpPr>
            <a:spLocks noGrp="1"/>
          </p:cNvSpPr>
          <p:nvPr>
            <p:ph type="title"/>
          </p:nvPr>
        </p:nvSpPr>
        <p:spPr>
          <a:xfrm>
            <a:off x="762000" y="533400"/>
            <a:ext cx="7696200" cy="1143000"/>
          </a:xfrm>
          <a:prstGeom prst="rect">
            <a:avLst/>
          </a:prstGeom>
          <a:noFill/>
          <a:ln w="9525">
            <a:noFill/>
          </a:ln>
        </p:spPr>
        <p:txBody>
          <a:bodyPr anchor="b"/>
          <a:p>
            <a:pPr lvl="0" indent="0"/>
            <a:r>
              <a:rPr lang="zh-CN" altLang="en-US"/>
              <a:t>单击此处编辑母版标题样式</a:t>
            </a:r>
            <a:endParaRPr lang="zh-CN" altLang="en-US"/>
          </a:p>
        </p:txBody>
      </p:sp>
      <p:sp>
        <p:nvSpPr>
          <p:cNvPr id="2054" name="Rectangle 3"/>
          <p:cNvSpPr>
            <a:spLocks noGrp="1"/>
          </p:cNvSpPr>
          <p:nvPr>
            <p:ph type="body"/>
          </p:nvPr>
        </p:nvSpPr>
        <p:spPr>
          <a:xfrm>
            <a:off x="762000" y="1905000"/>
            <a:ext cx="7696200" cy="4038600"/>
          </a:xfrm>
          <a:prstGeom prst="rect">
            <a:avLst/>
          </a:prstGeom>
          <a:noFill/>
          <a:ln w="9525">
            <a:noFill/>
          </a:ln>
        </p:spPr>
        <p:txBody>
          <a:bodyPr anchor="t"/>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5" name="Rectangle 7"/>
          <p:cNvSpPr>
            <a:spLocks noGrp="1"/>
          </p:cNvSpPr>
          <p:nvPr>
            <p:ph type="dt" sz="half" idx="2"/>
          </p:nvPr>
        </p:nvSpPr>
        <p:spPr>
          <a:xfrm>
            <a:off x="762000" y="6391275"/>
            <a:ext cx="2057400" cy="45720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2056" name="Rectangle 8"/>
          <p:cNvSpPr>
            <a:spLocks noGrp="1"/>
          </p:cNvSpPr>
          <p:nvPr>
            <p:ph type="ftr" sz="quarter" idx="3"/>
          </p:nvPr>
        </p:nvSpPr>
        <p:spPr>
          <a:xfrm>
            <a:off x="3352800" y="6391275"/>
            <a:ext cx="2895600" cy="457200"/>
          </a:xfrm>
          <a:prstGeom prst="rect">
            <a:avLst/>
          </a:prstGeom>
          <a:noFill/>
          <a:ln w="9525">
            <a:noFill/>
          </a:ln>
        </p:spPr>
        <p:txBody>
          <a:bodyPr/>
          <a:lstStyle>
            <a:lvl1pPr algn="ctr">
              <a:defRPr sz="1400"/>
            </a:lvl1pPr>
          </a:lstStyle>
          <a:p>
            <a:pPr lvl="0" eaLnBrk="1" fontAlgn="base" hangingPunct="1"/>
            <a:endParaRPr lang="zh-CN" altLang="en-US" strike="noStrike" noProof="1" dirty="0"/>
          </a:p>
        </p:txBody>
      </p:sp>
      <p:sp>
        <p:nvSpPr>
          <p:cNvPr id="2057" name="Rectangle 9"/>
          <p:cNvSpPr>
            <a:spLocks noGrp="1"/>
          </p:cNvSpPr>
          <p:nvPr>
            <p:ph type="sldNum" sz="quarter" idx="4"/>
          </p:nvPr>
        </p:nvSpPr>
        <p:spPr>
          <a:xfrm>
            <a:off x="6858000" y="6391275"/>
            <a:ext cx="1600200" cy="457200"/>
          </a:xfrm>
          <a:prstGeom prst="rect">
            <a:avLst/>
          </a:prstGeom>
          <a:noFill/>
          <a:ln w="9525">
            <a:noFill/>
          </a:ln>
        </p:spPr>
        <p:txBody>
          <a:bodyPr/>
          <a:lstStyle>
            <a:lvl1pPr algn="ct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31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chemeClr val="accent1"/>
        </a:buClr>
        <a:buSzPct val="150000"/>
        <a:buFont typeface="Wingdings" panose="05000000000000000000" pitchFamily="2" charset="2"/>
        <a:buChar char="•"/>
        <a:defRPr sz="26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chemeClr val="tx1"/>
        </a:buClr>
        <a:buSzPct val="150000"/>
        <a:buFont typeface="Wingdings" panose="05000000000000000000" pitchFamily="2" charset="2"/>
        <a:buChar char="•"/>
        <a:defRPr sz="22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chemeClr val="tx2"/>
        </a:buClr>
        <a:buSzPct val="15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15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a:spLocks noGrp="1"/>
          </p:cNvSpPr>
          <p:nvPr>
            <p:ph type="ctrTitle" idx="4294967295"/>
          </p:nvPr>
        </p:nvSpPr>
        <p:spPr>
          <a:xfrm>
            <a:off x="685800" y="857250"/>
            <a:ext cx="7772400" cy="2266950"/>
          </a:xfrm>
        </p:spPr>
        <p:txBody>
          <a:bodyPr wrap="square" anchor="ctr" anchorCtr="1"/>
          <a:lstStyle>
            <a:lvl1pPr lvl="0">
              <a:buClrTx/>
              <a:buSzTx/>
              <a:buFontTx/>
              <a:defRPr/>
            </a:lvl1pPr>
          </a:lstStyle>
          <a:p>
            <a:pPr lvl="0" indent="0" algn="ctr" eaLnBrk="1" hangingPunct="1"/>
            <a:r>
              <a:rPr lang="zh-CN" altLang="en-US" sz="4100" b="1"/>
              <a:t>网络工程项目实施</a:t>
            </a:r>
            <a:r>
              <a:rPr lang="zh-CN" altLang="en-US" sz="4100" i="1"/>
              <a:t> </a:t>
            </a:r>
            <a:endParaRPr lang="zh-CN" altLang="en-US" sz="4100" i="1"/>
          </a:p>
        </p:txBody>
      </p:sp>
      <p:sp>
        <p:nvSpPr>
          <p:cNvPr id="4098" name="Rectangle 3"/>
          <p:cNvSpPr>
            <a:spLocks noGrp="1"/>
          </p:cNvSpPr>
          <p:nvPr>
            <p:ph type="subTitle" idx="4294967295"/>
          </p:nvPr>
        </p:nvSpPr>
        <p:spPr>
          <a:xfrm>
            <a:off x="1448435" y="3632835"/>
            <a:ext cx="6215380" cy="1680845"/>
          </a:xfrm>
        </p:spPr>
        <p:txBody>
          <a:bodyPr wrap="square" anchor="ctr"/>
          <a:lstStyle>
            <a:lvl1pPr marL="0" lvl="0" indent="0" algn="ctr">
              <a:buClr>
                <a:schemeClr val="bg2"/>
              </a:buClr>
              <a:buSzPct val="70000"/>
              <a:buFont typeface="Wingdings" panose="05000000000000000000" pitchFamily="2" charset="2"/>
              <a:defRPr/>
            </a:lvl1pPr>
            <a:lvl2pPr marL="457200" lvl="1" indent="0" algn="ctr">
              <a:buClr>
                <a:schemeClr val="accent1"/>
              </a:buClr>
              <a:buSzPct val="150000"/>
              <a:buFont typeface="Wingdings" panose="05000000000000000000" pitchFamily="2" charset="2"/>
              <a:defRPr/>
            </a:lvl2pPr>
            <a:lvl3pPr marL="914400" lvl="2" indent="0" algn="ctr">
              <a:buClr>
                <a:schemeClr val="tx1"/>
              </a:buClr>
              <a:buSzPct val="150000"/>
              <a:buFont typeface="Wingdings" panose="05000000000000000000" pitchFamily="2" charset="2"/>
              <a:defRPr/>
            </a:lvl3pPr>
            <a:lvl4pPr marL="1371600" lvl="3" indent="0" algn="ctr">
              <a:buClr>
                <a:schemeClr val="tx2"/>
              </a:buClr>
              <a:buSzPct val="150000"/>
              <a:buFont typeface="Wingdings" panose="05000000000000000000" pitchFamily="2" charset="2"/>
              <a:defRPr/>
            </a:lvl4pPr>
            <a:lvl5pPr marL="1828800" lvl="4" indent="0" algn="ctr">
              <a:buClr>
                <a:schemeClr val="folHlink"/>
              </a:buClr>
              <a:buSzPct val="150000"/>
              <a:buFont typeface="Wingdings" panose="05000000000000000000" pitchFamily="2" charset="2"/>
              <a:defRPr/>
            </a:lvl5pPr>
          </a:lstStyle>
          <a:p>
            <a:pPr marL="0" lvl="0" indent="0" algn="just" eaLnBrk="1" hangingPunct="1">
              <a:buNone/>
            </a:pPr>
            <a:r>
              <a:rPr lang="en-US" altLang="zh-CN" sz="2900"/>
              <a:t> </a:t>
            </a:r>
            <a:r>
              <a:rPr lang="zh-CN" altLang="en-US" sz="2900"/>
              <a:t>指导老师：许建龙、陈奕男、林泽铭</a:t>
            </a:r>
            <a:endParaRPr lang="zh-CN" altLang="en-US" sz="2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3314" name="Rectangle 2"/>
          <p:cNvSpPr>
            <a:spLocks noGrp="1"/>
          </p:cNvSpPr>
          <p:nvPr>
            <p:ph type="title" idx="4294967295"/>
          </p:nvPr>
        </p:nvSpPr>
        <p:spPr/>
        <p:txBody>
          <a:bodyPr wrap="square" anchor="b"/>
          <a:p>
            <a:pPr eaLnBrk="1" hangingPunct="1"/>
            <a:r>
              <a:rPr lang="en-US" altLang="zh-CN" b="1"/>
              <a:t>2-2</a:t>
            </a:r>
            <a:r>
              <a:rPr lang="zh-CN" altLang="en-US" b="1"/>
              <a:t>、项目实施</a:t>
            </a:r>
            <a:r>
              <a:rPr lang="zh-CN" altLang="en-US"/>
              <a:t> </a:t>
            </a:r>
            <a:endParaRPr lang="zh-CN" altLang="en-US"/>
          </a:p>
        </p:txBody>
      </p:sp>
      <p:sp>
        <p:nvSpPr>
          <p:cNvPr id="13315" name="Rectangle 3"/>
          <p:cNvSpPr>
            <a:spLocks noGrp="1"/>
          </p:cNvSpPr>
          <p:nvPr>
            <p:ph type="body" idx="4294967295"/>
          </p:nvPr>
        </p:nvSpPr>
        <p:spPr/>
        <p:txBody>
          <a:bodyPr wrap="square" anchor="t"/>
          <a:p>
            <a:pPr eaLnBrk="1" hangingPunct="1"/>
            <a:r>
              <a:rPr lang="zh-CN" altLang="en-US"/>
              <a:t>项目调研与需求分析阶段 </a:t>
            </a:r>
            <a:endParaRPr lang="zh-CN" altLang="en-US"/>
          </a:p>
          <a:p>
            <a:pPr eaLnBrk="1" hangingPunct="1"/>
            <a:r>
              <a:rPr lang="zh-CN" altLang="en-US"/>
              <a:t>系统整体设计阶段 </a:t>
            </a:r>
            <a:endParaRPr lang="zh-CN" altLang="en-US"/>
          </a:p>
          <a:p>
            <a:pPr eaLnBrk="1" hangingPunct="1"/>
            <a:r>
              <a:rPr lang="zh-CN" altLang="en-US"/>
              <a:t>系统实现阶段 </a:t>
            </a:r>
            <a:endParaRPr lang="zh-CN" altLang="en-US"/>
          </a:p>
          <a:p>
            <a:pPr eaLnBrk="1" hangingPunct="1"/>
            <a:r>
              <a:rPr lang="zh-CN" altLang="en-US"/>
              <a:t>系统测试阶段 </a:t>
            </a:r>
            <a:endParaRPr lang="zh-CN" altLang="en-US"/>
          </a:p>
          <a:p>
            <a:pPr eaLnBrk="1" hangingPunct="1"/>
            <a:r>
              <a:rPr lang="zh-CN" altLang="en-US"/>
              <a:t>系统的完善阶段 </a:t>
            </a:r>
            <a:endParaRPr lang="zh-CN" altLang="en-US"/>
          </a:p>
          <a:p>
            <a:pPr eaLnBrk="1" hangingPunct="1"/>
            <a:r>
              <a:rPr lang="zh-CN" altLang="en-US"/>
              <a:t>交流阶段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4338" name="Rectangle 2"/>
          <p:cNvSpPr>
            <a:spLocks noGrp="1"/>
          </p:cNvSpPr>
          <p:nvPr>
            <p:ph type="title" idx="4294967295"/>
          </p:nvPr>
        </p:nvSpPr>
        <p:spPr/>
        <p:txBody>
          <a:bodyPr wrap="square" anchor="b"/>
          <a:p>
            <a:pPr eaLnBrk="1" hangingPunct="1"/>
            <a:r>
              <a:rPr lang="en-US" altLang="zh-CN" b="1"/>
              <a:t>2-3</a:t>
            </a:r>
            <a:r>
              <a:rPr lang="zh-CN" altLang="en-US" b="1"/>
              <a:t>、项目验收</a:t>
            </a:r>
            <a:r>
              <a:rPr lang="zh-CN" altLang="en-US"/>
              <a:t> </a:t>
            </a:r>
            <a:endParaRPr lang="zh-CN" altLang="en-US"/>
          </a:p>
        </p:txBody>
      </p:sp>
      <p:sp>
        <p:nvSpPr>
          <p:cNvPr id="14339" name="Rectangle 3"/>
          <p:cNvSpPr>
            <a:spLocks noGrp="1"/>
          </p:cNvSpPr>
          <p:nvPr>
            <p:ph type="body" idx="4294967295"/>
          </p:nvPr>
        </p:nvSpPr>
        <p:spPr/>
        <p:txBody>
          <a:bodyPr wrap="square" anchor="t"/>
          <a:p>
            <a:pPr eaLnBrk="1" hangingPunct="1"/>
            <a:r>
              <a:rPr lang="zh-CN" altLang="en-US" dirty="0"/>
              <a:t>老师当场验收，小组所有人员都要到场</a:t>
            </a:r>
            <a:endParaRPr lang="zh-CN" altLang="en-US" dirty="0"/>
          </a:p>
          <a:p>
            <a:pPr eaLnBrk="1" hangingPunct="1"/>
            <a:r>
              <a:rPr lang="zh-CN" altLang="en-US" dirty="0"/>
              <a:t> 验收步骤</a:t>
            </a:r>
            <a:endParaRPr lang="zh-CN" altLang="en-US" dirty="0"/>
          </a:p>
          <a:p>
            <a:pPr lvl="1" eaLnBrk="1" hangingPunct="1"/>
            <a:r>
              <a:rPr lang="zh-CN" altLang="en-US" dirty="0"/>
              <a:t>组长宏观介绍</a:t>
            </a:r>
            <a:endParaRPr lang="zh-CN" altLang="en-US" dirty="0"/>
          </a:p>
          <a:p>
            <a:pPr lvl="1" eaLnBrk="1" hangingPunct="1"/>
            <a:r>
              <a:rPr lang="zh-CN" altLang="en-US" dirty="0"/>
              <a:t>组员各自阐述</a:t>
            </a:r>
            <a:endParaRPr lang="zh-CN" altLang="en-US" dirty="0"/>
          </a:p>
          <a:p>
            <a:pPr lvl="1" eaLnBrk="1" hangingPunct="1"/>
            <a:r>
              <a:rPr lang="zh-CN" altLang="en-US" dirty="0"/>
              <a:t>系统演示</a:t>
            </a:r>
            <a:endParaRPr lang="zh-CN" altLang="en-US" dirty="0"/>
          </a:p>
          <a:p>
            <a:pPr lvl="1" eaLnBrk="1" hangingPunct="1"/>
            <a:r>
              <a:rPr lang="zh-CN" altLang="en-US" dirty="0"/>
              <a:t>答辩提问</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5362" name="Rectangle 2"/>
          <p:cNvSpPr>
            <a:spLocks noGrp="1"/>
          </p:cNvSpPr>
          <p:nvPr>
            <p:ph type="title" idx="4294967295"/>
          </p:nvPr>
        </p:nvSpPr>
        <p:spPr/>
        <p:txBody>
          <a:bodyPr wrap="square" anchor="b"/>
          <a:p>
            <a:pPr eaLnBrk="1" hangingPunct="1"/>
            <a:r>
              <a:rPr lang="en-US" altLang="zh-CN" b="1"/>
              <a:t>3-1</a:t>
            </a:r>
            <a:r>
              <a:rPr lang="zh-CN" altLang="en-US" b="1"/>
              <a:t>、成绩评定</a:t>
            </a:r>
            <a:r>
              <a:rPr lang="zh-CN" altLang="en-US"/>
              <a:t> </a:t>
            </a:r>
            <a:endParaRPr lang="zh-CN" altLang="en-US"/>
          </a:p>
        </p:txBody>
      </p:sp>
      <p:sp>
        <p:nvSpPr>
          <p:cNvPr id="15363" name="Rectangle 3"/>
          <p:cNvSpPr>
            <a:spLocks noGrp="1"/>
          </p:cNvSpPr>
          <p:nvPr>
            <p:ph type="body" idx="4294967295"/>
          </p:nvPr>
        </p:nvSpPr>
        <p:spPr/>
        <p:txBody>
          <a:bodyPr wrap="square" anchor="t"/>
          <a:p>
            <a:pPr eaLnBrk="1" hangingPunct="1"/>
            <a:r>
              <a:rPr lang="zh-CN" altLang="en-US" dirty="0"/>
              <a:t>要求提交文档</a:t>
            </a:r>
            <a:endParaRPr lang="zh-CN" altLang="en-US" dirty="0"/>
          </a:p>
          <a:p>
            <a:pPr lvl="1" eaLnBrk="1" hangingPunct="1"/>
            <a:r>
              <a:rPr lang="zh-CN" altLang="en-US" dirty="0"/>
              <a:t>答辩PPT</a:t>
            </a:r>
            <a:endParaRPr lang="zh-CN" altLang="en-US" dirty="0"/>
          </a:p>
          <a:p>
            <a:pPr lvl="1" eaLnBrk="1" hangingPunct="1"/>
            <a:r>
              <a:rPr lang="zh-CN" altLang="en-US" dirty="0"/>
              <a:t>需求分析报告</a:t>
            </a:r>
            <a:endParaRPr lang="zh-CN" altLang="en-US" dirty="0"/>
          </a:p>
          <a:p>
            <a:pPr lvl="1" eaLnBrk="1" hangingPunct="1"/>
            <a:r>
              <a:rPr lang="zh-CN" altLang="en-US" dirty="0"/>
              <a:t>集体开会（讨论）议程和记录（</a:t>
            </a:r>
            <a:r>
              <a:rPr lang="en-US" altLang="zh-CN" dirty="0"/>
              <a:t>4</a:t>
            </a:r>
            <a:r>
              <a:rPr lang="zh-CN" altLang="en-US" dirty="0"/>
              <a:t>个以上）</a:t>
            </a:r>
            <a:endParaRPr lang="zh-CN" altLang="en-US" dirty="0"/>
          </a:p>
          <a:p>
            <a:pPr lvl="1" eaLnBrk="1" hangingPunct="1"/>
            <a:r>
              <a:rPr lang="zh-CN" altLang="en-US" dirty="0"/>
              <a:t>小组、个人项目报告（附在小组项目报告）</a:t>
            </a:r>
            <a:endParaRPr lang="zh-CN" altLang="en-US" dirty="0"/>
          </a:p>
          <a:p>
            <a:pPr lvl="1" eaLnBrk="1" hangingPunct="1"/>
            <a:r>
              <a:rPr lang="zh-CN" altLang="en-US" dirty="0"/>
              <a:t>组员互相打分表 </a:t>
            </a:r>
            <a:endParaRPr lang="zh-CN" altLang="en-US" dirty="0"/>
          </a:p>
          <a:p>
            <a:pPr lvl="1" eaLnBrk="1" hangingPunct="1"/>
            <a:r>
              <a:rPr lang="zh-CN" altLang="en-US" dirty="0"/>
              <a:t>源程序（包括代码功能说明）</a:t>
            </a:r>
            <a:endParaRPr lang="zh-CN" altLang="en-US" dirty="0"/>
          </a:p>
          <a:p>
            <a:pPr lvl="1" eaLnBrk="1" hangingPunct="1"/>
            <a:r>
              <a:rPr lang="zh-CN" altLang="en-US" dirty="0"/>
              <a:t>系统演示视频（</a:t>
            </a:r>
            <a:r>
              <a:rPr lang="en-US" altLang="zh-CN" dirty="0"/>
              <a:t>5-10</a:t>
            </a:r>
            <a:r>
              <a:rPr lang="zh-CN" altLang="en-US" dirty="0"/>
              <a:t>分钟的音视频）</a:t>
            </a:r>
            <a:endParaRPr lang="zh-CN" altLang="en-US" dirty="0"/>
          </a:p>
          <a:p>
            <a:pPr lvl="1" eaLnBrk="1" hangingPunct="1"/>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6386" name="Rectangle 2"/>
          <p:cNvSpPr>
            <a:spLocks noGrp="1"/>
          </p:cNvSpPr>
          <p:nvPr>
            <p:ph type="title" idx="4294967295"/>
          </p:nvPr>
        </p:nvSpPr>
        <p:spPr/>
        <p:txBody>
          <a:bodyPr wrap="square" anchor="b"/>
          <a:p>
            <a:pPr eaLnBrk="1" hangingPunct="1"/>
            <a:r>
              <a:rPr lang="en-US" altLang="zh-CN" b="1"/>
              <a:t>3-2</a:t>
            </a:r>
            <a:r>
              <a:rPr lang="zh-CN" altLang="en-US" b="1"/>
              <a:t>、成绩评定方法</a:t>
            </a:r>
            <a:endParaRPr lang="zh-CN" altLang="en-US" b="1"/>
          </a:p>
        </p:txBody>
      </p:sp>
      <p:graphicFrame>
        <p:nvGraphicFramePr>
          <p:cNvPr id="16388" name="内容占位符 16387"/>
          <p:cNvGraphicFramePr/>
          <p:nvPr>
            <p:ph idx="1"/>
          </p:nvPr>
        </p:nvGraphicFramePr>
        <p:xfrm>
          <a:off x="762000" y="1905000"/>
          <a:ext cx="7696200" cy="3624263"/>
        </p:xfrm>
        <a:graphic>
          <a:graphicData uri="http://schemas.openxmlformats.org/drawingml/2006/table">
            <a:tbl>
              <a:tblPr/>
              <a:tblGrid>
                <a:gridCol w="3305175"/>
                <a:gridCol w="1825625"/>
                <a:gridCol w="2565400"/>
              </a:tblGrid>
              <a:tr h="531813">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b="1">
                          <a:solidFill>
                            <a:srgbClr val="000000"/>
                          </a:solidFill>
                          <a:latin typeface="黑体" panose="02010609060101010101" pitchFamily="1" charset="-122"/>
                          <a:ea typeface="黑体" panose="02010609060101010101" pitchFamily="1" charset="-122"/>
                        </a:rPr>
                        <a:t>评定因素</a:t>
                      </a:r>
                      <a:endParaRPr lang="zh-CN" altLang="en-US">
                        <a:latin typeface="黑体" panose="02010609060101010101" pitchFamily="1" charset="-122"/>
                        <a:ea typeface="黑体" panose="02010609060101010101" pitchFamily="1"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b="1">
                          <a:solidFill>
                            <a:srgbClr val="000000"/>
                          </a:solidFill>
                          <a:latin typeface="黑体" panose="02010609060101010101" pitchFamily="1" charset="-122"/>
                          <a:ea typeface="黑体" panose="02010609060101010101" pitchFamily="1" charset="-122"/>
                        </a:rPr>
                        <a:t>权重</a:t>
                      </a:r>
                      <a:endParaRPr lang="zh-CN" altLang="en-US">
                        <a:latin typeface="黑体" panose="02010609060101010101" pitchFamily="1" charset="-122"/>
                        <a:ea typeface="黑体" panose="02010609060101010101" pitchFamily="1"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b="1">
                          <a:solidFill>
                            <a:srgbClr val="000000"/>
                          </a:solidFill>
                          <a:latin typeface="黑体" panose="02010609060101010101" pitchFamily="1" charset="-122"/>
                          <a:ea typeface="黑体" panose="02010609060101010101" pitchFamily="1" charset="-122"/>
                        </a:rPr>
                        <a:t>备注</a:t>
                      </a:r>
                      <a:endParaRPr lang="zh-CN" altLang="en-US">
                        <a:latin typeface="黑体" panose="02010609060101010101" pitchFamily="1" charset="-122"/>
                        <a:ea typeface="黑体" panose="02010609060101010101" pitchFamily="1"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812">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宋体" panose="02010600030101010101" pitchFamily="2" charset="-122"/>
                          <a:ea typeface="Times New Roman" panose="02020603050405020304" pitchFamily="2" charset="0"/>
                        </a:rPr>
                        <a:t>系统运行（仿真）结果</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en-US" altLang="zh-CN" sz="1800">
                          <a:solidFill>
                            <a:srgbClr val="000000"/>
                          </a:solidFill>
                          <a:latin typeface="宋体" panose="02010600030101010101" pitchFamily="2" charset="-122"/>
                        </a:rPr>
                        <a:t>20</a:t>
                      </a:r>
                      <a:r>
                        <a:rPr lang="zh-CN" altLang="en-US" sz="1800">
                          <a:solidFill>
                            <a:srgbClr val="000000"/>
                          </a:solidFill>
                          <a:latin typeface="宋体" panose="02010600030101010101" pitchFamily="2" charset="-122"/>
                        </a:rPr>
                        <a:t>％</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黑体" panose="02010609060101010101" pitchFamily="1" charset="-122"/>
                          <a:ea typeface="黑体" panose="02010609060101010101" pitchFamily="1" charset="-122"/>
                        </a:rPr>
                        <a:t>对项目组的评分</a:t>
                      </a:r>
                      <a:endParaRPr lang="zh-CN" altLang="en-US">
                        <a:latin typeface="黑体" panose="02010609060101010101" pitchFamily="1" charset="-122"/>
                        <a:ea typeface="黑体" panose="02010609060101010101" pitchFamily="1"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813">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宋体" panose="02010600030101010101" pitchFamily="2" charset="-122"/>
                          <a:ea typeface="Times New Roman" panose="02020603050405020304" pitchFamily="2" charset="0"/>
                        </a:rPr>
                        <a:t>小组项目报告</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en-US" altLang="zh-CN" sz="1800">
                          <a:solidFill>
                            <a:srgbClr val="000000"/>
                          </a:solidFill>
                          <a:latin typeface="宋体" panose="02010600030101010101" pitchFamily="2" charset="-122"/>
                        </a:rPr>
                        <a:t>15</a:t>
                      </a:r>
                      <a:r>
                        <a:rPr lang="zh-CN" altLang="en-US" sz="1800">
                          <a:solidFill>
                            <a:srgbClr val="000000"/>
                          </a:solidFill>
                          <a:latin typeface="宋体" panose="02010600030101010101" pitchFamily="2" charset="-122"/>
                        </a:rPr>
                        <a:t>％</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433387">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宋体" panose="02010600030101010101" pitchFamily="2" charset="-122"/>
                          <a:ea typeface="Times New Roman" panose="02020603050405020304" pitchFamily="2" charset="0"/>
                        </a:rPr>
                        <a:t>集体开会（讨论）议程和记录</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en-US" altLang="zh-CN" sz="1800">
                          <a:solidFill>
                            <a:srgbClr val="000000"/>
                          </a:solidFill>
                          <a:latin typeface="宋体" panose="02010600030101010101" pitchFamily="2" charset="-122"/>
                        </a:rPr>
                        <a:t>15</a:t>
                      </a:r>
                      <a:r>
                        <a:rPr lang="zh-CN" altLang="en-US" sz="1800">
                          <a:solidFill>
                            <a:srgbClr val="000000"/>
                          </a:solidFill>
                          <a:latin typeface="宋体" panose="02010600030101010101" pitchFamily="2" charset="-122"/>
                        </a:rPr>
                        <a:t>％</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531813">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宋体" panose="02010600030101010101" pitchFamily="2" charset="-122"/>
                          <a:ea typeface="Times New Roman" panose="02020603050405020304" pitchFamily="2" charset="0"/>
                        </a:rPr>
                        <a:t>个人项目报告</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en-US" altLang="zh-CN" sz="1800">
                          <a:solidFill>
                            <a:srgbClr val="000000"/>
                          </a:solidFill>
                          <a:latin typeface="宋体" panose="02010600030101010101" pitchFamily="2" charset="-122"/>
                        </a:rPr>
                        <a:t>20</a:t>
                      </a:r>
                      <a:r>
                        <a:rPr lang="zh-CN" altLang="en-US" sz="1800">
                          <a:solidFill>
                            <a:srgbClr val="000000"/>
                          </a:solidFill>
                          <a:latin typeface="宋体" panose="02010600030101010101" pitchFamily="2" charset="-122"/>
                        </a:rPr>
                        <a:t>％</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黑体" panose="02010609060101010101" pitchFamily="1" charset="-122"/>
                          <a:ea typeface="黑体" panose="02010609060101010101" pitchFamily="1" charset="-122"/>
                        </a:rPr>
                        <a:t>对各人的评分</a:t>
                      </a:r>
                      <a:endParaRPr lang="zh-CN" altLang="en-US">
                        <a:latin typeface="黑体" panose="02010609060101010101" pitchFamily="1" charset="-122"/>
                        <a:ea typeface="黑体" panose="02010609060101010101" pitchFamily="1"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1812">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宋体" panose="02010600030101010101" pitchFamily="2" charset="-122"/>
                          <a:ea typeface="Times New Roman" panose="02020603050405020304" pitchFamily="2" charset="0"/>
                        </a:rPr>
                        <a:t>个人答辩情况</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en-US" altLang="zh-CN" sz="1800">
                          <a:solidFill>
                            <a:srgbClr val="000000"/>
                          </a:solidFill>
                          <a:latin typeface="宋体" panose="02010600030101010101" pitchFamily="2" charset="-122"/>
                        </a:rPr>
                        <a:t>20</a:t>
                      </a:r>
                      <a:r>
                        <a:rPr lang="zh-CN" altLang="en-US" sz="1800">
                          <a:solidFill>
                            <a:srgbClr val="000000"/>
                          </a:solidFill>
                          <a:latin typeface="宋体" panose="02010600030101010101" pitchFamily="2" charset="-122"/>
                        </a:rPr>
                        <a:t>％</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531813">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zh-CN" altLang="en-US" sz="1800">
                          <a:latin typeface="宋体" panose="02010600030101010101" pitchFamily="2" charset="-122"/>
                          <a:ea typeface="Times New Roman" panose="02020603050405020304" pitchFamily="2" charset="0"/>
                        </a:rPr>
                        <a:t>小组成员互相打分</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chemeClr val="bg2"/>
                        </a:buClr>
                        <a:buSzPct val="70000"/>
                        <a:buFont typeface="Wingdings" panose="05000000000000000000" pitchFamily="2" charset="2"/>
                        <a:buChar char="l"/>
                        <a:defRPr sz="2700" b="0" i="0" u="none" kern="1200" baseline="0">
                          <a:solidFill>
                            <a:schemeClr val="tx1"/>
                          </a:solidFill>
                          <a:latin typeface="Arial" panose="020B0604020202020204" pitchFamily="34" charset="0"/>
                          <a:ea typeface="宋体" panose="02010600030101010101" pitchFamily="2" charset="-122"/>
                        </a:defRPr>
                      </a:lvl1pPr>
                      <a:lvl2pPr marL="742950" lvl="1" indent="-285750" algn="l">
                        <a:buClr>
                          <a:schemeClr val="accent1"/>
                        </a:buClr>
                        <a:defRPr sz="2200" kern="1200"/>
                      </a:lvl2pPr>
                      <a:lvl3pPr marL="1143000" lvl="2" indent="-228600" algn="l">
                        <a:buClr>
                          <a:schemeClr val="tx1"/>
                        </a:buClr>
                        <a:defRPr sz="2000" kern="1200"/>
                      </a:lvl3pPr>
                      <a:lvl4pPr marL="1600200" lvl="3" indent="-228600" algn="l">
                        <a:buClr>
                          <a:schemeClr val="tx2"/>
                        </a:buClr>
                        <a:defRPr sz="1800" kern="1200"/>
                      </a:lvl4pPr>
                      <a:lvl5pPr marL="2057400" lvl="4" indent="-228600" algn="l">
                        <a:buClr>
                          <a:schemeClr val="folHlink"/>
                        </a:buClr>
                        <a:defRPr sz="1800" kern="1200"/>
                      </a:lvl5pPr>
                    </a:lstStyle>
                    <a:p>
                      <a:pPr marL="0" lvl="0" indent="0" algn="ctr" eaLnBrk="1" hangingPunct="1">
                        <a:spcBef>
                          <a:spcPct val="0"/>
                        </a:spcBef>
                        <a:buClr>
                          <a:srgbClr val="000000"/>
                        </a:buClr>
                        <a:buFont typeface="Arial" panose="020B0604020202020204" pitchFamily="34" charset="0"/>
                        <a:buNone/>
                      </a:pPr>
                      <a:r>
                        <a:rPr lang="en-US" altLang="zh-CN" sz="1800">
                          <a:solidFill>
                            <a:srgbClr val="000000"/>
                          </a:solidFill>
                          <a:latin typeface="宋体" panose="02010600030101010101" pitchFamily="2" charset="-122"/>
                        </a:rPr>
                        <a:t>10</a:t>
                      </a:r>
                      <a:r>
                        <a:rPr lang="zh-CN" altLang="en-US" sz="1800">
                          <a:solidFill>
                            <a:srgbClr val="000000"/>
                          </a:solidFill>
                          <a:latin typeface="宋体" panose="02010600030101010101" pitchFamily="2" charset="-122"/>
                        </a:rPr>
                        <a:t>％</a:t>
                      </a:r>
                      <a:endParaRPr lang="zh-CN" altLang="en-US">
                        <a:latin typeface="宋体" panose="02010600030101010101" pitchFamily="2" charset="-122"/>
                      </a:endParaRPr>
                    </a:p>
                  </a:txBody>
                  <a:tcPr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7410" name="Rectangle 2"/>
          <p:cNvSpPr>
            <a:spLocks noGrp="1"/>
          </p:cNvSpPr>
          <p:nvPr>
            <p:ph type="title" idx="4294967295"/>
          </p:nvPr>
        </p:nvSpPr>
        <p:spPr/>
        <p:txBody>
          <a:bodyPr wrap="square" anchor="b"/>
          <a:p>
            <a:pPr eaLnBrk="1" hangingPunct="1"/>
            <a:r>
              <a:rPr lang="en-US" altLang="zh-CN"/>
              <a:t>4</a:t>
            </a:r>
            <a:r>
              <a:rPr lang="zh-CN" altLang="en-US"/>
              <a:t>、时间节点</a:t>
            </a:r>
            <a:endParaRPr lang="zh-CN" altLang="en-US"/>
          </a:p>
        </p:txBody>
      </p:sp>
      <p:sp>
        <p:nvSpPr>
          <p:cNvPr id="17411" name="Rectangle 3"/>
          <p:cNvSpPr>
            <a:spLocks noGrp="1"/>
          </p:cNvSpPr>
          <p:nvPr>
            <p:ph type="body" idx="4294967295"/>
          </p:nvPr>
        </p:nvSpPr>
        <p:spPr>
          <a:xfrm>
            <a:off x="395288" y="1905000"/>
            <a:ext cx="8353425" cy="4619625"/>
          </a:xfrm>
        </p:spPr>
        <p:txBody>
          <a:bodyPr wrap="square" anchor="t"/>
          <a:p>
            <a:pPr eaLnBrk="1" hangingPunct="1"/>
            <a:r>
              <a:rPr lang="zh-CN" altLang="en-US" sz="2400" dirty="0"/>
              <a:t>本学期第</a:t>
            </a:r>
            <a:r>
              <a:rPr lang="en-US" altLang="zh-CN" sz="2400" dirty="0"/>
              <a:t>16</a:t>
            </a:r>
            <a:r>
              <a:rPr lang="zh-CN" altLang="en-US" sz="2400" dirty="0"/>
              <a:t>周周四   </a:t>
            </a:r>
            <a:r>
              <a:rPr lang="en-US" altLang="zh-CN" sz="2400" dirty="0"/>
              <a:t>18</a:t>
            </a:r>
            <a:r>
              <a:rPr lang="zh-CN" altLang="en-US" sz="2400" dirty="0"/>
              <a:t>时前 （）</a:t>
            </a:r>
            <a:endParaRPr lang="en-US" altLang="zh-CN" sz="2400" dirty="0"/>
          </a:p>
          <a:p>
            <a:pPr eaLnBrk="1" hangingPunct="1"/>
            <a:r>
              <a:rPr lang="en-US" altLang="zh-CN" sz="2400" dirty="0"/>
              <a:t>         </a:t>
            </a:r>
            <a:r>
              <a:rPr lang="zh-CN" altLang="en-US" sz="2400" dirty="0"/>
              <a:t>提交分组情况和选题</a:t>
            </a:r>
            <a:endParaRPr lang="en-US" altLang="zh-CN" sz="2400" dirty="0"/>
          </a:p>
          <a:p>
            <a:pPr eaLnBrk="1" hangingPunct="1"/>
            <a:r>
              <a:rPr lang="en-US" altLang="zh-CN" sz="2400" dirty="0"/>
              <a:t>         (</a:t>
            </a:r>
            <a:r>
              <a:rPr lang="zh-CN" altLang="en-US" sz="2400" dirty="0"/>
              <a:t>班级负责人收集并提交</a:t>
            </a:r>
            <a:r>
              <a:rPr lang="en-US" altLang="zh-CN" sz="2400" dirty="0"/>
              <a:t>,</a:t>
            </a:r>
            <a:r>
              <a:rPr lang="zh-CN" altLang="en-US" sz="2400" dirty="0"/>
              <a:t>含校外实习者</a:t>
            </a:r>
            <a:r>
              <a:rPr lang="en-US" altLang="zh-CN" sz="2400" dirty="0"/>
              <a:t>)</a:t>
            </a:r>
            <a:r>
              <a:rPr lang="zh-CN" altLang="en-US" sz="2400" dirty="0"/>
              <a:t>。</a:t>
            </a:r>
            <a:endParaRPr lang="zh-CN" altLang="en-US" sz="2400" dirty="0"/>
          </a:p>
          <a:p>
            <a:pPr eaLnBrk="1" hangingPunct="1"/>
            <a:r>
              <a:rPr lang="zh-CN" altLang="en-US" sz="2400" dirty="0">
                <a:sym typeface="+mn-ea"/>
              </a:rPr>
              <a:t>下学期第一周周一</a:t>
            </a:r>
            <a:r>
              <a:rPr lang="zh-CN" altLang="en-US" sz="2400" dirty="0"/>
              <a:t>    </a:t>
            </a:r>
            <a:r>
              <a:rPr lang="en-US" altLang="zh-CN" sz="2400" dirty="0"/>
              <a:t>18</a:t>
            </a:r>
            <a:r>
              <a:rPr lang="zh-CN" altLang="en-US" sz="2400" dirty="0"/>
              <a:t>时前  （）</a:t>
            </a:r>
            <a:endParaRPr lang="en-US" altLang="zh-CN" sz="2400" dirty="0"/>
          </a:p>
          <a:p>
            <a:pPr eaLnBrk="1" hangingPunct="1"/>
            <a:r>
              <a:rPr lang="en-US" altLang="zh-CN" sz="2400" dirty="0"/>
              <a:t>         </a:t>
            </a:r>
            <a:r>
              <a:rPr lang="zh-CN" altLang="en-US" sz="2400" dirty="0"/>
              <a:t>提交需求分析报告</a:t>
            </a:r>
            <a:endParaRPr lang="en-US" altLang="zh-CN" sz="2400" dirty="0"/>
          </a:p>
          <a:p>
            <a:pPr eaLnBrk="1" hangingPunct="1"/>
            <a:r>
              <a:rPr lang="en-US" altLang="zh-CN" sz="2400" dirty="0"/>
              <a:t>         (</a:t>
            </a:r>
            <a:r>
              <a:rPr lang="zh-CN" altLang="en-US" sz="2400" dirty="0"/>
              <a:t>班级学委收集并提交</a:t>
            </a:r>
            <a:r>
              <a:rPr lang="en-US" altLang="zh-CN" sz="2400" dirty="0"/>
              <a:t>,</a:t>
            </a:r>
            <a:r>
              <a:rPr lang="zh-CN" altLang="en-US" sz="2400" dirty="0"/>
              <a:t>含校外实习者</a:t>
            </a:r>
            <a:r>
              <a:rPr lang="en-US" altLang="zh-CN" sz="2400" dirty="0"/>
              <a:t>)</a:t>
            </a:r>
            <a:r>
              <a:rPr lang="zh-CN" altLang="en-US" sz="2400" dirty="0"/>
              <a:t>。	</a:t>
            </a:r>
            <a:endParaRPr lang="zh-CN" altLang="en-US" sz="2400" dirty="0"/>
          </a:p>
          <a:p>
            <a:pPr eaLnBrk="1" hangingPunct="1"/>
            <a:r>
              <a:rPr lang="zh-CN" altLang="en-US" sz="2400" dirty="0">
                <a:sym typeface="+mn-ea"/>
              </a:rPr>
              <a:t>下学期第二周周五 </a:t>
            </a:r>
            <a:r>
              <a:rPr lang="zh-CN" altLang="en-US" sz="2400" dirty="0"/>
              <a:t>（上午9:</a:t>
            </a:r>
            <a:r>
              <a:rPr lang="en-US" altLang="zh-CN" sz="2400" dirty="0"/>
              <a:t>0</a:t>
            </a:r>
            <a:r>
              <a:rPr lang="zh-CN" altLang="en-US" sz="2400" dirty="0"/>
              <a:t>0）</a:t>
            </a:r>
            <a:endParaRPr lang="en-US" altLang="zh-CN" sz="2400" dirty="0"/>
          </a:p>
          <a:p>
            <a:pPr eaLnBrk="1" hangingPunct="1"/>
            <a:r>
              <a:rPr lang="en-US" altLang="zh-CN" sz="2400" dirty="0"/>
              <a:t>          </a:t>
            </a:r>
            <a:r>
              <a:rPr lang="zh-CN" altLang="en-US" sz="2400" dirty="0"/>
              <a:t>现场验收（同时提交音视频）；</a:t>
            </a:r>
            <a:endParaRPr lang="zh-CN" altLang="en-US" sz="2400" dirty="0"/>
          </a:p>
          <a:p>
            <a:pPr eaLnBrk="1" hangingPunct="1"/>
            <a:r>
              <a:rPr lang="zh-CN" altLang="en-US" sz="2400" dirty="0"/>
              <a:t> </a:t>
            </a:r>
            <a:r>
              <a:rPr lang="en-US" altLang="zh-CN" sz="2400" dirty="0"/>
              <a:t>         </a:t>
            </a:r>
            <a:r>
              <a:rPr lang="zh-CN" altLang="en-US" sz="2400" dirty="0"/>
              <a:t>地点：网络实验室（实验楼</a:t>
            </a:r>
            <a:r>
              <a:rPr lang="en-US" altLang="zh-CN" sz="2400" dirty="0"/>
              <a:t>D327</a:t>
            </a:r>
            <a:r>
              <a:rPr lang="zh-CN" altLang="en-US" sz="2400" dirty="0"/>
              <a:t>）</a:t>
            </a:r>
            <a:endParaRPr lang="en-US" altLang="zh-CN" sz="2400" dirty="0"/>
          </a:p>
          <a:p>
            <a:pPr eaLnBrk="1" hangingPunct="1"/>
            <a:r>
              <a:rPr lang="en-US" altLang="zh-CN" sz="2400" dirty="0"/>
              <a:t>          </a:t>
            </a:r>
            <a:r>
              <a:rPr lang="zh-CN" altLang="en-US" sz="2400" dirty="0"/>
              <a:t>提交全部文档</a:t>
            </a:r>
            <a:r>
              <a:rPr lang="en-US" altLang="zh-CN" sz="2400" dirty="0"/>
              <a:t>(</a:t>
            </a:r>
            <a:r>
              <a:rPr lang="zh-CN" altLang="en-US" sz="2400" dirty="0"/>
              <a:t>班级负责人收集并提交</a:t>
            </a:r>
            <a:r>
              <a:rPr lang="en-US" altLang="zh-CN" sz="2400" dirty="0"/>
              <a:t>,</a:t>
            </a:r>
            <a:r>
              <a:rPr lang="zh-CN" altLang="en-US" sz="2400" dirty="0"/>
              <a:t>含校外实习者</a:t>
            </a:r>
            <a:r>
              <a:rPr lang="en-US" altLang="zh-CN" sz="2400" dirty="0"/>
              <a:t>)</a:t>
            </a:r>
            <a:r>
              <a:rPr lang="zh-CN" altLang="en-US" dirty="0"/>
              <a:t>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5122" name="Rectangle 2"/>
          <p:cNvSpPr>
            <a:spLocks noGrp="1"/>
          </p:cNvSpPr>
          <p:nvPr>
            <p:ph type="title" idx="4294967295"/>
          </p:nvPr>
        </p:nvSpPr>
        <p:spPr/>
        <p:txBody>
          <a:bodyPr wrap="square" anchor="b"/>
          <a:p>
            <a:pPr eaLnBrk="1" hangingPunct="1"/>
            <a:r>
              <a:rPr lang="zh-CN" altLang="en-US"/>
              <a:t>项目大纲 </a:t>
            </a:r>
            <a:endParaRPr lang="zh-CN" altLang="en-US"/>
          </a:p>
        </p:txBody>
      </p:sp>
      <p:sp>
        <p:nvSpPr>
          <p:cNvPr id="5123" name="Rectangle 3"/>
          <p:cNvSpPr>
            <a:spLocks noGrp="1"/>
          </p:cNvSpPr>
          <p:nvPr>
            <p:ph type="body" idx="4294967295"/>
          </p:nvPr>
        </p:nvSpPr>
        <p:spPr>
          <a:xfrm>
            <a:off x="762000" y="1905000"/>
            <a:ext cx="7696200" cy="4548188"/>
          </a:xfrm>
        </p:spPr>
        <p:txBody>
          <a:bodyPr wrap="square" anchor="t"/>
          <a:p>
            <a:pPr eaLnBrk="1" hangingPunct="1"/>
            <a:r>
              <a:rPr lang="zh-CN" altLang="en-US" sz="2400" dirty="0"/>
              <a:t>基本理念</a:t>
            </a:r>
            <a:endParaRPr lang="en-US" altLang="zh-CN" sz="2400" dirty="0"/>
          </a:p>
          <a:p>
            <a:pPr eaLnBrk="1" hangingPunct="1">
              <a:buChar char="Ø"/>
            </a:pPr>
            <a:r>
              <a:rPr lang="zh-CN" altLang="en-US" sz="2000" dirty="0">
                <a:solidFill>
                  <a:srgbClr val="FF0000"/>
                </a:solidFill>
              </a:rPr>
              <a:t>加强对“操作系统”和“ 计算机网络与通信”等课程的深入理解和综合应用能力</a:t>
            </a:r>
            <a:endParaRPr lang="en-US" altLang="zh-CN" sz="2000" dirty="0">
              <a:solidFill>
                <a:srgbClr val="FF0000"/>
              </a:solidFill>
            </a:endParaRPr>
          </a:p>
          <a:p>
            <a:pPr eaLnBrk="1" hangingPunct="1">
              <a:buChar char="Ø"/>
            </a:pPr>
            <a:r>
              <a:rPr lang="zh-CN" altLang="en-US" sz="2000" dirty="0">
                <a:solidFill>
                  <a:srgbClr val="FF0000"/>
                </a:solidFill>
              </a:rPr>
              <a:t>培养创新思维和创造力、团队合作的精神（分工协作，互相交流，共同努力）</a:t>
            </a:r>
            <a:endParaRPr lang="en-US" altLang="zh-CN" sz="2000" dirty="0">
              <a:solidFill>
                <a:srgbClr val="FF0000"/>
              </a:solidFill>
            </a:endParaRPr>
          </a:p>
          <a:p>
            <a:pPr eaLnBrk="1" hangingPunct="1">
              <a:buChar char="Ø"/>
            </a:pPr>
            <a:r>
              <a:rPr lang="zh-CN" altLang="en-US" sz="2000" dirty="0">
                <a:solidFill>
                  <a:srgbClr val="FF0000"/>
                </a:solidFill>
              </a:rPr>
              <a:t>培养发现问题和解决问题的能力</a:t>
            </a:r>
            <a:endParaRPr lang="en-US" altLang="zh-CN" sz="2000" dirty="0">
              <a:solidFill>
                <a:srgbClr val="FF0000"/>
              </a:solidFill>
            </a:endParaRPr>
          </a:p>
          <a:p>
            <a:pPr eaLnBrk="1" hangingPunct="1"/>
            <a:r>
              <a:rPr lang="en-US" altLang="zh-CN" sz="2400" dirty="0"/>
              <a:t>1</a:t>
            </a:r>
            <a:r>
              <a:rPr lang="zh-CN" altLang="en-US" sz="2400" dirty="0"/>
              <a:t>、项目类型</a:t>
            </a:r>
            <a:endParaRPr lang="zh-CN" altLang="en-US" sz="2400" dirty="0"/>
          </a:p>
          <a:p>
            <a:pPr eaLnBrk="1" hangingPunct="1"/>
            <a:r>
              <a:rPr lang="en-US" altLang="zh-CN" sz="2400" dirty="0"/>
              <a:t>2</a:t>
            </a:r>
            <a:r>
              <a:rPr lang="zh-CN" altLang="en-US" sz="2400" dirty="0"/>
              <a:t>、项目实施（项目要求、验收）</a:t>
            </a:r>
            <a:endParaRPr lang="zh-CN" altLang="en-US" sz="2400" dirty="0"/>
          </a:p>
          <a:p>
            <a:pPr eaLnBrk="1" hangingPunct="1"/>
            <a:r>
              <a:rPr lang="en-US" altLang="zh-CN" sz="2400" dirty="0"/>
              <a:t>3</a:t>
            </a:r>
            <a:r>
              <a:rPr lang="zh-CN" altLang="en-US" sz="2400" dirty="0"/>
              <a:t>、考核内容（答辩和提交有关文档）</a:t>
            </a:r>
            <a:endParaRPr lang="en-US" altLang="zh-CN" sz="2400" dirty="0"/>
          </a:p>
          <a:p>
            <a:pPr eaLnBrk="1" hangingPunct="1"/>
            <a:r>
              <a:rPr lang="en-US" altLang="zh-CN" sz="2400" dirty="0"/>
              <a:t>4</a:t>
            </a:r>
            <a:r>
              <a:rPr lang="zh-CN" altLang="en-US" sz="2400" dirty="0"/>
              <a:t>、时间节点</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6146" name="Rectangle 2"/>
          <p:cNvSpPr>
            <a:spLocks noGrp="1"/>
          </p:cNvSpPr>
          <p:nvPr>
            <p:ph type="title" idx="4294967295"/>
          </p:nvPr>
        </p:nvSpPr>
        <p:spPr/>
        <p:txBody>
          <a:bodyPr wrap="square" anchor="b"/>
          <a:p>
            <a:pPr eaLnBrk="1" hangingPunct="1"/>
            <a:r>
              <a:rPr lang="en-US" altLang="zh-CN" b="1"/>
              <a:t>1</a:t>
            </a:r>
            <a:r>
              <a:rPr lang="zh-CN" altLang="en-US" b="1"/>
              <a:t>、项目</a:t>
            </a:r>
            <a:r>
              <a:rPr lang="zh-CN" altLang="en-US"/>
              <a:t>类型</a:t>
            </a:r>
            <a:endParaRPr lang="zh-CN" altLang="en-US"/>
          </a:p>
        </p:txBody>
      </p:sp>
      <p:sp>
        <p:nvSpPr>
          <p:cNvPr id="6147" name="Rectangle 3"/>
          <p:cNvSpPr>
            <a:spLocks noGrp="1"/>
          </p:cNvSpPr>
          <p:nvPr>
            <p:ph type="body" idx="4294967295"/>
          </p:nvPr>
        </p:nvSpPr>
        <p:spPr/>
        <p:txBody>
          <a:bodyPr wrap="square" anchor="t"/>
          <a:p>
            <a:pPr eaLnBrk="1" hangingPunct="1"/>
            <a:r>
              <a:rPr lang="zh-CN" altLang="en-US"/>
              <a:t>网络即时通信系统 </a:t>
            </a:r>
            <a:endParaRPr lang="zh-CN" altLang="en-US"/>
          </a:p>
          <a:p>
            <a:pPr eaLnBrk="1" hangingPunct="1"/>
            <a:r>
              <a:rPr lang="zh-CN" altLang="en-US"/>
              <a:t>网络端口流量监控系统 </a:t>
            </a:r>
            <a:endParaRPr lang="zh-CN" altLang="en-US"/>
          </a:p>
          <a:p>
            <a:pPr eaLnBrk="1" hangingPunct="1"/>
            <a:r>
              <a:rPr lang="zh-CN" altLang="en-US"/>
              <a:t>代理服务器 </a:t>
            </a:r>
            <a:endParaRPr lang="zh-CN" altLang="en-US"/>
          </a:p>
          <a:p>
            <a:pPr eaLnBrk="1" hangingPunct="1"/>
            <a:r>
              <a:rPr lang="zh-CN" altLang="en-US"/>
              <a:t>设计</a:t>
            </a:r>
            <a:r>
              <a:rPr lang="en-US" altLang="zh-CN"/>
              <a:t>NAT</a:t>
            </a:r>
            <a:r>
              <a:rPr lang="zh-CN" altLang="en-US"/>
              <a:t>服务端软件</a:t>
            </a:r>
            <a:endParaRPr lang="zh-CN" altLang="en-US"/>
          </a:p>
          <a:p>
            <a:pPr eaLnBrk="1" hangingPunct="1"/>
            <a:r>
              <a:rPr lang="zh-CN" altLang="en-US"/>
              <a:t>自拟题目</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7170" name="Rectangle 2"/>
          <p:cNvSpPr>
            <a:spLocks noGrp="1"/>
          </p:cNvSpPr>
          <p:nvPr>
            <p:ph type="title" idx="4294967295"/>
          </p:nvPr>
        </p:nvSpPr>
        <p:spPr/>
        <p:txBody>
          <a:bodyPr wrap="square" anchor="b"/>
          <a:p>
            <a:pPr eaLnBrk="1" hangingPunct="1"/>
            <a:r>
              <a:rPr lang="en-US" altLang="zh-CN" b="1">
                <a:sym typeface="+mn-ea"/>
              </a:rPr>
              <a:t>1-1</a:t>
            </a:r>
            <a:r>
              <a:rPr lang="zh-CN" altLang="en-US" b="1">
                <a:sym typeface="+mn-ea"/>
              </a:rPr>
              <a:t>、即时通信</a:t>
            </a:r>
            <a:r>
              <a:rPr lang="zh-CN" altLang="en-US"/>
              <a:t> </a:t>
            </a:r>
            <a:endParaRPr lang="zh-CN" altLang="en-US"/>
          </a:p>
        </p:txBody>
      </p:sp>
      <p:sp>
        <p:nvSpPr>
          <p:cNvPr id="7171" name="Rectangle 3"/>
          <p:cNvSpPr>
            <a:spLocks noGrp="1"/>
          </p:cNvSpPr>
          <p:nvPr>
            <p:ph type="body" idx="4294967295"/>
          </p:nvPr>
        </p:nvSpPr>
        <p:spPr/>
        <p:txBody>
          <a:bodyPr wrap="square" anchor="t"/>
          <a:p>
            <a:pPr eaLnBrk="1" hangingPunct="1"/>
            <a:r>
              <a:rPr lang="zh-CN" altLang="en-US" dirty="0"/>
              <a:t>网络即时通信系统 </a:t>
            </a:r>
            <a:endParaRPr lang="zh-CN" altLang="en-US" dirty="0"/>
          </a:p>
          <a:p>
            <a:pPr lvl="1" eaLnBrk="1" hangingPunct="1"/>
            <a:r>
              <a:rPr lang="zh-CN" altLang="en-US" dirty="0"/>
              <a:t>实现文本通信，语音通信和视频通信，要求做得有创意、有特色。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8194" name="Rectangle 2"/>
          <p:cNvSpPr>
            <a:spLocks noGrp="1"/>
          </p:cNvSpPr>
          <p:nvPr>
            <p:ph type="title" idx="4294967295"/>
          </p:nvPr>
        </p:nvSpPr>
        <p:spPr/>
        <p:txBody>
          <a:bodyPr wrap="square" anchor="b"/>
          <a:p>
            <a:pPr eaLnBrk="1" hangingPunct="1"/>
            <a:r>
              <a:rPr lang="en-US" altLang="zh-CN" b="1">
                <a:sym typeface="+mn-ea"/>
              </a:rPr>
              <a:t>1-2</a:t>
            </a:r>
            <a:r>
              <a:rPr lang="zh-CN" altLang="en-US" b="1">
                <a:sym typeface="+mn-ea"/>
              </a:rPr>
              <a:t>、流量监控</a:t>
            </a:r>
            <a:r>
              <a:rPr lang="zh-CN" altLang="en-US"/>
              <a:t> </a:t>
            </a:r>
            <a:endParaRPr lang="zh-CN" altLang="en-US"/>
          </a:p>
        </p:txBody>
      </p:sp>
      <p:sp>
        <p:nvSpPr>
          <p:cNvPr id="8195" name="Rectangle 3"/>
          <p:cNvSpPr>
            <a:spLocks noGrp="1"/>
          </p:cNvSpPr>
          <p:nvPr>
            <p:ph type="body" idx="4294967295"/>
          </p:nvPr>
        </p:nvSpPr>
        <p:spPr/>
        <p:txBody>
          <a:bodyPr wrap="square" anchor="t"/>
          <a:p>
            <a:pPr eaLnBrk="1" hangingPunct="1"/>
            <a:r>
              <a:rPr lang="zh-CN" altLang="en-US" dirty="0"/>
              <a:t>网络端口流量监控系统 </a:t>
            </a:r>
            <a:endParaRPr lang="zh-CN" altLang="en-US" dirty="0"/>
          </a:p>
          <a:p>
            <a:pPr lvl="1" eaLnBrk="1" hangingPunct="1"/>
            <a:r>
              <a:rPr lang="zh-CN" altLang="en-US" dirty="0"/>
              <a:t>实现对应用进程相应端口的传输流量进行实时监控 </a:t>
            </a:r>
            <a:endParaRPr lang="zh-CN" altLang="en-US" dirty="0"/>
          </a:p>
          <a:p>
            <a:pPr lvl="1" eaLnBrk="1" hangingPunct="1"/>
            <a:r>
              <a:rPr lang="zh-CN" altLang="en-US" dirty="0"/>
              <a:t>统计其近期流量 </a:t>
            </a:r>
            <a:endParaRPr lang="zh-CN" altLang="en-US" dirty="0"/>
          </a:p>
          <a:p>
            <a:pPr lvl="1" eaLnBrk="1" hangingPunct="1"/>
            <a:r>
              <a:rPr lang="zh-CN" altLang="en-US" dirty="0"/>
              <a:t>用图表和曲线的方式表现</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9218" name="Rectangle 2"/>
          <p:cNvSpPr>
            <a:spLocks noGrp="1"/>
          </p:cNvSpPr>
          <p:nvPr>
            <p:ph type="title" idx="4294967295"/>
          </p:nvPr>
        </p:nvSpPr>
        <p:spPr/>
        <p:txBody>
          <a:bodyPr wrap="square" anchor="b"/>
          <a:p>
            <a:pPr eaLnBrk="1" hangingPunct="1"/>
            <a:r>
              <a:rPr lang="en-US" altLang="zh-CN" b="1">
                <a:sym typeface="+mn-ea"/>
              </a:rPr>
              <a:t>1-3</a:t>
            </a:r>
            <a:r>
              <a:rPr lang="zh-CN" altLang="en-US" b="1">
                <a:sym typeface="+mn-ea"/>
              </a:rPr>
              <a:t>、代理服务器</a:t>
            </a:r>
            <a:r>
              <a:rPr lang="zh-CN" altLang="en-US"/>
              <a:t> </a:t>
            </a:r>
            <a:endParaRPr lang="zh-CN" altLang="en-US"/>
          </a:p>
        </p:txBody>
      </p:sp>
      <p:sp>
        <p:nvSpPr>
          <p:cNvPr id="9219" name="Rectangle 3"/>
          <p:cNvSpPr>
            <a:spLocks noGrp="1"/>
          </p:cNvSpPr>
          <p:nvPr>
            <p:ph type="body" idx="4294967295"/>
          </p:nvPr>
        </p:nvSpPr>
        <p:spPr/>
        <p:txBody>
          <a:bodyPr wrap="square" anchor="t"/>
          <a:p>
            <a:pPr eaLnBrk="1" hangingPunct="1"/>
            <a:r>
              <a:rPr lang="zh-CN" altLang="en-US" dirty="0"/>
              <a:t>代理服务器 </a:t>
            </a:r>
            <a:endParaRPr lang="zh-CN" altLang="en-US" dirty="0"/>
          </a:p>
          <a:p>
            <a:pPr lvl="1" eaLnBrk="1" hangingPunct="1"/>
            <a:r>
              <a:rPr lang="zh-CN" altLang="en-US" dirty="0"/>
              <a:t>设计一个代理服务器</a:t>
            </a:r>
            <a:endParaRPr lang="zh-CN" altLang="en-US" dirty="0"/>
          </a:p>
          <a:p>
            <a:pPr lvl="1" eaLnBrk="1" hangingPunct="1"/>
            <a:r>
              <a:rPr lang="zh-CN" altLang="en-US" dirty="0"/>
              <a:t>选择实现两种常用的TCP协议代理，如HTTP，FTP等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0242" name="Rectangle 2"/>
          <p:cNvSpPr>
            <a:spLocks noGrp="1"/>
          </p:cNvSpPr>
          <p:nvPr>
            <p:ph type="title" idx="4294967295"/>
          </p:nvPr>
        </p:nvSpPr>
        <p:spPr/>
        <p:txBody>
          <a:bodyPr wrap="square" anchor="b"/>
          <a:p>
            <a:pPr eaLnBrk="1" hangingPunct="1"/>
            <a:r>
              <a:rPr lang="en-US" altLang="zh-CN" b="1">
                <a:sym typeface="+mn-ea"/>
              </a:rPr>
              <a:t>1-4</a:t>
            </a:r>
            <a:r>
              <a:rPr lang="zh-CN" altLang="en-US" b="1">
                <a:sym typeface="+mn-ea"/>
              </a:rPr>
              <a:t>、</a:t>
            </a:r>
            <a:r>
              <a:rPr lang="zh-CN" altLang="en-US" dirty="0">
                <a:sym typeface="+mn-ea"/>
              </a:rPr>
              <a:t>NAT服务</a:t>
            </a:r>
            <a:r>
              <a:rPr lang="zh-CN" altLang="en-US"/>
              <a:t> </a:t>
            </a:r>
            <a:endParaRPr lang="zh-CN" altLang="en-US"/>
          </a:p>
        </p:txBody>
      </p:sp>
      <p:sp>
        <p:nvSpPr>
          <p:cNvPr id="10243" name="Rectangle 3"/>
          <p:cNvSpPr>
            <a:spLocks noGrp="1"/>
          </p:cNvSpPr>
          <p:nvPr>
            <p:ph type="body" idx="4294967295"/>
          </p:nvPr>
        </p:nvSpPr>
        <p:spPr/>
        <p:txBody>
          <a:bodyPr wrap="square" anchor="t"/>
          <a:p>
            <a:pPr eaLnBrk="1" hangingPunct="1"/>
            <a:r>
              <a:rPr lang="zh-CN" altLang="en-US" dirty="0"/>
              <a:t>设计NAT服务端软件</a:t>
            </a:r>
            <a:endParaRPr lang="zh-CN" altLang="en-US" dirty="0"/>
          </a:p>
          <a:p>
            <a:pPr lvl="1" eaLnBrk="1" hangingPunct="1"/>
            <a:r>
              <a:rPr lang="zh-CN" altLang="en-US" dirty="0"/>
              <a:t>设计NAT服务端软件，使得一个私有网络可以通过internet注册IP连接到外网，位于内部网络和外部网络中的NAT路由器在发送数据包之前，负责把内部IP翻译成外部合法地址。</a:t>
            </a:r>
            <a:endParaRPr lang="zh-CN" altLang="en-US" dirty="0"/>
          </a:p>
          <a:p>
            <a:pPr lvl="1" eaLnBrk="1" hangingPunct="1"/>
            <a:r>
              <a:rPr lang="zh-CN" altLang="en-US" dirty="0"/>
              <a:t>NAT可选择静态翻译（static translation）、动态翻译（dynamic translation）或两者兼有。</a:t>
            </a:r>
            <a:endParaRPr lang="zh-CN" altLang="en-US" dirty="0"/>
          </a:p>
          <a:p>
            <a:pPr lvl="1" eaLnBrk="1" hangingPunct="1"/>
            <a:r>
              <a:rPr lang="zh-CN" altLang="en-US" dirty="0"/>
              <a:t>提出UDP包穿透NAT的方案  </a:t>
            </a:r>
            <a:endParaRPr lang="zh-CN" altLang="en-US" dirty="0"/>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1266" name="Rectangle 2"/>
          <p:cNvSpPr>
            <a:spLocks noGrp="1"/>
          </p:cNvSpPr>
          <p:nvPr>
            <p:ph type="title" idx="4294967295"/>
          </p:nvPr>
        </p:nvSpPr>
        <p:spPr/>
        <p:txBody>
          <a:bodyPr wrap="square" anchor="b"/>
          <a:p>
            <a:pPr eaLnBrk="1" hangingPunct="1"/>
            <a:r>
              <a:rPr lang="en-US" altLang="zh-CN" b="1"/>
              <a:t>1-5</a:t>
            </a:r>
            <a:r>
              <a:rPr lang="zh-CN" altLang="en-US" b="1"/>
              <a:t>、</a:t>
            </a:r>
            <a:r>
              <a:rPr lang="zh-CN" altLang="en-US" dirty="0">
                <a:sym typeface="+mn-ea"/>
              </a:rPr>
              <a:t>自拟题目</a:t>
            </a:r>
            <a:endParaRPr lang="en-US" altLang="zh-CN"/>
          </a:p>
        </p:txBody>
      </p:sp>
      <p:sp>
        <p:nvSpPr>
          <p:cNvPr id="11267" name="Rectangle 3"/>
          <p:cNvSpPr>
            <a:spLocks noGrp="1"/>
          </p:cNvSpPr>
          <p:nvPr>
            <p:ph type="body" idx="4294967295"/>
          </p:nvPr>
        </p:nvSpPr>
        <p:spPr/>
        <p:txBody>
          <a:bodyPr wrap="square" anchor="t"/>
          <a:p>
            <a:pPr eaLnBrk="1" hangingPunct="1"/>
            <a:r>
              <a:rPr lang="zh-CN" altLang="en-US" dirty="0"/>
              <a:t>自拟题目</a:t>
            </a:r>
            <a:endParaRPr lang="zh-CN" altLang="en-US" dirty="0"/>
          </a:p>
          <a:p>
            <a:pPr lvl="1" eaLnBrk="1" hangingPunct="1"/>
            <a:r>
              <a:rPr lang="zh-CN" altLang="en-US" dirty="0"/>
              <a:t>要求所拟题目涵盖以下大部分知识点：</a:t>
            </a:r>
            <a:endParaRPr lang="zh-CN" altLang="en-US" dirty="0"/>
          </a:p>
          <a:p>
            <a:pPr lvl="2" eaLnBrk="1" hangingPunct="1"/>
            <a:r>
              <a:rPr lang="zh-CN" altLang="en-US" dirty="0"/>
              <a:t>TCP/IP网络结构，</a:t>
            </a:r>
            <a:endParaRPr lang="zh-CN" altLang="en-US" dirty="0"/>
          </a:p>
          <a:p>
            <a:pPr lvl="2" eaLnBrk="1" hangingPunct="1"/>
            <a:r>
              <a:rPr lang="zh-CN" altLang="en-US" dirty="0"/>
              <a:t>TCP和UDP协议，</a:t>
            </a:r>
            <a:endParaRPr lang="zh-CN" altLang="en-US" dirty="0"/>
          </a:p>
          <a:p>
            <a:pPr lvl="2" eaLnBrk="1" hangingPunct="1"/>
            <a:r>
              <a:rPr lang="zh-CN" altLang="en-US" dirty="0"/>
              <a:t>网络套接字编程，</a:t>
            </a:r>
            <a:endParaRPr lang="zh-CN" altLang="en-US" dirty="0"/>
          </a:p>
          <a:p>
            <a:pPr lvl="2" eaLnBrk="1" hangingPunct="1"/>
            <a:r>
              <a:rPr lang="zh-CN" altLang="en-US" dirty="0"/>
              <a:t>音视频的编码与解码 </a:t>
            </a:r>
            <a:endParaRPr lang="zh-CN" altLang="en-US" dirty="0"/>
          </a:p>
          <a:p>
            <a:pPr lvl="1" eaLnBrk="1" hangingPunct="1"/>
            <a:r>
              <a:rPr lang="zh-CN" altLang="en-US" dirty="0"/>
              <a:t>必须向指导老师申请并获得许可</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txBox="1">
            <a:spLocks noGrp="1"/>
          </p:cNvSpPr>
          <p:nvPr/>
        </p:nvSpPr>
        <p:spPr>
          <a:xfrm>
            <a:off x="6858000" y="6400800"/>
            <a:ext cx="1600200" cy="457200"/>
          </a:xfrm>
          <a:prstGeom prst="rect">
            <a:avLst/>
          </a:prstGeom>
          <a:noFill/>
          <a:ln w="9525">
            <a:noFill/>
          </a:ln>
        </p:spPr>
        <p:txBody>
          <a:bodyPr anchor="t"/>
          <a:p>
            <a:pPr algn="ctr"/>
            <a:fld id="{9A0DB2DC-4C9A-4742-B13C-FB6460FD3503}" type="slidenum">
              <a:rPr lang="zh-CN" altLang="en-US" sz="1400" dirty="0">
                <a:latin typeface="Arial" panose="020B0604020202020204" pitchFamily="34" charset="0"/>
                <a:ea typeface="宋体" panose="02010600030101010101" pitchFamily="2" charset="-122"/>
              </a:rPr>
            </a:fld>
            <a:endParaRPr lang="zh-CN" altLang="en-US" sz="1400" dirty="0">
              <a:latin typeface="Arial" panose="020B0604020202020204" pitchFamily="34" charset="0"/>
              <a:ea typeface="宋体" panose="02010600030101010101" pitchFamily="2" charset="-122"/>
            </a:endParaRPr>
          </a:p>
        </p:txBody>
      </p:sp>
      <p:sp>
        <p:nvSpPr>
          <p:cNvPr id="12290" name="Rectangle 2"/>
          <p:cNvSpPr>
            <a:spLocks noGrp="1"/>
          </p:cNvSpPr>
          <p:nvPr>
            <p:ph type="title" idx="4294967295"/>
          </p:nvPr>
        </p:nvSpPr>
        <p:spPr/>
        <p:txBody>
          <a:bodyPr wrap="square" anchor="b"/>
          <a:p>
            <a:pPr eaLnBrk="1" hangingPunct="1"/>
            <a:r>
              <a:rPr lang="en-US" altLang="zh-CN" b="1"/>
              <a:t>2-1</a:t>
            </a:r>
            <a:r>
              <a:rPr lang="zh-CN" altLang="en-US" b="1"/>
              <a:t>、项目实施</a:t>
            </a:r>
            <a:r>
              <a:rPr lang="zh-CN" altLang="en-US"/>
              <a:t> </a:t>
            </a:r>
            <a:endParaRPr lang="zh-CN" altLang="en-US"/>
          </a:p>
        </p:txBody>
      </p:sp>
      <p:sp>
        <p:nvSpPr>
          <p:cNvPr id="12291" name="Rectangle 3"/>
          <p:cNvSpPr>
            <a:spLocks noGrp="1"/>
          </p:cNvSpPr>
          <p:nvPr>
            <p:ph type="body" idx="4294967295"/>
          </p:nvPr>
        </p:nvSpPr>
        <p:spPr/>
        <p:txBody>
          <a:bodyPr wrap="square" anchor="t"/>
          <a:p>
            <a:pPr eaLnBrk="1" hangingPunct="1"/>
            <a:r>
              <a:rPr lang="zh-CN" altLang="en-US" sz="2800" dirty="0"/>
              <a:t>采用分组合作方式 ，每组2-</a:t>
            </a:r>
            <a:r>
              <a:rPr lang="en-US" altLang="zh-CN" sz="2800" dirty="0"/>
              <a:t>3</a:t>
            </a:r>
            <a:r>
              <a:rPr lang="zh-CN" altLang="en-US" sz="2800" dirty="0"/>
              <a:t>人左右</a:t>
            </a:r>
            <a:endParaRPr lang="zh-CN" altLang="en-US" sz="2800" dirty="0"/>
          </a:p>
          <a:p>
            <a:pPr eaLnBrk="1" hangingPunct="1"/>
            <a:r>
              <a:rPr lang="zh-CN" altLang="en-US" sz="2800" dirty="0"/>
              <a:t>自行分组并选出组长</a:t>
            </a:r>
            <a:endParaRPr lang="en-US" altLang="zh-CN" sz="2800" dirty="0"/>
          </a:p>
          <a:p>
            <a:pPr eaLnBrk="1" hangingPunct="1"/>
            <a:endParaRPr lang="en-US" altLang="zh-CN" sz="2800" dirty="0"/>
          </a:p>
          <a:p>
            <a:pPr eaLnBrk="1" hangingPunct="1"/>
            <a:r>
              <a:rPr lang="zh-CN" altLang="en-US" sz="2800" dirty="0">
                <a:solidFill>
                  <a:srgbClr val="FF3300"/>
                </a:solidFill>
              </a:rPr>
              <a:t>部分同学在因进行校外远方实习而无法保证在校进行项目设计的同学，经学院教务办及项目老师确认后，可独立成小组，不与校内的同学混合。</a:t>
            </a:r>
            <a:endParaRPr lang="zh-CN" altLang="en-US" sz="2800" dirty="0">
              <a:solidFill>
                <a:srgbClr val="FF3300"/>
              </a:solidFill>
            </a:endParaRPr>
          </a:p>
        </p:txBody>
      </p:sp>
    </p:spTree>
  </p:cSld>
  <p:clrMapOvr>
    <a:masterClrMapping/>
  </p:clrMapOvr>
</p:sld>
</file>

<file path=ppt/tags/tag1.xml><?xml version="1.0" encoding="utf-8"?>
<p:tagLst xmlns:p="http://schemas.openxmlformats.org/presentationml/2006/main">
  <p:tag name="COMMONDATA" val="eyJoZGlkIjoiYWRiMzQ2NzhjY2E5MjU2NjRlZGY3YzEyYTMzMzI4ZDEifQ=="/>
</p:tagLst>
</file>

<file path=ppt/theme/theme1.xml><?xml version="1.0" encoding="utf-8"?>
<a:theme xmlns:a="http://schemas.openxmlformats.org/drawingml/2006/main" name="Studio">
  <a:themeElements>
    <a:clrScheme name="">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2E2"/>
      </a:accent5>
      <a:accent6>
        <a:srgbClr val="C0C9C9"/>
      </a:accent6>
      <a:hlink>
        <a:srgbClr val="99CC00"/>
      </a:hlink>
      <a:folHlink>
        <a:srgbClr val="336666"/>
      </a:folHlink>
    </a:clrScheme>
    <a:fontScheme name="">
      <a:majorFont>
        <a:latin typeface="Arial Black"/>
        <a:ea typeface="黑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2E2"/>
        </a:accent5>
        <a:accent6>
          <a:srgbClr val="C0C9C9"/>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989"/>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6EB"/>
        </a:accent5>
        <a:accent6>
          <a:srgbClr val="BF4D4D"/>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9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9E2FF"/>
        </a:accent5>
        <a:accent6>
          <a:srgbClr val="0089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CC3300"/>
        </a:dk2>
        <a:lt2>
          <a:srgbClr val="666633"/>
        </a:lt2>
        <a:accent1>
          <a:srgbClr val="808000"/>
        </a:accent1>
        <a:accent2>
          <a:srgbClr val="FF9900"/>
        </a:accent2>
        <a:accent3>
          <a:srgbClr val="AAAAAA"/>
        </a:accent3>
        <a:accent4>
          <a:srgbClr val="DCDCDC"/>
        </a:accent4>
        <a:accent5>
          <a:srgbClr val="C1C1AA"/>
        </a:accent5>
        <a:accent6>
          <a:srgbClr val="E58900"/>
        </a:accent6>
        <a:hlink>
          <a:srgbClr val="CC6600"/>
        </a:hlink>
        <a:folHlink>
          <a:srgbClr val="434B1F"/>
        </a:folHlink>
      </a:clrScheme>
      <a:clrMap bg1="lt1" tx1="dk1" bg2="lt2" tx2="dk2" accent1="accent1" accent2="accent2" accent3="accent3" accent4="accent4" accent5="accent5" accent6="accent6" hlink="hlink" folHlink="folHlink"/>
    </a:extraClrScheme>
    <a:extraClrScheme>
      <a:clrScheme name="">
        <a:dk1>
          <a:srgbClr val="FFFFFF"/>
        </a:dk1>
        <a:lt1>
          <a:srgbClr val="530901"/>
        </a:lt1>
        <a:dk2>
          <a:srgbClr val="FFFFFF"/>
        </a:dk2>
        <a:lt2>
          <a:srgbClr val="766997"/>
        </a:lt2>
        <a:accent1>
          <a:srgbClr val="FF3300"/>
        </a:accent1>
        <a:accent2>
          <a:srgbClr val="CC6600"/>
        </a:accent2>
        <a:accent3>
          <a:srgbClr val="B4AAAA"/>
        </a:accent3>
        <a:accent4>
          <a:srgbClr val="DCDCDC"/>
        </a:accent4>
        <a:accent5>
          <a:srgbClr val="FFADAA"/>
        </a:accent5>
        <a:accent6>
          <a:srgbClr val="B75B00"/>
        </a:accent6>
        <a:hlink>
          <a:srgbClr val="FF9900"/>
        </a:hlink>
        <a:folHlink>
          <a:srgbClr val="993300"/>
        </a:folHlink>
      </a:clrScheme>
      <a:clrMap bg1="lt1" tx1="dk1" bg2="lt2" tx2="dk2" accent1="accent1" accent2="accent2" accent3="accent3" accent4="accent4" accent5="accent5" accent6="accent6" hlink="hlink" folHlink="folHlink"/>
    </a:extraClrScheme>
    <a:extraClrScheme>
      <a:clrScheme name="">
        <a:dk1>
          <a:srgbClr val="FFFFFF"/>
        </a:dk1>
        <a:lt1>
          <a:srgbClr val="4C004C"/>
        </a:lt1>
        <a:dk2>
          <a:srgbClr val="FFFFFF"/>
        </a:dk2>
        <a:lt2>
          <a:srgbClr val="666699"/>
        </a:lt2>
        <a:accent1>
          <a:srgbClr val="0099CC"/>
        </a:accent1>
        <a:accent2>
          <a:srgbClr val="993366"/>
        </a:accent2>
        <a:accent3>
          <a:srgbClr val="B2AAB2"/>
        </a:accent3>
        <a:accent4>
          <a:srgbClr val="DCDCDC"/>
        </a:accent4>
        <a:accent5>
          <a:srgbClr val="AACAE2"/>
        </a:accent5>
        <a:accent6>
          <a:srgbClr val="892D5B"/>
        </a:accent6>
        <a:hlink>
          <a:srgbClr val="99CC00"/>
        </a:hlink>
        <a:folHlink>
          <a:srgbClr val="006699"/>
        </a:folHlink>
      </a:clrScheme>
      <a:clrMap bg1="lt1" tx1="dk1" bg2="lt2" tx2="dk2" accent1="accent1" accent2="accent2" accent3="accent3" accent4="accent4" accent5="accent5" accent6="accent6" hlink="hlink" folHlink="folHlink"/>
    </a:extraClrScheme>
    <a:extraClrScheme>
      <a:clrScheme name="">
        <a:dk1>
          <a:srgbClr val="FFFFFF"/>
        </a:dk1>
        <a:lt1>
          <a:srgbClr val="1E1551"/>
        </a:lt1>
        <a:dk2>
          <a:srgbClr val="CCFFFF"/>
        </a:dk2>
        <a:lt2>
          <a:srgbClr val="565682"/>
        </a:lt2>
        <a:accent1>
          <a:srgbClr val="33CCCC"/>
        </a:accent1>
        <a:accent2>
          <a:srgbClr val="009999"/>
        </a:accent2>
        <a:accent3>
          <a:srgbClr val="AAAAB3"/>
        </a:accent3>
        <a:accent4>
          <a:srgbClr val="DCDCDC"/>
        </a:accent4>
        <a:accent5>
          <a:srgbClr val="ADE2E2"/>
        </a:accent5>
        <a:accent6>
          <a:srgbClr val="008989"/>
        </a:accent6>
        <a:hlink>
          <a:srgbClr val="FF9900"/>
        </a:hlink>
        <a:folHlink>
          <a:srgbClr val="005986"/>
        </a:folHlink>
      </a:clrScheme>
      <a:clrMap bg1="lt1" tx1="dk1" bg2="lt2" tx2="dk2" accent1="accent1" accent2="accent2" accent3="accent3" accent4="accent4" accent5="accent5" accent6="accent6" hlink="hlink" folHlink="folHlink"/>
    </a:extraClrScheme>
    <a:extraClrScheme>
      <a:clrScheme name="">
        <a:dk1>
          <a:srgbClr val="FFFFFF"/>
        </a:dk1>
        <a:lt1>
          <a:srgbClr val="2E5D5C"/>
        </a:lt1>
        <a:dk2>
          <a:srgbClr val="FFFFFF"/>
        </a:dk2>
        <a:lt2>
          <a:srgbClr val="CCCC99"/>
        </a:lt2>
        <a:accent1>
          <a:srgbClr val="0099CC"/>
        </a:accent1>
        <a:accent2>
          <a:srgbClr val="D6E0E0"/>
        </a:accent2>
        <a:accent3>
          <a:srgbClr val="ACB6B6"/>
        </a:accent3>
        <a:accent4>
          <a:srgbClr val="DCDCDC"/>
        </a:accent4>
        <a:accent5>
          <a:srgbClr val="AACAE2"/>
        </a:accent5>
        <a:accent6>
          <a:srgbClr val="C0C9C9"/>
        </a:accent6>
        <a:hlink>
          <a:srgbClr val="CCCC99"/>
        </a:hlink>
        <a:folHlink>
          <a:srgbClr val="428A8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udio">
  <a:themeElements>
    <a:clrScheme name="">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2E2"/>
      </a:accent5>
      <a:accent6>
        <a:srgbClr val="C0C9C9"/>
      </a:accent6>
      <a:hlink>
        <a:srgbClr val="99CC00"/>
      </a:hlink>
      <a:folHlink>
        <a:srgbClr val="336666"/>
      </a:folHlink>
    </a:clrScheme>
    <a:fontScheme name="">
      <a:majorFont>
        <a:latin typeface="Arial Black"/>
        <a:ea typeface="黑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2E2"/>
        </a:accent5>
        <a:accent6>
          <a:srgbClr val="C0C9C9"/>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989"/>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6EB"/>
        </a:accent5>
        <a:accent6>
          <a:srgbClr val="BF4D4D"/>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9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9E2FF"/>
        </a:accent5>
        <a:accent6>
          <a:srgbClr val="0089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CC3300"/>
        </a:dk2>
        <a:lt2>
          <a:srgbClr val="666633"/>
        </a:lt2>
        <a:accent1>
          <a:srgbClr val="808000"/>
        </a:accent1>
        <a:accent2>
          <a:srgbClr val="FF9900"/>
        </a:accent2>
        <a:accent3>
          <a:srgbClr val="AAAAAA"/>
        </a:accent3>
        <a:accent4>
          <a:srgbClr val="DCDCDC"/>
        </a:accent4>
        <a:accent5>
          <a:srgbClr val="C1C1AA"/>
        </a:accent5>
        <a:accent6>
          <a:srgbClr val="E58900"/>
        </a:accent6>
        <a:hlink>
          <a:srgbClr val="CC6600"/>
        </a:hlink>
        <a:folHlink>
          <a:srgbClr val="434B1F"/>
        </a:folHlink>
      </a:clrScheme>
      <a:clrMap bg1="lt1" tx1="dk1" bg2="lt2" tx2="dk2" accent1="accent1" accent2="accent2" accent3="accent3" accent4="accent4" accent5="accent5" accent6="accent6" hlink="hlink" folHlink="folHlink"/>
    </a:extraClrScheme>
    <a:extraClrScheme>
      <a:clrScheme name="">
        <a:dk1>
          <a:srgbClr val="FFFFFF"/>
        </a:dk1>
        <a:lt1>
          <a:srgbClr val="530901"/>
        </a:lt1>
        <a:dk2>
          <a:srgbClr val="FFFFFF"/>
        </a:dk2>
        <a:lt2>
          <a:srgbClr val="766997"/>
        </a:lt2>
        <a:accent1>
          <a:srgbClr val="FF3300"/>
        </a:accent1>
        <a:accent2>
          <a:srgbClr val="CC6600"/>
        </a:accent2>
        <a:accent3>
          <a:srgbClr val="B4AAAA"/>
        </a:accent3>
        <a:accent4>
          <a:srgbClr val="DCDCDC"/>
        </a:accent4>
        <a:accent5>
          <a:srgbClr val="FFADAA"/>
        </a:accent5>
        <a:accent6>
          <a:srgbClr val="B75B00"/>
        </a:accent6>
        <a:hlink>
          <a:srgbClr val="FF9900"/>
        </a:hlink>
        <a:folHlink>
          <a:srgbClr val="993300"/>
        </a:folHlink>
      </a:clrScheme>
      <a:clrMap bg1="lt1" tx1="dk1" bg2="lt2" tx2="dk2" accent1="accent1" accent2="accent2" accent3="accent3" accent4="accent4" accent5="accent5" accent6="accent6" hlink="hlink" folHlink="folHlink"/>
    </a:extraClrScheme>
    <a:extraClrScheme>
      <a:clrScheme name="">
        <a:dk1>
          <a:srgbClr val="FFFFFF"/>
        </a:dk1>
        <a:lt1>
          <a:srgbClr val="4C004C"/>
        </a:lt1>
        <a:dk2>
          <a:srgbClr val="FFFFFF"/>
        </a:dk2>
        <a:lt2>
          <a:srgbClr val="666699"/>
        </a:lt2>
        <a:accent1>
          <a:srgbClr val="0099CC"/>
        </a:accent1>
        <a:accent2>
          <a:srgbClr val="993366"/>
        </a:accent2>
        <a:accent3>
          <a:srgbClr val="B2AAB2"/>
        </a:accent3>
        <a:accent4>
          <a:srgbClr val="DCDCDC"/>
        </a:accent4>
        <a:accent5>
          <a:srgbClr val="AACAE2"/>
        </a:accent5>
        <a:accent6>
          <a:srgbClr val="892D5B"/>
        </a:accent6>
        <a:hlink>
          <a:srgbClr val="99CC00"/>
        </a:hlink>
        <a:folHlink>
          <a:srgbClr val="006699"/>
        </a:folHlink>
      </a:clrScheme>
      <a:clrMap bg1="lt1" tx1="dk1" bg2="lt2" tx2="dk2" accent1="accent1" accent2="accent2" accent3="accent3" accent4="accent4" accent5="accent5" accent6="accent6" hlink="hlink" folHlink="folHlink"/>
    </a:extraClrScheme>
    <a:extraClrScheme>
      <a:clrScheme name="">
        <a:dk1>
          <a:srgbClr val="FFFFFF"/>
        </a:dk1>
        <a:lt1>
          <a:srgbClr val="1E1551"/>
        </a:lt1>
        <a:dk2>
          <a:srgbClr val="CCFFFF"/>
        </a:dk2>
        <a:lt2>
          <a:srgbClr val="565682"/>
        </a:lt2>
        <a:accent1>
          <a:srgbClr val="33CCCC"/>
        </a:accent1>
        <a:accent2>
          <a:srgbClr val="009999"/>
        </a:accent2>
        <a:accent3>
          <a:srgbClr val="AAAAB3"/>
        </a:accent3>
        <a:accent4>
          <a:srgbClr val="DCDCDC"/>
        </a:accent4>
        <a:accent5>
          <a:srgbClr val="ADE2E2"/>
        </a:accent5>
        <a:accent6>
          <a:srgbClr val="008989"/>
        </a:accent6>
        <a:hlink>
          <a:srgbClr val="FF9900"/>
        </a:hlink>
        <a:folHlink>
          <a:srgbClr val="005986"/>
        </a:folHlink>
      </a:clrScheme>
      <a:clrMap bg1="lt1" tx1="dk1" bg2="lt2" tx2="dk2" accent1="accent1" accent2="accent2" accent3="accent3" accent4="accent4" accent5="accent5" accent6="accent6" hlink="hlink" folHlink="folHlink"/>
    </a:extraClrScheme>
    <a:extraClrScheme>
      <a:clrScheme name="">
        <a:dk1>
          <a:srgbClr val="FFFFFF"/>
        </a:dk1>
        <a:lt1>
          <a:srgbClr val="2E5D5C"/>
        </a:lt1>
        <a:dk2>
          <a:srgbClr val="FFFFFF"/>
        </a:dk2>
        <a:lt2>
          <a:srgbClr val="CCCC99"/>
        </a:lt2>
        <a:accent1>
          <a:srgbClr val="0099CC"/>
        </a:accent1>
        <a:accent2>
          <a:srgbClr val="D6E0E0"/>
        </a:accent2>
        <a:accent3>
          <a:srgbClr val="ACB6B6"/>
        </a:accent3>
        <a:accent4>
          <a:srgbClr val="DCDCDC"/>
        </a:accent4>
        <a:accent5>
          <a:srgbClr val="AACAE2"/>
        </a:accent5>
        <a:accent6>
          <a:srgbClr val="C0C9C9"/>
        </a:accent6>
        <a:hlink>
          <a:srgbClr val="CCCC99"/>
        </a:hlink>
        <a:folHlink>
          <a:srgbClr val="428A8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Studio</Template>
  <TotalTime>0</TotalTime>
  <Words>1328</Words>
  <Application>WPS 演示</Application>
  <PresentationFormat>全屏显示(4:3)</PresentationFormat>
  <Paragraphs>179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Arial</vt:lpstr>
      <vt:lpstr>宋体</vt:lpstr>
      <vt:lpstr>Wingdings</vt:lpstr>
      <vt:lpstr>Times New Roman</vt:lpstr>
      <vt:lpstr>黑体</vt:lpstr>
      <vt:lpstr>Arial Black</vt:lpstr>
      <vt:lpstr>微软雅黑</vt:lpstr>
      <vt:lpstr>Arial Unicode MS</vt:lpstr>
      <vt:lpstr>Calibri</vt:lpstr>
      <vt:lpstr>Studio</vt:lpstr>
      <vt:lpstr>1_Studio</vt:lpstr>
      <vt:lpstr>网络工程项目实施 </vt:lpstr>
      <vt:lpstr>项目大纲 </vt:lpstr>
      <vt:lpstr>1、项目类型</vt:lpstr>
      <vt:lpstr>1-1、即时通信 </vt:lpstr>
      <vt:lpstr>1-2、流量监控 </vt:lpstr>
      <vt:lpstr>1-3、代理服务器 </vt:lpstr>
      <vt:lpstr>1-4、NAT服务 </vt:lpstr>
      <vt:lpstr>1-5、自拟题目</vt:lpstr>
      <vt:lpstr>2-1、项目实施 </vt:lpstr>
      <vt:lpstr>2-2、项目实施 </vt:lpstr>
      <vt:lpstr>2-3、项目验收 </vt:lpstr>
      <vt:lpstr>3-1、成绩评定 </vt:lpstr>
      <vt:lpstr>3-2、成绩评定方法</vt:lpstr>
      <vt:lpstr>4、时间节点</vt:lpstr>
    </vt:vector>
  </TitlesOfParts>
  <Company>CS-STU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Winter</dc:creator>
  <cp:lastModifiedBy>zmlin</cp:lastModifiedBy>
  <cp:revision>73</cp:revision>
  <dcterms:created xsi:type="dcterms:W3CDTF">2011-08-18T11:58:00Z</dcterms:created>
  <dcterms:modified xsi:type="dcterms:W3CDTF">2025-04-17T01:17:33Z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763E6669DE1748CCAB21BD879FD7011C</vt:lpwstr>
  </property>
</Properties>
</file>