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2" r:id="rId2"/>
    <p:sldId id="540" r:id="rId3"/>
    <p:sldId id="329" r:id="rId4"/>
    <p:sldId id="616" r:id="rId5"/>
    <p:sldId id="617" r:id="rId6"/>
    <p:sldId id="619" r:id="rId7"/>
    <p:sldId id="620" r:id="rId8"/>
    <p:sldId id="621" r:id="rId9"/>
    <p:sldId id="537" r:id="rId1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AF9300"/>
    <a:srgbClr val="00528B"/>
    <a:srgbClr val="004C36"/>
    <a:srgbClr val="9AA71D"/>
    <a:srgbClr val="3BA1E3"/>
    <a:srgbClr val="54000F"/>
    <a:srgbClr val="7B271D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5195" autoAdjust="0"/>
  </p:normalViewPr>
  <p:slideViewPr>
    <p:cSldViewPr>
      <p:cViewPr>
        <p:scale>
          <a:sx n="100" d="100"/>
          <a:sy n="100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A87CA-B9BE-554C-B777-9ED696D6F61B}" type="doc">
      <dgm:prSet loTypeId="urn:microsoft.com/office/officeart/2005/8/layout/hChevron3" loCatId="" qsTypeId="urn:microsoft.com/office/officeart/2005/8/quickstyle/simple4" qsCatId="simple" csTypeId="urn:microsoft.com/office/officeart/2005/8/colors/accent2_2" csCatId="accent2" phldr="1"/>
      <dgm:spPr/>
    </dgm:pt>
    <dgm:pt modelId="{DB950144-3587-3D45-9D1E-2D250F89A4C0}">
      <dgm:prSet phldrT="[Text]"/>
      <dgm:spPr/>
      <dgm:t>
        <a:bodyPr/>
        <a:lstStyle/>
        <a:p>
          <a:r>
            <a:rPr lang="en-US" b="1" dirty="0" smtClean="0"/>
            <a:t>Not there</a:t>
          </a:r>
          <a:endParaRPr lang="en-US" b="1" dirty="0"/>
        </a:p>
      </dgm:t>
    </dgm:pt>
    <dgm:pt modelId="{A1543F47-0A18-7145-8D73-53BF8E65BAE8}" type="parTrans" cxnId="{481C0C1B-18E7-6142-A8B9-EE59C2A8F5AF}">
      <dgm:prSet/>
      <dgm:spPr/>
      <dgm:t>
        <a:bodyPr/>
        <a:lstStyle/>
        <a:p>
          <a:endParaRPr lang="en-US"/>
        </a:p>
      </dgm:t>
    </dgm:pt>
    <dgm:pt modelId="{808360B1-3474-BD47-9AE4-E35F190CE52B}" type="sibTrans" cxnId="{481C0C1B-18E7-6142-A8B9-EE59C2A8F5AF}">
      <dgm:prSet/>
      <dgm:spPr/>
      <dgm:t>
        <a:bodyPr/>
        <a:lstStyle/>
        <a:p>
          <a:endParaRPr lang="en-US"/>
        </a:p>
      </dgm:t>
    </dgm:pt>
    <dgm:pt modelId="{507A88CA-E873-9D4C-8A7D-DC0D6206E160}">
      <dgm:prSet phldrT="[Text]"/>
      <dgm:spPr/>
      <dgm:t>
        <a:bodyPr/>
        <a:lstStyle/>
        <a:p>
          <a:r>
            <a:rPr lang="en-US" b="1" dirty="0" smtClean="0"/>
            <a:t>There but no </a:t>
          </a:r>
          <a:r>
            <a:rPr lang="en-US" b="1" dirty="0" err="1" smtClean="0"/>
            <a:t>myLab</a:t>
          </a:r>
          <a:endParaRPr lang="en-US" b="1" dirty="0"/>
        </a:p>
      </dgm:t>
    </dgm:pt>
    <dgm:pt modelId="{C02E2A93-7623-664A-A1A8-3079380EB938}" type="parTrans" cxnId="{0B8362E2-2512-884E-B3C9-AA8416BD3DB1}">
      <dgm:prSet/>
      <dgm:spPr/>
      <dgm:t>
        <a:bodyPr/>
        <a:lstStyle/>
        <a:p>
          <a:endParaRPr lang="en-US"/>
        </a:p>
      </dgm:t>
    </dgm:pt>
    <dgm:pt modelId="{94F93A66-F0EF-6741-A833-3B6968901E91}" type="sibTrans" cxnId="{0B8362E2-2512-884E-B3C9-AA8416BD3DB1}">
      <dgm:prSet/>
      <dgm:spPr/>
      <dgm:t>
        <a:bodyPr/>
        <a:lstStyle/>
        <a:p>
          <a:endParaRPr lang="en-US"/>
        </a:p>
      </dgm:t>
    </dgm:pt>
    <dgm:pt modelId="{F7BF8CCE-F6B4-CA4D-91D7-A80A14BAFE2F}">
      <dgm:prSet phldrT="[Text]"/>
      <dgm:spPr/>
      <dgm:t>
        <a:bodyPr/>
        <a:lstStyle/>
        <a:p>
          <a:r>
            <a:rPr lang="en-US" b="1" dirty="0" smtClean="0"/>
            <a:t>There w/ </a:t>
          </a:r>
          <a:r>
            <a:rPr lang="en-US" b="1" dirty="0" err="1" smtClean="0"/>
            <a:t>myLab</a:t>
          </a:r>
          <a:endParaRPr lang="en-US" b="1" dirty="0"/>
        </a:p>
      </dgm:t>
    </dgm:pt>
    <dgm:pt modelId="{ADC5587A-0C81-4841-ADCB-C28B2EA633C4}" type="parTrans" cxnId="{60088366-891B-5243-BED9-AC28109832DB}">
      <dgm:prSet/>
      <dgm:spPr/>
      <dgm:t>
        <a:bodyPr/>
        <a:lstStyle/>
        <a:p>
          <a:endParaRPr lang="en-US"/>
        </a:p>
      </dgm:t>
    </dgm:pt>
    <dgm:pt modelId="{258485BB-762A-8C42-8467-F1B535B9E38C}" type="sibTrans" cxnId="{60088366-891B-5243-BED9-AC28109832DB}">
      <dgm:prSet/>
      <dgm:spPr/>
      <dgm:t>
        <a:bodyPr/>
        <a:lstStyle/>
        <a:p>
          <a:endParaRPr lang="en-US"/>
        </a:p>
      </dgm:t>
    </dgm:pt>
    <dgm:pt modelId="{FDD4885D-B6A3-E042-9097-358D70DAAC06}">
      <dgm:prSet phldrT="[Text]"/>
      <dgm:spPr/>
      <dgm:t>
        <a:bodyPr/>
        <a:lstStyle/>
        <a:p>
          <a:r>
            <a:rPr lang="en-US" b="1" dirty="0" smtClean="0"/>
            <a:t>There w/ MeTL</a:t>
          </a:r>
          <a:endParaRPr lang="en-US" b="1" dirty="0"/>
        </a:p>
      </dgm:t>
    </dgm:pt>
    <dgm:pt modelId="{375D7E0E-950D-6F4D-98B4-93DA7F7100A5}" type="parTrans" cxnId="{901EBEE4-238C-AD43-A03D-3EC40D1B4D3B}">
      <dgm:prSet/>
      <dgm:spPr/>
      <dgm:t>
        <a:bodyPr/>
        <a:lstStyle/>
        <a:p>
          <a:endParaRPr lang="en-US"/>
        </a:p>
      </dgm:t>
    </dgm:pt>
    <dgm:pt modelId="{2DBD0379-70E3-8848-96E9-A352F148E83A}" type="sibTrans" cxnId="{901EBEE4-238C-AD43-A03D-3EC40D1B4D3B}">
      <dgm:prSet/>
      <dgm:spPr/>
      <dgm:t>
        <a:bodyPr/>
        <a:lstStyle/>
        <a:p>
          <a:endParaRPr lang="en-US"/>
        </a:p>
      </dgm:t>
    </dgm:pt>
    <dgm:pt modelId="{8601953D-90E1-174C-8247-692FABF8EF3B}" type="pres">
      <dgm:prSet presAssocID="{186A87CA-B9BE-554C-B777-9ED696D6F61B}" presName="Name0" presStyleCnt="0">
        <dgm:presLayoutVars>
          <dgm:dir/>
          <dgm:resizeHandles val="exact"/>
        </dgm:presLayoutVars>
      </dgm:prSet>
      <dgm:spPr/>
    </dgm:pt>
    <dgm:pt modelId="{072AC3A3-8748-344C-923A-E25AE6C1757F}" type="pres">
      <dgm:prSet presAssocID="{DB950144-3587-3D45-9D1E-2D250F89A4C0}" presName="parTxOnly" presStyleLbl="node1" presStyleIdx="0" presStyleCnt="4">
        <dgm:presLayoutVars>
          <dgm:bulletEnabled val="1"/>
        </dgm:presLayoutVars>
      </dgm:prSet>
      <dgm:spPr/>
    </dgm:pt>
    <dgm:pt modelId="{485ABA6D-FFA4-A340-AC09-D7A997E162F2}" type="pres">
      <dgm:prSet presAssocID="{808360B1-3474-BD47-9AE4-E35F190CE52B}" presName="parSpace" presStyleCnt="0"/>
      <dgm:spPr/>
    </dgm:pt>
    <dgm:pt modelId="{A9F339A2-3D30-A14D-A0F7-E56048388F12}" type="pres">
      <dgm:prSet presAssocID="{507A88CA-E873-9D4C-8A7D-DC0D6206E160}" presName="parTxOnly" presStyleLbl="node1" presStyleIdx="1" presStyleCnt="4">
        <dgm:presLayoutVars>
          <dgm:bulletEnabled val="1"/>
        </dgm:presLayoutVars>
      </dgm:prSet>
      <dgm:spPr/>
    </dgm:pt>
    <dgm:pt modelId="{E5820D33-5EE4-9542-B493-7FB7649BAD71}" type="pres">
      <dgm:prSet presAssocID="{94F93A66-F0EF-6741-A833-3B6968901E91}" presName="parSpace" presStyleCnt="0"/>
      <dgm:spPr/>
    </dgm:pt>
    <dgm:pt modelId="{3EBA2D61-DFB6-6043-B2D5-CC648748F042}" type="pres">
      <dgm:prSet presAssocID="{F7BF8CCE-F6B4-CA4D-91D7-A80A14BAFE2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4AA80-3815-D843-8B0A-B3D4459C6833}" type="pres">
      <dgm:prSet presAssocID="{258485BB-762A-8C42-8467-F1B535B9E38C}" presName="parSpace" presStyleCnt="0"/>
      <dgm:spPr/>
    </dgm:pt>
    <dgm:pt modelId="{47B706D6-F057-C747-BD44-226353656FDA}" type="pres">
      <dgm:prSet presAssocID="{FDD4885D-B6A3-E042-9097-358D70DAAC0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0088366-891B-5243-BED9-AC28109832DB}" srcId="{186A87CA-B9BE-554C-B777-9ED696D6F61B}" destId="{F7BF8CCE-F6B4-CA4D-91D7-A80A14BAFE2F}" srcOrd="2" destOrd="0" parTransId="{ADC5587A-0C81-4841-ADCB-C28B2EA633C4}" sibTransId="{258485BB-762A-8C42-8467-F1B535B9E38C}"/>
    <dgm:cxn modelId="{901EBEE4-238C-AD43-A03D-3EC40D1B4D3B}" srcId="{186A87CA-B9BE-554C-B777-9ED696D6F61B}" destId="{FDD4885D-B6A3-E042-9097-358D70DAAC06}" srcOrd="3" destOrd="0" parTransId="{375D7E0E-950D-6F4D-98B4-93DA7F7100A5}" sibTransId="{2DBD0379-70E3-8848-96E9-A352F148E83A}"/>
    <dgm:cxn modelId="{0B8362E2-2512-884E-B3C9-AA8416BD3DB1}" srcId="{186A87CA-B9BE-554C-B777-9ED696D6F61B}" destId="{507A88CA-E873-9D4C-8A7D-DC0D6206E160}" srcOrd="1" destOrd="0" parTransId="{C02E2A93-7623-664A-A1A8-3079380EB938}" sibTransId="{94F93A66-F0EF-6741-A833-3B6968901E91}"/>
    <dgm:cxn modelId="{5A290537-A2E4-994A-BC54-C01CB5B76F0D}" type="presOf" srcId="{F7BF8CCE-F6B4-CA4D-91D7-A80A14BAFE2F}" destId="{3EBA2D61-DFB6-6043-B2D5-CC648748F042}" srcOrd="0" destOrd="0" presId="urn:microsoft.com/office/officeart/2005/8/layout/hChevron3"/>
    <dgm:cxn modelId="{481C0C1B-18E7-6142-A8B9-EE59C2A8F5AF}" srcId="{186A87CA-B9BE-554C-B777-9ED696D6F61B}" destId="{DB950144-3587-3D45-9D1E-2D250F89A4C0}" srcOrd="0" destOrd="0" parTransId="{A1543F47-0A18-7145-8D73-53BF8E65BAE8}" sibTransId="{808360B1-3474-BD47-9AE4-E35F190CE52B}"/>
    <dgm:cxn modelId="{C2C86910-3A1D-7D40-B6E8-9DD4C5807AB9}" type="presOf" srcId="{186A87CA-B9BE-554C-B777-9ED696D6F61B}" destId="{8601953D-90E1-174C-8247-692FABF8EF3B}" srcOrd="0" destOrd="0" presId="urn:microsoft.com/office/officeart/2005/8/layout/hChevron3"/>
    <dgm:cxn modelId="{D5206223-7155-CF46-B38B-C77EADEC5E6E}" type="presOf" srcId="{507A88CA-E873-9D4C-8A7D-DC0D6206E160}" destId="{A9F339A2-3D30-A14D-A0F7-E56048388F12}" srcOrd="0" destOrd="0" presId="urn:microsoft.com/office/officeart/2005/8/layout/hChevron3"/>
    <dgm:cxn modelId="{FE7A138B-BCD4-F74C-8760-ADAA7BF15E50}" type="presOf" srcId="{DB950144-3587-3D45-9D1E-2D250F89A4C0}" destId="{072AC3A3-8748-344C-923A-E25AE6C1757F}" srcOrd="0" destOrd="0" presId="urn:microsoft.com/office/officeart/2005/8/layout/hChevron3"/>
    <dgm:cxn modelId="{85789715-7078-5347-A881-0BAE19EC50DA}" type="presOf" srcId="{FDD4885D-B6A3-E042-9097-358D70DAAC06}" destId="{47B706D6-F057-C747-BD44-226353656FDA}" srcOrd="0" destOrd="0" presId="urn:microsoft.com/office/officeart/2005/8/layout/hChevron3"/>
    <dgm:cxn modelId="{220BFAE7-850B-EB49-BCA9-F45BD5003D92}" type="presParOf" srcId="{8601953D-90E1-174C-8247-692FABF8EF3B}" destId="{072AC3A3-8748-344C-923A-E25AE6C1757F}" srcOrd="0" destOrd="0" presId="urn:microsoft.com/office/officeart/2005/8/layout/hChevron3"/>
    <dgm:cxn modelId="{3F5220FF-27B4-004C-A233-93286EC4F92E}" type="presParOf" srcId="{8601953D-90E1-174C-8247-692FABF8EF3B}" destId="{485ABA6D-FFA4-A340-AC09-D7A997E162F2}" srcOrd="1" destOrd="0" presId="urn:microsoft.com/office/officeart/2005/8/layout/hChevron3"/>
    <dgm:cxn modelId="{41CE1096-DE30-A049-81FF-7A3170624FCF}" type="presParOf" srcId="{8601953D-90E1-174C-8247-692FABF8EF3B}" destId="{A9F339A2-3D30-A14D-A0F7-E56048388F12}" srcOrd="2" destOrd="0" presId="urn:microsoft.com/office/officeart/2005/8/layout/hChevron3"/>
    <dgm:cxn modelId="{10F9A169-D4CA-824E-BDE3-8EBC98F29E4E}" type="presParOf" srcId="{8601953D-90E1-174C-8247-692FABF8EF3B}" destId="{E5820D33-5EE4-9542-B493-7FB7649BAD71}" srcOrd="3" destOrd="0" presId="urn:microsoft.com/office/officeart/2005/8/layout/hChevron3"/>
    <dgm:cxn modelId="{C35101AC-648C-DC45-8697-EAAB487DD338}" type="presParOf" srcId="{8601953D-90E1-174C-8247-692FABF8EF3B}" destId="{3EBA2D61-DFB6-6043-B2D5-CC648748F042}" srcOrd="4" destOrd="0" presId="urn:microsoft.com/office/officeart/2005/8/layout/hChevron3"/>
    <dgm:cxn modelId="{6E5D046D-8BD7-DD41-97A4-89ABCF1FF8C2}" type="presParOf" srcId="{8601953D-90E1-174C-8247-692FABF8EF3B}" destId="{A894AA80-3815-D843-8B0A-B3D4459C6833}" srcOrd="5" destOrd="0" presId="urn:microsoft.com/office/officeart/2005/8/layout/hChevron3"/>
    <dgm:cxn modelId="{860D3763-5417-9743-BBED-A5561579CF10}" type="presParOf" srcId="{8601953D-90E1-174C-8247-692FABF8EF3B}" destId="{47B706D6-F057-C747-BD44-226353656FD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C3A3-8748-344C-923A-E25AE6C1757F}">
      <dsp:nvSpPr>
        <dsp:cNvPr id="0" name=""/>
        <dsp:cNvSpPr/>
      </dsp:nvSpPr>
      <dsp:spPr>
        <a:xfrm>
          <a:off x="2678" y="2891432"/>
          <a:ext cx="2687835" cy="107513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Not there</a:t>
          </a:r>
          <a:endParaRPr lang="en-US" sz="2400" b="1" kern="1200" dirty="0"/>
        </a:p>
      </dsp:txBody>
      <dsp:txXfrm>
        <a:off x="2678" y="2891432"/>
        <a:ext cx="2419052" cy="1075134"/>
      </dsp:txXfrm>
    </dsp:sp>
    <dsp:sp modelId="{A9F339A2-3D30-A14D-A0F7-E56048388F12}">
      <dsp:nvSpPr>
        <dsp:cNvPr id="0" name=""/>
        <dsp:cNvSpPr/>
      </dsp:nvSpPr>
      <dsp:spPr>
        <a:xfrm>
          <a:off x="2152947" y="2891432"/>
          <a:ext cx="2687835" cy="107513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There but no </a:t>
          </a:r>
          <a:r>
            <a:rPr lang="en-US" sz="2400" b="1" kern="1200" dirty="0" err="1" smtClean="0"/>
            <a:t>myLab</a:t>
          </a:r>
          <a:endParaRPr lang="en-US" sz="2400" b="1" kern="1200" dirty="0"/>
        </a:p>
      </dsp:txBody>
      <dsp:txXfrm>
        <a:off x="2690514" y="2891432"/>
        <a:ext cx="1612701" cy="1075134"/>
      </dsp:txXfrm>
    </dsp:sp>
    <dsp:sp modelId="{3EBA2D61-DFB6-6043-B2D5-CC648748F042}">
      <dsp:nvSpPr>
        <dsp:cNvPr id="0" name=""/>
        <dsp:cNvSpPr/>
      </dsp:nvSpPr>
      <dsp:spPr>
        <a:xfrm>
          <a:off x="4303216" y="2891432"/>
          <a:ext cx="2687835" cy="107513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There w/ </a:t>
          </a:r>
          <a:r>
            <a:rPr lang="en-US" sz="2400" b="1" kern="1200" dirty="0" err="1" smtClean="0"/>
            <a:t>myLab</a:t>
          </a:r>
          <a:endParaRPr lang="en-US" sz="2400" b="1" kern="1200" dirty="0"/>
        </a:p>
      </dsp:txBody>
      <dsp:txXfrm>
        <a:off x="4840783" y="2891432"/>
        <a:ext cx="1612701" cy="1075134"/>
      </dsp:txXfrm>
    </dsp:sp>
    <dsp:sp modelId="{47B706D6-F057-C747-BD44-226353656FDA}">
      <dsp:nvSpPr>
        <dsp:cNvPr id="0" name=""/>
        <dsp:cNvSpPr/>
      </dsp:nvSpPr>
      <dsp:spPr>
        <a:xfrm>
          <a:off x="6453485" y="2891432"/>
          <a:ext cx="2687835" cy="107513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There w/ MeTL</a:t>
          </a:r>
          <a:endParaRPr lang="en-US" sz="2400" b="1" kern="1200" dirty="0"/>
        </a:p>
      </dsp:txBody>
      <dsp:txXfrm>
        <a:off x="6991052" y="2891432"/>
        <a:ext cx="1612701" cy="1075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2B74EA-EA3C-2343-AEE3-E6C9B9DA95E9}" type="datetime1">
              <a:rPr lang="en-US"/>
              <a:pPr/>
              <a:t>15/06/11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FB7BEE-526F-F444-A6F8-562855BD0B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2F9D1-C81F-094E-A0CB-28BD86DB4DC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250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Essential</a:t>
            </a:r>
          </a:p>
          <a:p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Exciting</a:t>
            </a:r>
          </a:p>
          <a:p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Challenging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7BF3F-06A6-DD4F-8C96-AC54FD0745FF}" type="slidenum">
              <a:rPr lang="en-AU" smtClean="0"/>
              <a:pPr/>
              <a:t>1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55E16-2033-F044-ABE7-D285F574E4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0A777-D113-5644-9338-A9D262B1CE9D}" type="slidenum">
              <a:rPr lang="en-AU"/>
              <a:pPr/>
              <a:t>3</a:t>
            </a:fld>
            <a:endParaRPr lang="en-AU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0188" indent="-230188" eaLnBrk="1" hangingPunct="1"/>
            <a:r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Student engagement</a:t>
            </a:r>
          </a:p>
          <a:p>
            <a:pPr marL="230188" indent="-230188" eaLnBrk="1" hangingPunct="1">
              <a:buFontTx/>
              <a:buChar char="-"/>
            </a:pPr>
            <a:r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How can we make the University experience compelling enough for students to fully engage when they do have time/attention for it?</a:t>
            </a:r>
          </a:p>
          <a:p>
            <a:pPr marL="230188" indent="-230188" eaLnBrk="1" hangingPunct="1">
              <a:buFontTx/>
              <a:buChar char="-"/>
            </a:pPr>
            <a:r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We want our students to look like this, 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All four</a:t>
            </a:r>
            <a:r>
              <a:rPr lang="en-AU" baseline="0" dirty="0" smtClean="0"/>
              <a:t> compared. Essentially what we hoped for happened!!! </a:t>
            </a:r>
            <a:r>
              <a:rPr lang="en-AU" baseline="0" dirty="0" err="1" smtClean="0"/>
              <a:t>Whoopeee</a:t>
            </a:r>
            <a:r>
              <a:rPr lang="en-AU" baseline="0" dirty="0" smtClean="0"/>
              <a:t>! Students appeared to learn how to learn.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1968B-E7A3-4E05-BE27-65333933192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89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Performance on assessable quizzes if</a:t>
            </a:r>
            <a:r>
              <a:rPr lang="en-AU" baseline="0" dirty="0" smtClean="0"/>
              <a:t> students used the study plans over the 4 modules. Note hand drawn red line of trends, students who did not use </a:t>
            </a:r>
            <a:r>
              <a:rPr lang="en-AU" baseline="0" dirty="0" err="1" smtClean="0"/>
              <a:t>myPsychLab</a:t>
            </a:r>
            <a:r>
              <a:rPr lang="en-AU" baseline="0" dirty="0" smtClean="0"/>
              <a:t> </a:t>
            </a:r>
            <a:r>
              <a:rPr lang="en-AU" baseline="0" dirty="0" err="1" smtClean="0"/>
              <a:t>asymptoted</a:t>
            </a:r>
            <a:r>
              <a:rPr lang="en-AU" baseline="0" dirty="0" smtClean="0"/>
              <a:t> their average performance below maximum, students who used </a:t>
            </a:r>
            <a:r>
              <a:rPr lang="en-AU" baseline="0" dirty="0" err="1" smtClean="0"/>
              <a:t>myPsyLab</a:t>
            </a:r>
            <a:r>
              <a:rPr lang="en-AU" baseline="0" dirty="0" smtClean="0"/>
              <a:t> continued to improve. Need to review assessable quizzes.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In</a:t>
            </a:r>
            <a:r>
              <a:rPr lang="en-AU" baseline="0" dirty="0" smtClean="0"/>
              <a:t> essence, I don’t want to dwell on this but it shows, on average, students who used </a:t>
            </a:r>
            <a:r>
              <a:rPr lang="en-AU" baseline="0" dirty="0" err="1" smtClean="0"/>
              <a:t>myPsychLab</a:t>
            </a:r>
            <a:r>
              <a:rPr lang="en-AU" baseline="0" dirty="0" smtClean="0"/>
              <a:t> were two grades (C to HD) higher than students who didn’t.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1968B-E7A3-4E05-BE27-65333933192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62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55E16-2033-F044-ABE7-D285F574E4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front_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7772400" cy="754063"/>
          </a:xfrm>
        </p:spPr>
        <p:txBody>
          <a:bodyPr anchor="t"/>
          <a:lstStyle>
            <a:lvl1pPr>
              <a:defRPr sz="1600">
                <a:solidFill>
                  <a:srgbClr val="0093D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2819400"/>
            <a:ext cx="7848600" cy="2544763"/>
          </a:xfrm>
        </p:spPr>
        <p:txBody>
          <a:bodyPr/>
          <a:lstStyle>
            <a:lvl1pPr marL="0" indent="0">
              <a:buFontTx/>
              <a:buNone/>
              <a:defRPr sz="45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27125"/>
            <a:ext cx="2057400" cy="518001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27125"/>
            <a:ext cx="6021388" cy="5180013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438400"/>
            <a:ext cx="3727450" cy="386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0850" y="2438400"/>
            <a:ext cx="3727450" cy="386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4" descr="slide_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127125"/>
            <a:ext cx="82296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438400"/>
            <a:ext cx="7607300" cy="38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Hoefler Text"/>
          <a:ea typeface="ＭＳ Ｐゴシック" charset="-128"/>
          <a:cs typeface="ＭＳ Ｐゴシック" charset="-128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Hoefler Text" charset="0"/>
          <a:ea typeface="ＭＳ Ｐゴシック" charset="-128"/>
          <a:cs typeface="ＭＳ Ｐゴシック" charset="-128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Hoefler Text" charset="0"/>
          <a:ea typeface="ＭＳ Ｐゴシック" charset="-128"/>
          <a:cs typeface="ＭＳ Ｐゴシック" charset="-128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Hoefler Text" charset="0"/>
          <a:ea typeface="ＭＳ Ｐゴシック" charset="-128"/>
          <a:cs typeface="ＭＳ Ｐゴシック" charset="-128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Hoefler Text" charset="0"/>
          <a:ea typeface="ＭＳ Ｐゴシック" charset="-128"/>
          <a:cs typeface="ＭＳ Ｐゴシック" charset="-128"/>
        </a:defRPr>
      </a:lvl5pPr>
      <a:lvl6pPr marL="538163" algn="l" rtl="0" fontAlgn="base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 b="1">
          <a:solidFill>
            <a:srgbClr val="0092D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FFFFFF"/>
          </a:solidFill>
          <a:latin typeface="Hoefler Text"/>
          <a:ea typeface="ＭＳ Ｐゴシック" charset="-128"/>
          <a:cs typeface="ＭＳ Ｐゴシック" charset="-128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FFFFFF"/>
          </a:solidFill>
          <a:latin typeface="Hoefler Text"/>
          <a:ea typeface="ＭＳ Ｐゴシック" charset="-128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&gt;"/>
        <a:defRPr sz="2400">
          <a:solidFill>
            <a:srgbClr val="FFFFFF"/>
          </a:solidFill>
          <a:latin typeface="Hoefler Text"/>
          <a:ea typeface="ＭＳ Ｐゴシック" charset="-128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oefler Text"/>
          <a:ea typeface="ＭＳ Ｐゴシック" charset="-128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oefler Text"/>
          <a:ea typeface="ＭＳ Ｐゴシック" charset="-128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4" Type="http://schemas.openxmlformats.org/officeDocument/2006/relationships/image" Target="../media/image9.emf"/><Relationship Id="rId4" Type="http://schemas.openxmlformats.org/officeDocument/2006/relationships/tags" Target="../tags/tag4.xml"/><Relationship Id="rId7" Type="http://schemas.openxmlformats.org/officeDocument/2006/relationships/tags" Target="../tags/tag7.xml"/><Relationship Id="rId11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8" Type="http://schemas.openxmlformats.org/officeDocument/2006/relationships/tags" Target="../tags/tag8.xml"/><Relationship Id="rId13" Type="http://schemas.openxmlformats.org/officeDocument/2006/relationships/image" Target="../media/image8.emf"/><Relationship Id="rId10" Type="http://schemas.openxmlformats.org/officeDocument/2006/relationships/notesSlide" Target="../notesSlides/notesSlide4.xml"/><Relationship Id="rId5" Type="http://schemas.openxmlformats.org/officeDocument/2006/relationships/tags" Target="../tags/tag5.xml"/><Relationship Id="rId12" Type="http://schemas.openxmlformats.org/officeDocument/2006/relationships/image" Target="../media/image7.emf"/><Relationship Id="rId2" Type="http://schemas.openxmlformats.org/officeDocument/2006/relationships/tags" Target="../tags/tag2.xml"/><Relationship Id="rId9" Type="http://schemas.openxmlformats.org/officeDocument/2006/relationships/slideLayout" Target="../slideLayouts/slideLayout7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students-empty-641179_11673610-800wid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3" y="0"/>
            <a:ext cx="7826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0"/>
            <a:ext cx="7848600" cy="1230313"/>
          </a:xfrm>
        </p:spPr>
        <p:txBody>
          <a:bodyPr/>
          <a:lstStyle/>
          <a:p>
            <a:pPr algn="ctr"/>
            <a:r>
              <a:rPr lang="en-US" sz="6500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eEducation</a:t>
            </a:r>
            <a:endParaRPr lang="en-US" sz="65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000" y="2438400"/>
            <a:ext cx="7847999" cy="4419600"/>
          </a:xfrm>
          <a:solidFill>
            <a:srgbClr val="000090">
              <a:alpha val="25000"/>
            </a:srgbClr>
          </a:solidFill>
        </p:spPr>
        <p:txBody>
          <a:bodyPr/>
          <a:lstStyle/>
          <a:p>
            <a:pPr marL="98425" indent="0">
              <a:buNone/>
            </a:pPr>
            <a:r>
              <a:rPr lang="en-US" sz="900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2015. </a:t>
            </a:r>
            <a:r>
              <a:rPr lang="en-US" sz="5500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Research and development into solutions </a:t>
            </a:r>
            <a:r>
              <a:rPr lang="en-US" sz="5500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that make education work better</a:t>
            </a:r>
            <a:endParaRPr lang="en-US" sz="5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g1_eec life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21580"/>
            <a:ext cx="5112568" cy="6897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i="1" smtClean="0">
                <a:solidFill>
                  <a:schemeClr val="tx1"/>
                </a:solidFill>
                <a:latin typeface="Hoefler Text" pitchFamily="-109" charset="0"/>
                <a:ea typeface="ＭＳ Ｐゴシック" pitchFamily="-109" charset="-128"/>
                <a:cs typeface="ＭＳ Ｐゴシック" pitchFamily="-109" charset="-128"/>
              </a:rPr>
              <a:t>Student engagement</a:t>
            </a:r>
          </a:p>
        </p:txBody>
      </p:sp>
      <p:pic>
        <p:nvPicPr>
          <p:cNvPr id="2" name="Picture 1" descr="Clickers-before-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" y="908720"/>
            <a:ext cx="9093640" cy="49327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" r="11676"/>
          <a:stretch/>
        </p:blipFill>
        <p:spPr bwMode="auto">
          <a:xfrm>
            <a:off x="755576" y="392268"/>
            <a:ext cx="347191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" r="10420"/>
          <a:stretch/>
        </p:blipFill>
        <p:spPr bwMode="auto">
          <a:xfrm>
            <a:off x="4572000" y="339765"/>
            <a:ext cx="3456384" cy="29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 r="6519"/>
          <a:stretch/>
        </p:blipFill>
        <p:spPr bwMode="auto">
          <a:xfrm>
            <a:off x="755576" y="3501007"/>
            <a:ext cx="3672408" cy="296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0" r="11686"/>
          <a:stretch/>
        </p:blipFill>
        <p:spPr bwMode="auto">
          <a:xfrm>
            <a:off x="4572000" y="3509510"/>
            <a:ext cx="3456384" cy="294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275856" y="2204864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1</a:t>
            </a:r>
            <a:endParaRPr lang="en-AU" sz="3600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7020272" y="2204863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2</a:t>
            </a:r>
            <a:endParaRPr lang="en-AU" sz="3600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3275856" y="537321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3</a:t>
            </a:r>
            <a:endParaRPr lang="en-AU" sz="3600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7092280" y="5370375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4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660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1855695" y="6099376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Students who completed study plans</a:t>
            </a:r>
            <a:endParaRPr lang="en-AU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644008" y="6095037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Students who did not complete study plans</a:t>
            </a:r>
            <a:endParaRPr lang="en-AU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043608" y="446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Performance on assessable quizzes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1" b="9839"/>
          <a:stretch/>
        </p:blipFill>
        <p:spPr bwMode="auto">
          <a:xfrm>
            <a:off x="1187624" y="393974"/>
            <a:ext cx="7056784" cy="57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1881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7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ttend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6120680" cy="68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g1_eec life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21580"/>
            <a:ext cx="5112568" cy="68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Step 1: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40853"/>
            <a:ext cx="9144000" cy="268514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12500" b="1" dirty="0" smtClean="0">
                <a:solidFill>
                  <a:schemeClr val="bg1"/>
                </a:solidFill>
              </a:rPr>
              <a:t>Be effective</a:t>
            </a:r>
            <a:endParaRPr lang="en-US" sz="125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000" y="274638"/>
            <a:ext cx="4584095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0" dirty="0" err="1" smtClean="0">
                <a:solidFill>
                  <a:srgbClr val="3366FF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5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</TotalTime>
  <Words>208</Words>
  <Application>Microsoft Macintosh PowerPoint</Application>
  <PresentationFormat>On-screen Show (4:3)</PresentationFormat>
  <Paragraphs>32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eEducation</vt:lpstr>
      <vt:lpstr>PowerPoint Presentation</vt:lpstr>
      <vt:lpstr>Student engagement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Nathan Bailey</cp:lastModifiedBy>
  <cp:revision>151</cp:revision>
  <cp:lastPrinted>2009-02-04T22:55:30Z</cp:lastPrinted>
  <dcterms:created xsi:type="dcterms:W3CDTF">2010-08-22T07:53:08Z</dcterms:created>
  <dcterms:modified xsi:type="dcterms:W3CDTF">2011-06-14T23:29:52Z</dcterms:modified>
</cp:coreProperties>
</file>