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7" r:id="rId1"/>
  </p:sldMasterIdLst>
  <p:sldIdLst>
    <p:sldId id="256" r:id="rId2"/>
    <p:sldId id="258" r:id="rId3"/>
    <p:sldId id="259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4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7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142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83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8801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78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88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6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9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6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3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4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4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5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8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5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6F63-C1AE-44AE-B1B3-BB19D81E5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Crop production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50DD4-2134-4C28-B987-5B20E1F01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</a:t>
            </a:r>
            <a:r>
              <a:rPr lang="en-US" dirty="0" err="1"/>
              <a:t>Rumana</a:t>
            </a:r>
            <a:r>
              <a:rPr lang="en-US" dirty="0"/>
              <a:t> </a:t>
            </a:r>
            <a:r>
              <a:rPr lang="en-US" dirty="0" err="1"/>
              <a:t>Palkar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506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C3F9-6E57-4852-8D18-C687532B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en-US" dirty="0"/>
              <a:t> of all models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2CADE8-41F0-4437-8EB4-ACE449058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704650"/>
              </p:ext>
            </p:extLst>
          </p:nvPr>
        </p:nvGraphicFramePr>
        <p:xfrm>
          <a:off x="2396971" y="1853754"/>
          <a:ext cx="8007655" cy="4387248"/>
        </p:xfrm>
        <a:graphic>
          <a:graphicData uri="http://schemas.openxmlformats.org/drawingml/2006/table">
            <a:tbl>
              <a:tblPr/>
              <a:tblGrid>
                <a:gridCol w="1601531">
                  <a:extLst>
                    <a:ext uri="{9D8B030D-6E8A-4147-A177-3AD203B41FA5}">
                      <a16:colId xmlns:a16="http://schemas.microsoft.com/office/drawing/2014/main" val="2943274824"/>
                    </a:ext>
                  </a:extLst>
                </a:gridCol>
                <a:gridCol w="1601531">
                  <a:extLst>
                    <a:ext uri="{9D8B030D-6E8A-4147-A177-3AD203B41FA5}">
                      <a16:colId xmlns:a16="http://schemas.microsoft.com/office/drawing/2014/main" val="1492644853"/>
                    </a:ext>
                  </a:extLst>
                </a:gridCol>
                <a:gridCol w="1601531">
                  <a:extLst>
                    <a:ext uri="{9D8B030D-6E8A-4147-A177-3AD203B41FA5}">
                      <a16:colId xmlns:a16="http://schemas.microsoft.com/office/drawing/2014/main" val="87855374"/>
                    </a:ext>
                  </a:extLst>
                </a:gridCol>
                <a:gridCol w="1601531">
                  <a:extLst>
                    <a:ext uri="{9D8B030D-6E8A-4147-A177-3AD203B41FA5}">
                      <a16:colId xmlns:a16="http://schemas.microsoft.com/office/drawing/2014/main" val="1540089135"/>
                    </a:ext>
                  </a:extLst>
                </a:gridCol>
                <a:gridCol w="1601531">
                  <a:extLst>
                    <a:ext uri="{9D8B030D-6E8A-4147-A177-3AD203B41FA5}">
                      <a16:colId xmlns:a16="http://schemas.microsoft.com/office/drawing/2014/main" val="964089802"/>
                    </a:ext>
                  </a:extLst>
                </a:gridCol>
              </a:tblGrid>
              <a:tr h="24373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>
                          <a:effectLst/>
                        </a:rPr>
                        <a:t>model name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>
                          <a:effectLst/>
                        </a:rPr>
                        <a:t>r2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>
                          <a:effectLst/>
                        </a:rPr>
                        <a:t>ar2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>
                          <a:effectLst/>
                        </a:rPr>
                        <a:t>mse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marL="51329" marR="51329" marT="25665" marB="25665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2401180"/>
                  </a:ext>
                </a:extLst>
              </a:tr>
              <a:tr h="24373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>
                          <a:effectLst/>
                        </a:rPr>
                        <a:t>0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linear1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0.014375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0.014239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126.014928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46873"/>
                  </a:ext>
                </a:extLst>
              </a:tr>
              <a:tr h="24373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>
                          <a:effectLst/>
                        </a:rPr>
                        <a:t>1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Lasso1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0.012684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0.012548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128.078775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964445"/>
                  </a:ext>
                </a:extLst>
              </a:tr>
              <a:tr h="24373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>
                          <a:effectLst/>
                        </a:rPr>
                        <a:t>2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Ridge1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0.014375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0.014239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126.014923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46197"/>
                  </a:ext>
                </a:extLst>
              </a:tr>
              <a:tr h="24373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>
                          <a:effectLst/>
                        </a:rPr>
                        <a:t>3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RF1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0.913268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0.913256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10.902988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471767"/>
                  </a:ext>
                </a:extLst>
              </a:tr>
              <a:tr h="24373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>
                          <a:effectLst/>
                        </a:rPr>
                        <a:t>4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XGB1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0.950772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0.950765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76.430115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611451"/>
                  </a:ext>
                </a:extLst>
              </a:tr>
              <a:tr h="24373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>
                          <a:effectLst/>
                        </a:rPr>
                        <a:t>5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000">
                        <a:effectLst/>
                      </a:endParaRP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000">
                        <a:effectLst/>
                      </a:endParaRP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000">
                        <a:effectLst/>
                      </a:endParaRP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000">
                        <a:effectLst/>
                      </a:endParaRP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3768"/>
                  </a:ext>
                </a:extLst>
              </a:tr>
              <a:tr h="24373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>
                          <a:effectLst/>
                        </a:rPr>
                        <a:t>6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linear2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0.72172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0.721681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0.10759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847782"/>
                  </a:ext>
                </a:extLst>
              </a:tr>
              <a:tr h="24373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>
                          <a:effectLst/>
                        </a:rPr>
                        <a:t>7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Lasso2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0.311287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0.721681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0.10759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361300"/>
                  </a:ext>
                </a:extLst>
              </a:tr>
              <a:tr h="24373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>
                          <a:effectLst/>
                        </a:rPr>
                        <a:t>8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Ridge2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0.72172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0.014239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0.10759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60293"/>
                  </a:ext>
                </a:extLst>
              </a:tr>
              <a:tr h="24373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>
                          <a:effectLst/>
                        </a:rPr>
                        <a:t>9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RF2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0.993308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0.993307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0.007135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196475"/>
                  </a:ext>
                </a:extLst>
              </a:tr>
              <a:tr h="24373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>
                          <a:effectLst/>
                        </a:rPr>
                        <a:t>10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XGB2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0.826823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0.826799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0.070317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889026"/>
                  </a:ext>
                </a:extLst>
              </a:tr>
              <a:tr h="24373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>
                          <a:effectLst/>
                        </a:rPr>
                        <a:t>11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000">
                        <a:effectLst/>
                      </a:endParaRP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000">
                        <a:effectLst/>
                      </a:endParaRP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000">
                        <a:effectLst/>
                      </a:endParaRP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000">
                        <a:effectLst/>
                      </a:endParaRP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324895"/>
                  </a:ext>
                </a:extLst>
              </a:tr>
              <a:tr h="24373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>
                          <a:effectLst/>
                        </a:rPr>
                        <a:t>12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linear3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0.27571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0.275611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0.288031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9549"/>
                  </a:ext>
                </a:extLst>
              </a:tr>
              <a:tr h="24373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>
                          <a:effectLst/>
                        </a:rPr>
                        <a:t>13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Lasso3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0.088559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0.088513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0.370992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803884"/>
                  </a:ext>
                </a:extLst>
              </a:tr>
              <a:tr h="24373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>
                          <a:effectLst/>
                        </a:rPr>
                        <a:t>14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Ridge3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0.27571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0.275674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0.27571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190262"/>
                  </a:ext>
                </a:extLst>
              </a:tr>
              <a:tr h="24373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>
                          <a:effectLst/>
                        </a:rPr>
                        <a:t>15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RF3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0.972123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0.972119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96.431927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096925"/>
                  </a:ext>
                </a:extLst>
              </a:tr>
              <a:tr h="24373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>
                          <a:effectLst/>
                        </a:rPr>
                        <a:t>16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XGB3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dirty="0">
                          <a:effectLst/>
                        </a:rPr>
                        <a:t>0.661039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>
                          <a:effectLst/>
                        </a:rPr>
                        <a:t>0.826799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dirty="0">
                          <a:effectLst/>
                        </a:rPr>
                        <a:t>0.135795</a:t>
                      </a:r>
                    </a:p>
                  </a:txBody>
                  <a:tcPr marL="51329" marR="51329" marT="25665" marB="25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528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52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53A2-40CD-4697-A51A-2754C88FB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834500"/>
            <a:ext cx="8161290" cy="656949"/>
          </a:xfrm>
        </p:spPr>
        <p:txBody>
          <a:bodyPr>
            <a:normAutofit/>
          </a:bodyPr>
          <a:lstStyle/>
          <a:p>
            <a:pPr algn="l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4CD44-E7BD-4850-AE52-FF844E442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953087"/>
            <a:ext cx="9001462" cy="415475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Linear regression, Lasso, and Ridge regression yielded lower predictive accuracy compared to Random Forest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algorithems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choice of algorithm depends on the specific goals of the crop yield prediction task.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If the primary objective is accurate prediction, Random Forest is a strong choice.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If interpretability is more critical, linear models like Lasso and Ridge are preferable.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400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5ADD-6A2B-44B0-BD4E-9CA5E1203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639191"/>
            <a:ext cx="6279224" cy="790114"/>
          </a:xfrm>
        </p:spPr>
        <p:txBody>
          <a:bodyPr>
            <a:normAutofit/>
          </a:bodyPr>
          <a:lstStyle/>
          <a:p>
            <a:pPr algn="l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Drawback</a:t>
            </a:r>
            <a:endParaRPr lang="en-IN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79245-E7CE-46CD-9B42-06A42154A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746" y="1926453"/>
            <a:ext cx="9779985" cy="3915053"/>
          </a:xfrm>
        </p:spPr>
        <p:txBody>
          <a:bodyPr>
            <a:normAutofit fontScale="40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4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Quality and Availability</a:t>
            </a:r>
            <a:r>
              <a:rPr lang="en-US" sz="4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Crop yield prediction models heavily rely on high-quality and historical data, including weather data, soil quality, and pest information. In some regions, data may be sparse or of poor quality, which can lead to inaccurate predictions.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4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Interpretability</a:t>
            </a:r>
            <a:r>
              <a:rPr lang="en-US" sz="4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While some models may offer high predictive accuracy, they can lack interpretability. Understanding why a model makes specific predictions can be difficult, which may limit trust and adoption by farmers and stakeholders.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4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en-US" sz="4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Overfitting occurs when a model performs well on training data but poorly on unseen data. This is a common issue, especially with complex models, and it can lead to unreliable predictions.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4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en-US" sz="4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Scaling crop yield prediction models for large agricultural areas can be a logistical challenge. The model's performance at a smaller scale might not directly translate to larger regions.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336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286F-C104-4A76-A922-BC4FCDE2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973" y="2778710"/>
            <a:ext cx="7201583" cy="307167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5400" dirty="0"/>
              <a:t> </a:t>
            </a:r>
            <a:r>
              <a:rPr lang="en-US" sz="5400" b="1" dirty="0"/>
              <a:t>You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35455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5163-6796-4B93-8C62-0E75EABB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CD57F-3052-4F03-8ECC-45F59809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aims to predict crop yield in a given region based on historical data, climatic conditions, soil characteristics to build a predictive model that can empower farmers and decision makers with valuable insights for better crop management.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22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A7DB-B698-4BFF-A136-F08F6FCA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977" y="692458"/>
            <a:ext cx="8435579" cy="97654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en-US" dirty="0"/>
              <a:t> of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4D2AF-0218-4338-A100-0BABC1308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805" y="1899820"/>
            <a:ext cx="9003751" cy="4350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effectLst/>
              </a:rPr>
              <a:t>1.</a:t>
            </a:r>
            <a:r>
              <a:rPr lang="en-IN" sz="1800" b="1" dirty="0">
                <a:effectLst/>
              </a:rPr>
              <a:t>Data Collection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r>
              <a:rPr lang="en-US" sz="1800" dirty="0"/>
              <a:t>2. </a:t>
            </a:r>
            <a:r>
              <a:rPr lang="en-IN" sz="1800" b="1" dirty="0">
                <a:effectLst/>
              </a:rPr>
              <a:t>Data </a:t>
            </a:r>
            <a:r>
              <a:rPr lang="en-IN" sz="1800" b="1" dirty="0" err="1">
                <a:effectLst/>
              </a:rPr>
              <a:t>Preprocessing</a:t>
            </a:r>
            <a:r>
              <a:rPr lang="en-US" sz="1800" dirty="0"/>
              <a:t>    </a:t>
            </a:r>
          </a:p>
          <a:p>
            <a:pPr marL="0" indent="0">
              <a:buNone/>
            </a:pPr>
            <a:r>
              <a:rPr lang="en-IN" sz="1800" b="1" dirty="0">
                <a:effectLst/>
              </a:rPr>
              <a:t>3. Model Selection</a:t>
            </a:r>
          </a:p>
          <a:p>
            <a:pPr marL="0" indent="0">
              <a:buNone/>
            </a:pPr>
            <a:r>
              <a:rPr lang="en-IN" sz="1800" b="1" dirty="0">
                <a:effectLst/>
              </a:rPr>
              <a:t>4.</a:t>
            </a:r>
            <a:r>
              <a:rPr lang="en-US" sz="1800" dirty="0"/>
              <a:t> </a:t>
            </a:r>
            <a:r>
              <a:rPr lang="en-IN" sz="1800" b="1" dirty="0">
                <a:effectLst/>
              </a:rPr>
              <a:t>Model Training</a:t>
            </a:r>
          </a:p>
          <a:p>
            <a:pPr marL="0" indent="0">
              <a:buNone/>
            </a:pPr>
            <a:r>
              <a:rPr lang="en-IN" sz="1800" b="1" dirty="0">
                <a:effectLst/>
              </a:rPr>
              <a:t>5. Model Evaluation</a:t>
            </a:r>
          </a:p>
          <a:p>
            <a:pPr marL="0" indent="0">
              <a:buNone/>
            </a:pPr>
            <a:r>
              <a:rPr lang="en-IN" sz="1800" b="1" dirty="0">
                <a:effectLst/>
              </a:rPr>
              <a:t>6.EDA</a:t>
            </a:r>
          </a:p>
          <a:p>
            <a:pPr marL="0" indent="0">
              <a:buNone/>
            </a:pPr>
            <a:r>
              <a:rPr lang="en-IN" sz="1800" b="1" dirty="0">
                <a:effectLst/>
              </a:rPr>
              <a:t>7.Model after EDA</a:t>
            </a:r>
          </a:p>
          <a:p>
            <a:pPr marL="0" indent="0">
              <a:buNone/>
            </a:pPr>
            <a:r>
              <a:rPr lang="en-IN" sz="1800" b="1" dirty="0">
                <a:effectLst/>
              </a:rPr>
              <a:t>8.Feature Selection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9.</a:t>
            </a:r>
            <a:r>
              <a:rPr lang="en-US" sz="1800" b="1" dirty="0"/>
              <a:t>Model After Feature Selection </a:t>
            </a:r>
          </a:p>
          <a:p>
            <a:pPr marL="0" indent="0">
              <a:buNone/>
            </a:pPr>
            <a:r>
              <a:rPr lang="en-US" sz="1800" b="1" dirty="0"/>
              <a:t>10.Conclusion</a:t>
            </a:r>
            <a:r>
              <a:rPr lang="en-US" sz="1800" dirty="0"/>
              <a:t>                                                                                                                                          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2461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0616-31CD-486B-A9DC-0367930C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668" y="568171"/>
            <a:ext cx="8630888" cy="9765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dirty="0"/>
              <a:t> model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40DA2B-1966-4208-8FB9-F8AE9F4B8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23635"/>
              </p:ext>
            </p:extLst>
          </p:nvPr>
        </p:nvGraphicFramePr>
        <p:xfrm>
          <a:off x="914400" y="1544715"/>
          <a:ext cx="10353675" cy="4669651"/>
        </p:xfrm>
        <a:graphic>
          <a:graphicData uri="http://schemas.openxmlformats.org/drawingml/2006/table">
            <a:tbl>
              <a:tblPr/>
              <a:tblGrid>
                <a:gridCol w="2070735">
                  <a:extLst>
                    <a:ext uri="{9D8B030D-6E8A-4147-A177-3AD203B41FA5}">
                      <a16:colId xmlns:a16="http://schemas.microsoft.com/office/drawing/2014/main" val="2006280230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819688215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4256501759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582080233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860797117"/>
                    </a:ext>
                  </a:extLst>
                </a:gridCol>
              </a:tblGrid>
              <a:tr h="1210651">
                <a:tc>
                  <a:txBody>
                    <a:bodyPr/>
                    <a:lstStyle/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effectLst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model name</a:t>
                      </a:r>
                    </a:p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r2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ar2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effectLst/>
                      </a:endParaRPr>
                    </a:p>
                    <a:p>
                      <a:pPr algn="ctr"/>
                      <a:r>
                        <a:rPr lang="en-IN" b="1" dirty="0" err="1"/>
                        <a:t>mse</a:t>
                      </a:r>
                      <a:endParaRPr lang="en-IN" b="1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5350365"/>
                  </a:ext>
                </a:extLst>
              </a:tr>
              <a:tr h="69180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linear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0.014375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0.014239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126.014928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180137"/>
                  </a:ext>
                </a:extLst>
              </a:tr>
              <a:tr h="69180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Lasso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0.012684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0.012548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128.078775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373664"/>
                  </a:ext>
                </a:extLst>
              </a:tr>
              <a:tr h="69180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Ridge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0.014375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0.014239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126.014923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078213"/>
                  </a:ext>
                </a:extLst>
              </a:tr>
              <a:tr h="69180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0.913268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0.913256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10.902988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712772"/>
                  </a:ext>
                </a:extLst>
              </a:tr>
              <a:tr h="69180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XGB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0.950772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0.950765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76.430115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273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12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4055601-C0AC-4D33-AE09-DB012238C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0"/>
            <a:ext cx="8878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26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DBC0-F461-41AB-BB69-9E0469BA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6533"/>
            <a:ext cx="10353761" cy="90552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Outlier</a:t>
            </a:r>
            <a:r>
              <a:rPr lang="en-US" dirty="0"/>
              <a:t> Treatment</a:t>
            </a: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1F50C73-BEB0-4F60-80C3-F3492119F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72" y="941033"/>
            <a:ext cx="11354540" cy="564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93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9DDD-F834-4D45-8DB6-FD055E1E9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9798"/>
            <a:ext cx="10353761" cy="101205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Outlier</a:t>
            </a:r>
            <a:r>
              <a:rPr lang="en-US" dirty="0"/>
              <a:t> Treatment </a:t>
            </a:r>
            <a:r>
              <a:rPr lang="en-US" dirty="0" err="1"/>
              <a:t>impact:distplot</a:t>
            </a:r>
            <a:r>
              <a:rPr lang="en-US" dirty="0"/>
              <a:t> before vs. after</a:t>
            </a:r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ED5C683-CB43-4CB1-8559-1FA9D0F8D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75" y="1376037"/>
            <a:ext cx="2814129" cy="214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A3900E43-E213-40DA-AEEA-9D55E341F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75" y="4012706"/>
            <a:ext cx="2814129" cy="23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3BFCD1CE-DAAC-4618-AA11-55BFEC90A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31" y="1376037"/>
            <a:ext cx="2911649" cy="214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F39ACF4C-CE20-48D5-A6D0-3B1BAB5FE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518" y="4083725"/>
            <a:ext cx="2911648" cy="23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1591C40A-A26E-4440-B1F3-243D20670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13" y="1376037"/>
            <a:ext cx="2685772" cy="214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B586B4CD-EF44-42CC-99AC-B52279EE4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13" y="4083725"/>
            <a:ext cx="2685772" cy="23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>
            <a:extLst>
              <a:ext uri="{FF2B5EF4-FFF2-40B4-BE49-F238E27FC236}">
                <a16:creationId xmlns:a16="http://schemas.microsoft.com/office/drawing/2014/main" id="{90CE925E-9233-451A-BBA7-46C5B6D5C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574" y="1358278"/>
            <a:ext cx="2534302" cy="214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>
            <a:extLst>
              <a:ext uri="{FF2B5EF4-FFF2-40B4-BE49-F238E27FC236}">
                <a16:creationId xmlns:a16="http://schemas.microsoft.com/office/drawing/2014/main" id="{38917306-906E-4E95-ACF3-631B2C632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574" y="4083725"/>
            <a:ext cx="2534302" cy="23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93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8692-8357-471A-BB1F-F23DCB46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2044"/>
            <a:ext cx="10353761" cy="162461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dirty="0"/>
              <a:t> after EDA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508AD1-B49F-4E11-8B70-95F2B5FD0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41990"/>
              </p:ext>
            </p:extLst>
          </p:nvPr>
        </p:nvGraphicFramePr>
        <p:xfrm>
          <a:off x="914400" y="1766655"/>
          <a:ext cx="10353675" cy="4702205"/>
        </p:xfrm>
        <a:graphic>
          <a:graphicData uri="http://schemas.openxmlformats.org/drawingml/2006/table">
            <a:tbl>
              <a:tblPr/>
              <a:tblGrid>
                <a:gridCol w="2070735">
                  <a:extLst>
                    <a:ext uri="{9D8B030D-6E8A-4147-A177-3AD203B41FA5}">
                      <a16:colId xmlns:a16="http://schemas.microsoft.com/office/drawing/2014/main" val="1753962032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434853969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335031697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720232348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078029457"/>
                    </a:ext>
                  </a:extLst>
                </a:gridCol>
              </a:tblGrid>
              <a:tr h="757561">
                <a:tc>
                  <a:txBody>
                    <a:bodyPr/>
                    <a:lstStyle/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effectLst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model name</a:t>
                      </a:r>
                    </a:p>
                    <a:p>
                      <a:pPr algn="ctr" fontAlgn="ctr"/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r2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ar2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err="1">
                          <a:effectLst/>
                        </a:rPr>
                        <a:t>mse</a:t>
                      </a:r>
                      <a:endParaRPr lang="en-IN" b="1" dirty="0">
                        <a:effectLst/>
                      </a:endParaRPr>
                    </a:p>
                    <a:p>
                      <a:pPr algn="ctr"/>
                      <a:endParaRPr lang="en-IN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29344823"/>
                  </a:ext>
                </a:extLst>
              </a:tr>
              <a:tr h="75756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linear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0.014375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0.014239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126.014928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69715"/>
                  </a:ext>
                </a:extLst>
              </a:tr>
              <a:tr h="75756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Lasso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0.012684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0.012548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128.078775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038509"/>
                  </a:ext>
                </a:extLst>
              </a:tr>
              <a:tr h="75756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Ridge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0.014375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0.014239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126.014923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600779"/>
                  </a:ext>
                </a:extLst>
              </a:tr>
              <a:tr h="75756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0.913268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0.913256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10.902988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864449"/>
                  </a:ext>
                </a:extLst>
              </a:tr>
              <a:tr h="75756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XGB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0.950772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0.950765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76.430115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066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64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A3C7-6E9D-4018-9F9F-BFD25D5B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4086"/>
            <a:ext cx="10353761" cy="170451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dirty="0"/>
              <a:t> after feature selection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292950-6590-4C57-B4F2-9BBCCD1D2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89515"/>
              </p:ext>
            </p:extLst>
          </p:nvPr>
        </p:nvGraphicFramePr>
        <p:xfrm>
          <a:off x="914400" y="2157275"/>
          <a:ext cx="10353675" cy="3737495"/>
        </p:xfrm>
        <a:graphic>
          <a:graphicData uri="http://schemas.openxmlformats.org/drawingml/2006/table">
            <a:tbl>
              <a:tblPr/>
              <a:tblGrid>
                <a:gridCol w="2070735">
                  <a:extLst>
                    <a:ext uri="{9D8B030D-6E8A-4147-A177-3AD203B41FA5}">
                      <a16:colId xmlns:a16="http://schemas.microsoft.com/office/drawing/2014/main" val="2879877150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556951679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61185799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627496067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404987725"/>
                    </a:ext>
                  </a:extLst>
                </a:gridCol>
              </a:tblGrid>
              <a:tr h="106031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model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r2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ar2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88756320"/>
                  </a:ext>
                </a:extLst>
              </a:tr>
              <a:tr h="535436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linear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0.014375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0.014239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126.014928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705102"/>
                  </a:ext>
                </a:extLst>
              </a:tr>
              <a:tr h="535436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Lasso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0.012684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0.012548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128.078775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211042"/>
                  </a:ext>
                </a:extLst>
              </a:tr>
              <a:tr h="535436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Ridge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0.014375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0.014239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126.014923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62182"/>
                  </a:ext>
                </a:extLst>
              </a:tr>
              <a:tr h="535436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0.913268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0.913256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10.902988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691229"/>
                  </a:ext>
                </a:extLst>
              </a:tr>
              <a:tr h="535436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XGB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0.950772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0.950765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76.430115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660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3083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301</TotalTime>
  <Words>517</Words>
  <Application>Microsoft Office PowerPoint</Application>
  <PresentationFormat>Widescreen</PresentationFormat>
  <Paragraphs>204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Wisp</vt:lpstr>
      <vt:lpstr>Crop production prediction</vt:lpstr>
      <vt:lpstr>Problem statement</vt:lpstr>
      <vt:lpstr>Flow of Project</vt:lpstr>
      <vt:lpstr>Base model</vt:lpstr>
      <vt:lpstr>PowerPoint Presentation</vt:lpstr>
      <vt:lpstr>Outlier Treatment</vt:lpstr>
      <vt:lpstr>Outlier Treatment impact:distplot before vs. after</vt:lpstr>
      <vt:lpstr>Model after EDA</vt:lpstr>
      <vt:lpstr>Model after feature selection</vt:lpstr>
      <vt:lpstr>Comparison of all models</vt:lpstr>
      <vt:lpstr>Conclusion</vt:lpstr>
      <vt:lpstr>Drawback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yield prodction</dc:title>
  <dc:creator>Asus</dc:creator>
  <cp:lastModifiedBy>Asus</cp:lastModifiedBy>
  <cp:revision>21</cp:revision>
  <dcterms:created xsi:type="dcterms:W3CDTF">2023-10-29T08:19:09Z</dcterms:created>
  <dcterms:modified xsi:type="dcterms:W3CDTF">2023-10-30T12:51:32Z</dcterms:modified>
</cp:coreProperties>
</file>