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3D7F-96B9-56B3-B06E-1B6730F76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58067-CED6-DD5E-4437-92A4BA591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029EC-A753-EAF2-E5F9-802F42F9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D31-B769-4E3D-A351-F98C5398F38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15F7-A94D-A7C2-34E9-25526C19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937B7-7DB1-E850-FEDC-91A5492B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2B0-552D-4831-855A-E39E15C4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83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B66E-863A-B6F4-AF08-AA4FF04F6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0C645-3C9E-6DBA-12F7-30DD92182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24C76-7742-4257-68E3-7542CD87E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D31-B769-4E3D-A351-F98C5398F38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5D4A-653C-0D91-F2D8-7C9F5F9F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F0530-09D0-15BF-76E9-FD6B74E5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2B0-552D-4831-855A-E39E15C4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9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C4C03-6A6F-4130-C01F-0DFDF8F7F6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B28AC-3E3B-E1CF-38BE-8EB6A7BB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FE7-59FC-8209-88C7-C74A089F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D31-B769-4E3D-A351-F98C5398F38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1654E-EE33-9E1E-8217-2570EE2C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3AD2-D73C-197D-14FE-7C0932A3A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2B0-552D-4831-855A-E39E15C4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CDB4-1384-8DAE-A040-2D716046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EBFF-49B4-1191-61B3-586BD37A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9B44-7253-CDF8-F1E8-A596AB6E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D31-B769-4E3D-A351-F98C5398F38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7F80D-0F14-8463-67C9-22FA8F2D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C3D6-2D55-BABB-E671-C41A58CD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2B0-552D-4831-855A-E39E15C4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030A-0AD2-D62C-49B1-DBE1DC56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32E54-5D51-0118-0F3F-EBA06A61D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B9238-A669-8604-BB51-35A66BDA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D31-B769-4E3D-A351-F98C5398F38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AA612-F426-516A-B065-B748F67C6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42030-C26E-1B5F-0AF2-359ABD5F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2B0-552D-4831-855A-E39E15C4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1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3F34F-537D-7BE7-BC30-1977EB7A1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6EE5-4185-BACD-9056-23D5D6DD6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C943A-856A-BD5A-6F4D-424C52D10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ACB0E-4D30-F564-DFCA-B6653481F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D31-B769-4E3D-A351-F98C5398F38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8EBA6-215B-A334-8C6F-3CC1620D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6767D-0166-2676-A066-1FF57DAE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2B0-552D-4831-855A-E39E15C4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5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FADE-2C4D-CC8F-2426-41F2D8D03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D650C-23B5-7A6C-0E77-FFD2A9F4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774CE-94FA-2E08-FD48-479F7E30C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0E860-1E8B-FEC8-808E-BC431A05D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91D88-0E82-1D28-B0AC-59F91EAC79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21C42-519B-D029-4E72-957FBD42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D31-B769-4E3D-A351-F98C5398F38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21DF7-455E-DDDC-62A3-7FFA587E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7EF30-7431-9222-0D0E-18836B76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2B0-552D-4831-855A-E39E15C4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6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EF8F-8E66-B986-08F4-1EE3DEB7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0AAB9-963F-7C7D-C5BD-7712082D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D31-B769-4E3D-A351-F98C5398F38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885D2-9C39-D279-3DB7-6C3E06A83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91DAB-D1A4-BA3A-23AC-52EE6594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2B0-552D-4831-855A-E39E15C4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14666-03A6-0691-0DD9-A84816FA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D31-B769-4E3D-A351-F98C5398F38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45996-D74E-A3B1-FC49-B8932756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F006F-CF1D-5DC5-91E8-EF411BB2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2B0-552D-4831-855A-E39E15C4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0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E9D16-7447-9BD2-35CB-22B88EA4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6DEA-F24B-0FA0-D549-48D619C71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979AC-BDC9-5DAD-96D7-55CA10010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2A784-856F-2CCF-16EF-C5B2FD33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D31-B769-4E3D-A351-F98C5398F38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649EA-6719-1922-53BB-91E0F64F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54234-BE70-F0AA-52F7-3075409E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2B0-552D-4831-855A-E39E15C4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4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A029-0137-DE17-D692-832F9275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833E30-92D5-D2ED-48A3-26DCD2739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52B6F-1B12-3189-58F5-4EA7059B3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D1D4-9B1F-39FC-41C2-CDA9D7A7D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9DD31-B769-4E3D-A351-F98C5398F38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CBA776-577B-30EA-DE77-749DF270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93B4F-100F-00DA-E6CA-98575756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E22B0-552D-4831-855A-E39E15C4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4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62E27-BA2F-A56C-5751-ED181A99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6A0B5-D287-48BB-5CC6-4F36A54B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E6AF3-EADD-AE3E-A169-32A1D918F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9DD31-B769-4E3D-A351-F98C5398F383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135FC-E570-9BE5-A78D-6FE47D1D4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FE6D-C6C1-4846-EF13-D10C068A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5E22B0-552D-4831-855A-E39E15C44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8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6B78-F37C-1D6F-28BB-E754F23E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4584" y="134811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Living Index by Country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A1463-2293-5836-0ABF-2EAD060F8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Staci McDuffie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03/01/2025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DSC530: Data Exploration and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47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387E-C5E2-31D1-0C59-476C65E37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Fitted Normal Distribution for Local Purchasing Power Index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2A7F7D-AD61-19E9-E8DC-AFF917EF6B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3411" y="2110155"/>
            <a:ext cx="5686389" cy="347389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DA2473-0E82-DBA8-7FB8-E4FA29A6CF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fitted normal distribution for the Local Purchasing Power Index shows that the data is not perfectly normally distributed, as the histogram has skewness and heavy tails.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tail is extended, suggesting that some countries have exceptionally high purchasing power.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deviations, a normal approximation is useful for statistical inference.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while a normal model can provide a rough estimate, a log-normal or gamma distribution might be a better fit dues to the skewness.</a:t>
            </a:r>
          </a:p>
        </p:txBody>
      </p:sp>
    </p:spTree>
    <p:extLst>
      <p:ext uri="{BB962C8B-B14F-4D97-AF65-F5344CB8AC3E}">
        <p14:creationId xmlns:p14="http://schemas.microsoft.com/office/powerpoint/2010/main" val="4224869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43BC-0BEA-EBED-BBC2-DAF63C4E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 Index vs Cost of Living Plus Rent Index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4B9A2B-45A8-4F27-4F7F-917B0DD1ED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0011" y="1825625"/>
            <a:ext cx="4737977" cy="4351338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CEBB992-E716-D449-512B-2FE9955CB1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Cost-of-Living Index vs. Local Purchasing Power Index shows no strong linear correlation.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high-cost countries have very high purchasing power, while others have very low.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high cost of living does not always mean lower purchasing power.</a:t>
            </a:r>
          </a:p>
        </p:txBody>
      </p:sp>
    </p:spTree>
    <p:extLst>
      <p:ext uri="{BB962C8B-B14F-4D97-AF65-F5344CB8AC3E}">
        <p14:creationId xmlns:p14="http://schemas.microsoft.com/office/powerpoint/2010/main" val="338523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1A64-B1D1-15D8-7A7E-D713C2C7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 Index vs Cost of Living Plus Rent Index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095EE4-A536-F845-23CF-8DD38EB2F6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20505" y="1825625"/>
            <a:ext cx="5406357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BAC1C-18EF-5B53-506C-DAEDAAA1D95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Rent Index vs Cost of Living Plus Rent Index shows a strong positive correlation that is evident.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rent costs directly increase the overall cost of living.</a:t>
            </a:r>
          </a:p>
        </p:txBody>
      </p:sp>
    </p:spTree>
    <p:extLst>
      <p:ext uri="{BB962C8B-B14F-4D97-AF65-F5344CB8AC3E}">
        <p14:creationId xmlns:p14="http://schemas.microsoft.com/office/powerpoint/2010/main" val="199259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2594F9-24A3-8445-C7B1-E63F6643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FB1995-7735-E294-F660-DE572448F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8184" y="1115968"/>
            <a:ext cx="10175630" cy="1472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Pearson correlation coefficient between Cost of Living Index and Local Purchasing Power Index is 0.69, indicating a moderate positive correlation.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p-value is extremely small, meaning this result is statistically significant.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contradicts the hypothesis that higher living costs necessarily reduce purchasing power. Instead, some high-cost countries also have strong purchasing power.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F3A6A2-B121-40E1-3D8A-8599CF934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154" y="2751218"/>
            <a:ext cx="10515595" cy="320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15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8966-6082-9784-5285-CC07F57F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45AD-202E-5F64-E0EB-8FCFB862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explains 52.4% of the variance in Local Purchasing Power Index (R^2 = 0.524), meaning other factors also influence purchasing power.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Living Index has a significant positive effect on purchasing power (p= 0.015), meaning countries with higher living costs tend to have higher purchasing power.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 Index is also positively associated with purchasing power (p = 0.003), suggesting that expensive rent is linked to stronger economies.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Groceries Index does not significantly impact purchasing power (p = 0.331), meaning grocery prices alone are not a strong predictor.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challenges the assumption that a high cost of living always reduces purchasing power. Instead, higher living costs often correlate with stronger economies.</a:t>
            </a:r>
          </a:p>
        </p:txBody>
      </p:sp>
    </p:spTree>
    <p:extLst>
      <p:ext uri="{BB962C8B-B14F-4D97-AF65-F5344CB8AC3E}">
        <p14:creationId xmlns:p14="http://schemas.microsoft.com/office/powerpoint/2010/main" val="738422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6D7E-21C5-91F7-F24E-CB3159C6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1: Cost of Living Index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239A3D-D247-96AD-F0BC-1C5DEED431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8903" y="1825625"/>
            <a:ext cx="4566560" cy="4156869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D3BE0D-C81F-A5E0-5AA3-BFE456E82D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Living Index - Appears to be right-skewed, indicating a few countries with significantly higher costs of living.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Living Index: The mean is 43.56, with a maximum value of 101.1. The distribution is right-skewed.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of the Cost-of-Living Index is 43.555372, the standard deviation is 16.147574 and the mode is 26.4.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Cost-of-Living Index has a minimum value of 18.8 and a maximum value of 101.1.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Cost-of-Living Index has 30.2 of its data that lies in the 25% percentile, 39.5 that lies in the 50% percentile and 52.8 that lies in the 75% percentile.</a:t>
            </a:r>
          </a:p>
        </p:txBody>
      </p:sp>
    </p:spTree>
    <p:extLst>
      <p:ext uri="{BB962C8B-B14F-4D97-AF65-F5344CB8AC3E}">
        <p14:creationId xmlns:p14="http://schemas.microsoft.com/office/powerpoint/2010/main" val="961161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F88A8-FE0C-2D5F-3905-CFD50E59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2: Rent Index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D4FFAE8-248C-2414-668D-DB8312E643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6603" y="1670339"/>
            <a:ext cx="4553609" cy="429310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6F8E-1CD4-8CEE-E2C7-23EDFAA571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 Index - Skewed distribution with some high outliers.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 Index: The mean is 16.05, but there is a significant variation, with a maximum value of 67.2.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for the Rent Index is 16.052893, the standard deviation is 11.412267 and the mode is 7.7.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Rent Index has a minimum value of 2.4 and a maximum value of 67.2.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Rent Index has 8.5 of its data that lies in the 25% percentile, 12.4 that lies in the 50% percentile and 20.1 that lies in the 75% percentile.</a:t>
            </a:r>
          </a:p>
        </p:txBody>
      </p:sp>
    </p:spTree>
    <p:extLst>
      <p:ext uri="{BB962C8B-B14F-4D97-AF65-F5344CB8AC3E}">
        <p14:creationId xmlns:p14="http://schemas.microsoft.com/office/powerpoint/2010/main" val="84461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4181-36BC-DD91-EABA-789CA98B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3: Cost of Living Plus Rent Index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FA6C2E-13F7-ADD4-398F-D712955ADC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600910"/>
            <a:ext cx="4729162" cy="4381584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8E360C-7D7D-DF4E-1231-A1D39A22D0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Living Plus Rent Index - Similar shape to the Cost-of-Living Index.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Living Plus Rent Index: Mean is 30.36, with a range between 11.1 and 74.9.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for the Cost of Living Plus Rent Index is 30.357851, the standard deviation is 13.263721 and the mode is 18.9.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Living Plus Rent Index has a minimum value of 11.1 and a maximum value of 74.9.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Cost of Living Plus Rent index has 19.8 of its data the lies in the 25% percentile, 27.0 that lies in the 50% percentile and 37.0 that lies in the 75% percentile.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A8B1-2633-9463-8E18-B908D387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4: Groceries Index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9B9AAD0-344B-C10C-44C3-2C0D23FA94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70671" y="1781047"/>
            <a:ext cx="4572879" cy="413001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F62F81-AAC5-1AB3-92B8-7CC0347B42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Groceries Index - Somewhat normal distribution but with a few outliers.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Groceries Index: Mean is 44.23, with a maximum of 109.1, indicating high variation in grocery costs across countries.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for the Groceries Index is 44.228926, the standard deviation is 17.055109 and the mode is 25.4.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Groceries Index has a minimum value of 17.5 and a maximum value of 109.1.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Groceries Index has 31.6 of its data that lies in the 25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percentile, 40.5 that lies in the 50% percentile and 53.7 that lies in the 75% percentile.</a:t>
            </a:r>
          </a:p>
        </p:txBody>
      </p:sp>
    </p:spTree>
    <p:extLst>
      <p:ext uri="{BB962C8B-B14F-4D97-AF65-F5344CB8AC3E}">
        <p14:creationId xmlns:p14="http://schemas.microsoft.com/office/powerpoint/2010/main" val="168365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2005-AA4D-4E1E-7000-9CE416DD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5: Local Purchasing Power Index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BDABCEA-8B69-C83B-4E0A-FE0B31EC1D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01776" y="1588294"/>
            <a:ext cx="4917974" cy="435133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388615-52F2-8E97-D2CA-6BE372D6F8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Purchasing Power Index - Has a widespread with some extreme values.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Purchasing Power Index: Mean is 65.09, but the standard deviation is high, reflecting large differences in purchasing power.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mean for the Local Purchasing Power Index is 65.094215, the standard deviation is 39.569094 and the mode is 25.4.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Purchasing Power Index has a minimum value of 2.3 and a maximum value of 182.5.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Purchasing Power Index has 34.8 of its data that lies in the 25% percentile, 50.6 that lies in the 50% percentile and 99.4 that lies in the 75% percentile.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91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3B7B7A-162C-E90C-01B8-901A09B8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31B0DC7-79FA-2389-6C25-F1686E3692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handle Outliers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outliers represent real-world differences rather than data errors. Instead of removing them,  I will use transformations like log normalization for better interpretation.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BFABB1-F9D5-60D6-6350-017BA60736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Living Index: The highest value of 101.1 (Switzerland) is an extreme outlier.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 Index: Countries with values above 60 (e.g., Singapore) are outliers.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Groceries Index: A max value of 109.1 indicates possible extreme cases.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Purchasing Power Index: Values above 150 (e.g., Switzerland) represent strong deviations.</a:t>
            </a:r>
          </a:p>
        </p:txBody>
      </p:sp>
    </p:spTree>
    <p:extLst>
      <p:ext uri="{BB962C8B-B14F-4D97-AF65-F5344CB8AC3E}">
        <p14:creationId xmlns:p14="http://schemas.microsoft.com/office/powerpoint/2010/main" val="99081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D611F1-4E0B-1966-E94E-2AB2D4914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PMF of Local Purchasing Power Index: High vs Low Cost of Living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C09B4B-E29A-1101-989E-224B52FB5B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0399" y="2082018"/>
            <a:ext cx="5601761" cy="3376247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3F04EC-58DF-AA29-BE6C-EBC5B51C7CD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PMF comparison shows the probability distributions of the Local Purchasing Power Index for countries with high and low Cost of Living Index values.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 of Living Countries tend to have more varied purchasing power, with some having high purchasing power while others have significantly lower values.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Cost of Living Countries generally have their purchasing power clustered toward lower values.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that higher costs of living do not necessarily guarantee lower purchasing power, as some countries such as Switzerland, have both a high cost of living and high purchasing power.</a:t>
            </a:r>
          </a:p>
        </p:txBody>
      </p:sp>
    </p:spTree>
    <p:extLst>
      <p:ext uri="{BB962C8B-B14F-4D97-AF65-F5344CB8AC3E}">
        <p14:creationId xmlns:p14="http://schemas.microsoft.com/office/powerpoint/2010/main" val="294224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0C67-7481-5258-2C9B-A134A39F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CDF of Local Purchasing Power Index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0A022D-AE18-4CCF-001B-37B83136DDE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825625"/>
            <a:ext cx="6063793" cy="379868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8C6BE-F54A-6F18-E763-8C9E054389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Cumulative Distribution Function (CDF) of the Local Purchasing Power Index provides insight into the distribution of purchasing power across countries.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steepest region represents the most common purchasing power values. Around 50% of the countries have a Local Purchasing Power Index below 50, indicating that purchasing power is relatively low in many nations.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right tail extends significantly, showing a few countries with extremely high purchasing power.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visualization helps address our statistical question by showing that while some high-cost-of-living countries have strong purchasing power, many do not.</a:t>
            </a:r>
          </a:p>
        </p:txBody>
      </p:sp>
    </p:spTree>
    <p:extLst>
      <p:ext uri="{BB962C8B-B14F-4D97-AF65-F5344CB8AC3E}">
        <p14:creationId xmlns:p14="http://schemas.microsoft.com/office/powerpoint/2010/main" val="389298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1297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Cost of Living Index by Country</vt:lpstr>
      <vt:lpstr>Variable 1: Cost of Living Index</vt:lpstr>
      <vt:lpstr>Variable 2: Rent Index</vt:lpstr>
      <vt:lpstr>Variable 3: Cost of Living Plus Rent Index</vt:lpstr>
      <vt:lpstr>Variable 4: Groceries Index</vt:lpstr>
      <vt:lpstr>Variable 5: Local Purchasing Power Index</vt:lpstr>
      <vt:lpstr>Outliers</vt:lpstr>
      <vt:lpstr>PMF of Local Purchasing Power Index: High vs Low Cost of Living</vt:lpstr>
      <vt:lpstr>CDF of Local Purchasing Power Index</vt:lpstr>
      <vt:lpstr>Fitted Normal Distribution for Local Purchasing Power Index</vt:lpstr>
      <vt:lpstr>Rent Index vs Cost of Living Plus Rent Index</vt:lpstr>
      <vt:lpstr>Rent Index vs Cost of Living Plus Rent Index</vt:lpstr>
      <vt:lpstr>Correlation Matrix</vt:lpstr>
      <vt:lpstr>Multiple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Staci Holmes</dc:creator>
  <cp:lastModifiedBy>Staci Holmes</cp:lastModifiedBy>
  <cp:revision>1</cp:revision>
  <dcterms:created xsi:type="dcterms:W3CDTF">2025-03-01T21:12:52Z</dcterms:created>
  <dcterms:modified xsi:type="dcterms:W3CDTF">2025-03-02T01:07:25Z</dcterms:modified>
</cp:coreProperties>
</file>