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Stacy" initials="ZS" lastIdx="2" clrIdx="0">
    <p:extLst>
      <p:ext uri="{19B8F6BF-5375-455C-9EA6-DF929625EA0E}">
        <p15:presenceInfo xmlns:p15="http://schemas.microsoft.com/office/powerpoint/2012/main" userId="d02804f02bac77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04" d="100"/>
          <a:sy n="104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451E8-B2D3-CC4B-B4A4-6D3718138BD2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BCE0A-FAAA-9A43-88BA-4F7BBC35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0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5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7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December 5,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367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ercehealthcare.com/practices/ppatients-switched-doctors-long-wait-times-vitals#:~:text=Across%20specialties%2C%20the%20average%20wait,consecutive%20decrease%20in%20wait%20tim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57D41-8598-C94D-9AFD-2EED71162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A Monte Carlo Simulation Of Clinic Waiting Time</a:t>
            </a:r>
            <a:br>
              <a:rPr lang="en-US" sz="3400" b="0" dirty="0">
                <a:solidFill>
                  <a:schemeClr val="bg1"/>
                </a:solidFill>
                <a:effectLst/>
              </a:rPr>
            </a:br>
            <a:br>
              <a:rPr lang="en-US" sz="3400" dirty="0">
                <a:solidFill>
                  <a:schemeClr val="bg1"/>
                </a:solidFill>
              </a:rPr>
            </a:b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0DA5C-A0DB-9343-B024-7E83DC37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 err="1">
                <a:solidFill>
                  <a:schemeClr val="bg1"/>
                </a:solidFill>
              </a:rPr>
              <a:t>Tianyu</a:t>
            </a:r>
            <a:r>
              <a:rPr lang="en-US" sz="1400" dirty="0">
                <a:solidFill>
                  <a:schemeClr val="bg1"/>
                </a:solidFill>
              </a:rPr>
              <a:t> Zhang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STAT 7500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Villanova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D4C09-44A0-45F9-9EEC-2E07C14CF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0" r="33615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6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8005-1FAA-1C4F-8832-CE5E13E0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create all possible scenarios by varying probabilities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78E34E-65D9-4413-A2F0-0CD5AA5F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dirty="0"/>
              <a:t>Four boundaries that controls the probability proportion of </a:t>
            </a:r>
            <a:r>
              <a:rPr lang="en-US" sz="1600" dirty="0" err="1"/>
              <a:t>arrival_interval</a:t>
            </a:r>
            <a:r>
              <a:rPr lang="en-US" sz="1600" dirty="0"/>
              <a:t> and </a:t>
            </a:r>
            <a:r>
              <a:rPr lang="en-US" sz="1600" dirty="0" err="1"/>
              <a:t>treat_time</a:t>
            </a:r>
            <a:endParaRPr lang="en-US" sz="1600" dirty="0"/>
          </a:p>
          <a:p>
            <a:r>
              <a:rPr lang="en-US" sz="1600" dirty="0"/>
              <a:t>Vary these four values to create all combinations of probabilities</a:t>
            </a:r>
          </a:p>
          <a:p>
            <a:r>
              <a:rPr lang="en-US" sz="1600" dirty="0"/>
              <a:t>Probabilities ranging from 0% to 100% incrementing by 10%</a:t>
            </a:r>
          </a:p>
          <a:p>
            <a:r>
              <a:rPr lang="en-US" sz="1600" dirty="0"/>
              <a:t>For the two boundaries for </a:t>
            </a:r>
            <a:r>
              <a:rPr lang="en-US" sz="1600" dirty="0" err="1"/>
              <a:t>arrival_interval</a:t>
            </a:r>
            <a:r>
              <a:rPr lang="en-US" sz="1600" dirty="0"/>
              <a:t>, there are 66 possibilities. </a:t>
            </a:r>
          </a:p>
          <a:p>
            <a:r>
              <a:rPr lang="en-US" sz="1600" dirty="0"/>
              <a:t>For the two boundaries for </a:t>
            </a:r>
            <a:r>
              <a:rPr lang="en-US" sz="1600" dirty="0" err="1"/>
              <a:t>treat_time</a:t>
            </a:r>
            <a:r>
              <a:rPr lang="en-US" sz="1600" dirty="0"/>
              <a:t>, there also are 66 possibilities. </a:t>
            </a:r>
          </a:p>
          <a:p>
            <a:r>
              <a:rPr lang="en-US" sz="1600" dirty="0"/>
              <a:t>The combination of all possible </a:t>
            </a:r>
            <a:r>
              <a:rPr lang="en-US" sz="1600" dirty="0" err="1"/>
              <a:t>arrival_interval</a:t>
            </a:r>
            <a:r>
              <a:rPr lang="en-US" sz="1600" dirty="0"/>
              <a:t> and </a:t>
            </a:r>
            <a:r>
              <a:rPr lang="en-US" sz="1600" dirty="0" err="1"/>
              <a:t>treat_time</a:t>
            </a:r>
            <a:r>
              <a:rPr lang="en-US" sz="1600" dirty="0"/>
              <a:t> creates 66*66 = 4356 different possibilities. 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DE78A5D0-7B3F-DE47-8CC7-99C3ECF5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634526"/>
            <a:ext cx="5090161" cy="31177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1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1FB0B-53FF-134F-871B-FD2E1203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create all possible scenarios by varying probabilities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09B3DD0-B752-1142-AF0F-5B0D56377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059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22293B-9042-4608-B98A-74A9C0D2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r>
              <a:rPr lang="en-US" sz="1400" dirty="0"/>
              <a:t>Four do –loops to vary probabilities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ED8C9-B622-B943-9209-4EF45217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Results: average wait time dataset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7E1F71E-11D4-C244-BA8E-B7AAB7682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087"/>
            <a:ext cx="11862486" cy="51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DAED-2CAD-4F4B-844C-AAAAD377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800" spc="750" dirty="0"/>
              <a:t>find baseline scenario among all scenarios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B5E2F3C-0039-7648-BDD4-F94DC07F7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397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E9E459E-4A72-4661-99BD-052A7A05C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66" y="4386245"/>
            <a:ext cx="5747250" cy="1816847"/>
          </a:xfrm>
        </p:spPr>
        <p:txBody>
          <a:bodyPr>
            <a:normAutofit/>
          </a:bodyPr>
          <a:lstStyle/>
          <a:p>
            <a:r>
              <a:rPr lang="en-US" sz="1400" dirty="0"/>
              <a:t>Slightly different average wait time value due to the much larger dataset (36500 * 4356 records) that the random values are generated from</a:t>
            </a:r>
          </a:p>
          <a:p>
            <a:r>
              <a:rPr lang="en-US" sz="1400" dirty="0"/>
              <a:t>It ranks 2879 among 4356 records. </a:t>
            </a:r>
          </a:p>
          <a:p>
            <a:r>
              <a:rPr lang="en-US" sz="1400" dirty="0"/>
              <a:t>The adjacent rows has very different probability proportions, but its average waiting times only differ from our baseline by 0.002 minutes.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D006B-6250-4149-801A-27FE75B6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pc="750"/>
              <a:t>frequency distribution of all average waiting time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A36B05EC-B48D-1241-BECE-AD16E1AD7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" r="247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56831096-AED4-448B-AFF0-00BBCB06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r>
              <a:rPr lang="en-US" sz="1400" dirty="0"/>
              <a:t>5.3% scenarios have 0 - minute average wait time </a:t>
            </a:r>
          </a:p>
          <a:p>
            <a:r>
              <a:rPr lang="en-US" sz="1400" dirty="0"/>
              <a:t>Mean average wait time is up to 16 minutes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112B2-5691-8346-B595-421C7F44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 fontScale="90000"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Scatter plot of average wait time and arrival intervals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B6CF463-F9CC-8A48-8EF4-F9F94C775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19" y="745491"/>
            <a:ext cx="7214138" cy="53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4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FC0A1-D500-5C40-BC7F-9A5A1636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Scatter plot of average wait time and treat time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E37566F-31B8-5344-B6A3-1BD8E7C06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19" y="592190"/>
            <a:ext cx="7214138" cy="56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54BB-B7AF-554E-8D4E-A63CB89F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2B75-B950-CB49-A9D3-7C72F8319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can try to make an appointment at a less busy time</a:t>
            </a:r>
          </a:p>
          <a:p>
            <a:r>
              <a:rPr lang="en-US" dirty="0"/>
              <a:t>doctors can arrange some long appointments at a less busy time</a:t>
            </a:r>
          </a:p>
        </p:txBody>
      </p:sp>
    </p:spTree>
    <p:extLst>
      <p:ext uri="{BB962C8B-B14F-4D97-AF65-F5344CB8AC3E}">
        <p14:creationId xmlns:p14="http://schemas.microsoft.com/office/powerpoint/2010/main" val="2025665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A894-7207-764D-ADE2-8CA95B76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C916-2140-C64D-811A-DBB628455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https://www.fiercehealthcare.com/practices/ppatients-switched-doctors-long-wait-times-vitals#:~:text=Across%20specialties%2C%20the%20average%20wait,consecutive%20decrease%20in%20wait%20times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F0EF0-1A1F-0940-95F4-464D93EB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/>
              <a:t>How much time do we spend on Waiting?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DEE9E-906E-B243-AA1C-BEB4A41F6D9D}"/>
              </a:ext>
            </a:extLst>
          </p:cNvPr>
          <p:cNvSpPr txBox="1"/>
          <p:nvPr/>
        </p:nvSpPr>
        <p:spPr>
          <a:xfrm>
            <a:off x="1380237" y="2621381"/>
            <a:ext cx="5929422" cy="33222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indent="-22860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According to a Timex survey, </a:t>
            </a:r>
            <a:r>
              <a:rPr lang="en-US" sz="1700" b="1" dirty="0"/>
              <a:t>Americans</a:t>
            </a:r>
            <a:r>
              <a:rPr lang="en-US" sz="1700" dirty="0"/>
              <a:t> wait:</a:t>
            </a:r>
          </a:p>
          <a:p>
            <a:pPr indent="-22860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on average of 20 minutes a day for the bus or train</a:t>
            </a:r>
          </a:p>
          <a:p>
            <a:pPr indent="-22860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18 minutes</a:t>
            </a:r>
            <a:r>
              <a:rPr lang="en-US" sz="1700" dirty="0"/>
              <a:t> whenever they visit a doctor</a:t>
            </a:r>
          </a:p>
          <a:p>
            <a:pPr indent="-22860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28 minutes</a:t>
            </a:r>
            <a:r>
              <a:rPr lang="en-US" sz="1700" dirty="0"/>
              <a:t> in security lines whenever they travel</a:t>
            </a:r>
          </a:p>
          <a:p>
            <a:pPr indent="-22860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21 minutes</a:t>
            </a:r>
            <a:r>
              <a:rPr lang="en-US" sz="1700" dirty="0"/>
              <a:t> for a significant other to get ready to go out</a:t>
            </a:r>
          </a:p>
          <a:p>
            <a:pPr indent="-22860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13 hours</a:t>
            </a:r>
            <a:r>
              <a:rPr lang="en-US" sz="1700" dirty="0"/>
              <a:t> annually waiting on hold for a customer service</a:t>
            </a:r>
          </a:p>
          <a:p>
            <a:pPr indent="-22860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38 hours</a:t>
            </a:r>
            <a:r>
              <a:rPr lang="en-US" sz="1700" dirty="0"/>
              <a:t> each year waiting in traffic</a:t>
            </a:r>
          </a:p>
          <a:p>
            <a:pPr indent="-22860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those living in Big cities wait in traffic more than </a:t>
            </a:r>
            <a:r>
              <a:rPr lang="en-US" sz="1700" b="1" dirty="0"/>
              <a:t>50 hours</a:t>
            </a:r>
            <a:r>
              <a:rPr lang="en-US" sz="1700" dirty="0"/>
              <a:t> annually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ar, traffic, road&#10;&#10;Description automatically generated">
            <a:extLst>
              <a:ext uri="{FF2B5EF4-FFF2-40B4-BE49-F238E27FC236}">
                <a16:creationId xmlns:a16="http://schemas.microsoft.com/office/drawing/2014/main" id="{7363A41F-E272-B348-87B3-07D430F40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5" r="35934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A790-D3AB-FB46-ABC6-6ACEB23A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clinic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D2F8-A0A1-FA45-8992-8A94FBBD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Average Waiting Time: 18.31 minutes ( = 18 minutes and 20 seconds)</a:t>
            </a:r>
          </a:p>
          <a:p>
            <a:r>
              <a:rPr lang="en-US" dirty="0"/>
              <a:t>Hypothetical Clinic:</a:t>
            </a:r>
          </a:p>
          <a:p>
            <a:pPr lvl="1"/>
            <a:r>
              <a:rPr lang="en-US" dirty="0"/>
              <a:t>10 Patients per Day</a:t>
            </a:r>
          </a:p>
          <a:p>
            <a:pPr lvl="1"/>
            <a:r>
              <a:rPr lang="en-US" dirty="0"/>
              <a:t>10 Years: 3650 Days</a:t>
            </a:r>
          </a:p>
          <a:p>
            <a:pPr lvl="1"/>
            <a:r>
              <a:rPr lang="en-US" dirty="0"/>
              <a:t>36,500 Observations</a:t>
            </a:r>
          </a:p>
        </p:txBody>
      </p:sp>
    </p:spTree>
    <p:extLst>
      <p:ext uri="{BB962C8B-B14F-4D97-AF65-F5344CB8AC3E}">
        <p14:creationId xmlns:p14="http://schemas.microsoft.com/office/powerpoint/2010/main" val="306033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E14DB-4E69-B242-AA2E-02114B49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2800"/>
              <a:t>Variables in wait time table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BF7EE7-6242-2B40-A6E3-BB3F201D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58" r="36673" b="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91D8B-4248-2B42-AF88-9BEBA40240B8}"/>
              </a:ext>
            </a:extLst>
          </p:cNvPr>
          <p:cNvSpPr txBox="1"/>
          <p:nvPr/>
        </p:nvSpPr>
        <p:spPr>
          <a:xfrm>
            <a:off x="8643193" y="2530549"/>
            <a:ext cx="2942813" cy="34281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random values: </a:t>
            </a:r>
            <a:r>
              <a:rPr lang="en-US" sz="1400" dirty="0" err="1"/>
              <a:t>arrival_interval</a:t>
            </a:r>
            <a:r>
              <a:rPr lang="en-US" sz="1400" dirty="0"/>
              <a:t>, </a:t>
            </a:r>
            <a:r>
              <a:rPr lang="en-US" sz="1400" dirty="0" err="1"/>
              <a:t>finish_time</a:t>
            </a:r>
            <a:endParaRPr lang="en-US" sz="14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arrival_time</a:t>
            </a:r>
            <a:r>
              <a:rPr lang="en-US" sz="1400" dirty="0"/>
              <a:t> -&gt;current patient’s arrival interval + last patient’s </a:t>
            </a:r>
            <a:r>
              <a:rPr lang="en-US" sz="1400" dirty="0" err="1"/>
              <a:t>arrival_time</a:t>
            </a:r>
            <a:endParaRPr lang="en-US" sz="14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start_time</a:t>
            </a:r>
            <a:r>
              <a:rPr lang="en-US" sz="1400" dirty="0"/>
              <a:t> -&gt; </a:t>
            </a:r>
            <a:r>
              <a:rPr lang="en-US" sz="1400" dirty="0" err="1"/>
              <a:t>arrival_time</a:t>
            </a:r>
            <a:r>
              <a:rPr lang="en-US" sz="1400" dirty="0"/>
              <a:t> if no waiting or last patient’s finish time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finish_time</a:t>
            </a:r>
            <a:r>
              <a:rPr lang="en-US" sz="1400" dirty="0"/>
              <a:t> -&gt; </a:t>
            </a:r>
            <a:r>
              <a:rPr lang="en-US" sz="1400" dirty="0" err="1"/>
              <a:t>start_time</a:t>
            </a:r>
            <a:r>
              <a:rPr lang="en-US" sz="1400" dirty="0"/>
              <a:t> + treat time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wait time -&gt; </a:t>
            </a:r>
            <a:r>
              <a:rPr lang="en-US" sz="1400" dirty="0" err="1"/>
              <a:t>start_time</a:t>
            </a:r>
            <a:r>
              <a:rPr lang="en-US" sz="1400" dirty="0"/>
              <a:t> – </a:t>
            </a:r>
            <a:r>
              <a:rPr lang="en-US" sz="1400" dirty="0" err="1"/>
              <a:t>arrival_time</a:t>
            </a:r>
            <a:endParaRPr lang="en-US" sz="1400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F6E7-9CCD-5C4C-9E79-1F81ADBD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49" y="338328"/>
            <a:ext cx="10241280" cy="576072"/>
          </a:xfrm>
        </p:spPr>
        <p:txBody>
          <a:bodyPr/>
          <a:lstStyle/>
          <a:p>
            <a:r>
              <a:rPr lang="en-US" dirty="0"/>
              <a:t>Variables in wait time table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EFEDD1A2-8E41-BA4E-AAE6-65C9DBA21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18" y="1271673"/>
            <a:ext cx="10240963" cy="24043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06123-8C8A-B449-B561-3A84D7E86852}"/>
              </a:ext>
            </a:extLst>
          </p:cNvPr>
          <p:cNvSpPr txBox="1"/>
          <p:nvPr/>
        </p:nvSpPr>
        <p:spPr>
          <a:xfrm>
            <a:off x="1334530" y="4337221"/>
            <a:ext cx="8476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values: </a:t>
            </a:r>
            <a:r>
              <a:rPr lang="en-US" dirty="0" err="1"/>
              <a:t>arrival_interval</a:t>
            </a:r>
            <a:r>
              <a:rPr lang="en-US" dirty="0"/>
              <a:t>, </a:t>
            </a:r>
            <a:r>
              <a:rPr lang="en-US" dirty="0" err="1"/>
              <a:t>finish_time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arrival_time</a:t>
            </a:r>
            <a:r>
              <a:rPr lang="en-US" dirty="0"/>
              <a:t> -&gt;current patient’s arrival interval + last patient’s </a:t>
            </a:r>
            <a:r>
              <a:rPr lang="en-US" dirty="0" err="1"/>
              <a:t>arrival_time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start_time</a:t>
            </a:r>
            <a:r>
              <a:rPr lang="en-US" dirty="0"/>
              <a:t> -&gt; </a:t>
            </a:r>
            <a:r>
              <a:rPr lang="en-US" dirty="0" err="1"/>
              <a:t>arrival_time</a:t>
            </a:r>
            <a:r>
              <a:rPr lang="en-US" dirty="0"/>
              <a:t> if no waiting or last patient’s finish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finish_time</a:t>
            </a:r>
            <a:r>
              <a:rPr lang="en-US" dirty="0"/>
              <a:t> -&gt; </a:t>
            </a:r>
            <a:r>
              <a:rPr lang="en-US" dirty="0" err="1"/>
              <a:t>start_time</a:t>
            </a:r>
            <a:r>
              <a:rPr lang="en-US" dirty="0"/>
              <a:t> + treat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 time -&gt; </a:t>
            </a:r>
            <a:r>
              <a:rPr lang="en-US" dirty="0" err="1"/>
              <a:t>start_time</a:t>
            </a:r>
            <a:r>
              <a:rPr lang="en-US" dirty="0"/>
              <a:t> – </a:t>
            </a:r>
            <a:r>
              <a:rPr lang="en-US" dirty="0" err="1"/>
              <a:t>arrival_time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2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3BDE-654B-784C-B8E2-4B233B1F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57" y="795528"/>
            <a:ext cx="10686123" cy="934418"/>
          </a:xfrm>
        </p:spPr>
        <p:txBody>
          <a:bodyPr>
            <a:normAutofit fontScale="90000"/>
          </a:bodyPr>
          <a:lstStyle/>
          <a:p>
            <a:r>
              <a:rPr lang="en-US" dirty="0"/>
              <a:t>frequency distribution of wait time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F668221-7DE4-B54E-B318-996B66533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928" y="1729946"/>
            <a:ext cx="3382949" cy="3959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E32FF-28D1-D14C-B10B-C8B465052BB4}"/>
              </a:ext>
            </a:extLst>
          </p:cNvPr>
          <p:cNvSpPr txBox="1"/>
          <p:nvPr/>
        </p:nvSpPr>
        <p:spPr>
          <a:xfrm>
            <a:off x="1240830" y="2125362"/>
            <a:ext cx="5357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37.99% patients have 0 wait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out of 36500 patients has a 150 minutes (2 hours, 30 minutes) wait time</a:t>
            </a:r>
          </a:p>
        </p:txBody>
      </p:sp>
    </p:spTree>
    <p:extLst>
      <p:ext uri="{BB962C8B-B14F-4D97-AF65-F5344CB8AC3E}">
        <p14:creationId xmlns:p14="http://schemas.microsoft.com/office/powerpoint/2010/main" val="47580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4FD98-B3CE-0143-8234-5EB53387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Frequency distribution of wait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02C98D-6213-4229-892E-FE51430D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 dirty="0"/>
              <a:t>52% patients have less than 10 minutes wait time</a:t>
            </a:r>
          </a:p>
          <a:p>
            <a:r>
              <a:rPr lang="en-US" sz="1600" dirty="0"/>
              <a:t>Mean wait time = 18. 31 minutes</a:t>
            </a:r>
          </a:p>
          <a:p>
            <a:endParaRPr lang="en-US" sz="1600" dirty="0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6A769EFA-0C33-5447-9AFE-6ED45150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316391"/>
            <a:ext cx="5090161" cy="37539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14036B1-7BE2-B74D-A0A6-6BDC8AB02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88" y="3929326"/>
            <a:ext cx="4038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7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C6D3F-92C8-C841-9E6C-775D36A0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mapping probabilities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C9F07E7-B703-6145-A80B-F8ADD28D3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6773" y="1637554"/>
            <a:ext cx="4833925" cy="1317245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E5719F8-B8BB-7944-A95A-7D7B5D5BA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6928"/>
            <a:ext cx="5135472" cy="3235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47B254-84C8-C04D-8509-55F8FD94AFE0}"/>
              </a:ext>
            </a:extLst>
          </p:cNvPr>
          <p:cNvSpPr txBox="1"/>
          <p:nvPr/>
        </p:nvSpPr>
        <p:spPr>
          <a:xfrm>
            <a:off x="196756" y="1865958"/>
            <a:ext cx="53993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arrival_interval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values &lt; 0.5 maps to </a:t>
            </a:r>
            <a:r>
              <a:rPr lang="en-US" dirty="0" err="1"/>
              <a:t>arrival_interval</a:t>
            </a:r>
            <a:r>
              <a:rPr lang="en-US" dirty="0"/>
              <a:t> of 10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0.5 &lt; random values &lt; 0.7 maps to </a:t>
            </a:r>
            <a:r>
              <a:rPr lang="en-US" dirty="0" err="1"/>
              <a:t>arrival_interval</a:t>
            </a:r>
            <a:r>
              <a:rPr lang="en-US" dirty="0"/>
              <a:t> of 20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0.7 &lt; random values &lt; 1 maps to </a:t>
            </a:r>
            <a:r>
              <a:rPr lang="en-US" dirty="0" err="1"/>
              <a:t>arrival_interval</a:t>
            </a:r>
            <a:r>
              <a:rPr lang="en-US" dirty="0"/>
              <a:t> of 30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treat_time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values &lt; 0.4 maps to </a:t>
            </a:r>
            <a:r>
              <a:rPr lang="en-US" dirty="0" err="1"/>
              <a:t>treat_time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 10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0.4 &lt; random values &lt; 0.6 maps to </a:t>
            </a:r>
            <a:r>
              <a:rPr lang="en-US" dirty="0" err="1"/>
              <a:t>treat_time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 20 </a:t>
            </a:r>
            <a:r>
              <a:rPr lang="en-US" dirty="0" err="1"/>
              <a:t>mintes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 &lt; random values &lt; 1 maps to </a:t>
            </a:r>
            <a:r>
              <a:rPr lang="en-US" dirty="0" err="1"/>
              <a:t>treat_time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 30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3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7F2020-3718-4400-926B-893A0FBDC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C66CE-2B3E-4513-9B9D-EC2B8182F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12198725" cy="164502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3C764-BCFB-4F32-B897-6513FF0F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26" y="5230792"/>
            <a:ext cx="8122026" cy="1653935"/>
          </a:xfrm>
          <a:prstGeom prst="rect">
            <a:avLst/>
          </a:prstGeom>
          <a:gradFill>
            <a:gsLst>
              <a:gs pos="24000">
                <a:schemeClr val="accent2">
                  <a:alpha val="0"/>
                </a:schemeClr>
              </a:gs>
              <a:gs pos="99000">
                <a:schemeClr val="accent2">
                  <a:alpha val="6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11D24A-F765-48C8-813D-D3A5E5AA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95080" y="3111827"/>
            <a:ext cx="1177951" cy="5415888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D8611-3B1C-F540-900F-C66BDFD3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49" y="5510306"/>
            <a:ext cx="7260031" cy="10922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spc="750">
                <a:solidFill>
                  <a:schemeClr val="bg1"/>
                </a:solidFill>
              </a:rPr>
              <a:t>Check frequency distribution of two random values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02C1199-48FF-DF43-9551-B4A5E3ED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1" y="2241597"/>
            <a:ext cx="6324510" cy="1707616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F9385C2-3F9D-DB4C-A92B-74E815943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2861" y="662116"/>
            <a:ext cx="4996315" cy="3934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745B5-B42E-384D-A7E5-D906A1607DB6}"/>
              </a:ext>
            </a:extLst>
          </p:cNvPr>
          <p:cNvSpPr txBox="1"/>
          <p:nvPr/>
        </p:nvSpPr>
        <p:spPr>
          <a:xfrm>
            <a:off x="1247278" y="1314554"/>
            <a:ext cx="327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Has the proportion we expected 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6629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13A21"/>
      </a:dk2>
      <a:lt2>
        <a:srgbClr val="E8E2E3"/>
      </a:lt2>
      <a:accent1>
        <a:srgbClr val="40B29D"/>
      </a:accent1>
      <a:accent2>
        <a:srgbClr val="3AB66B"/>
      </a:accent2>
      <a:accent3>
        <a:srgbClr val="39B836"/>
      </a:accent3>
      <a:accent4>
        <a:srgbClr val="71B13F"/>
      </a:accent4>
      <a:accent5>
        <a:srgbClr val="9AA651"/>
      </a:accent5>
      <a:accent6>
        <a:srgbClr val="C19D3C"/>
      </a:accent6>
      <a:hlink>
        <a:srgbClr val="AE69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699</Words>
  <Application>Microsoft Macintosh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GradientRiseVTI</vt:lpstr>
      <vt:lpstr> A Monte Carlo Simulation Of Clinic Waiting Time  </vt:lpstr>
      <vt:lpstr>How much time do we spend on Waiting?</vt:lpstr>
      <vt:lpstr>Hypothetical clinic</vt:lpstr>
      <vt:lpstr>Variables in wait time table</vt:lpstr>
      <vt:lpstr>Variables in wait time table</vt:lpstr>
      <vt:lpstr>frequency distribution of wait time</vt:lpstr>
      <vt:lpstr>Frequency distribution of wait time</vt:lpstr>
      <vt:lpstr>mapping probabilities</vt:lpstr>
      <vt:lpstr>Check frequency distribution of two random values</vt:lpstr>
      <vt:lpstr>create all possible scenarios by varying probabilities</vt:lpstr>
      <vt:lpstr>create all possible scenarios by varying probabilities</vt:lpstr>
      <vt:lpstr>Results: average wait time dataset</vt:lpstr>
      <vt:lpstr>find baseline scenario among all scenarios</vt:lpstr>
      <vt:lpstr>frequency distribution of all average waiting time</vt:lpstr>
      <vt:lpstr>Scatter plot of average wait time and arrival intervals</vt:lpstr>
      <vt:lpstr>Scatter plot of average wait time and treat time</vt:lpstr>
      <vt:lpstr>What can we learn?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Monte Carlo Simulation Of Clinic Waiting Time  </dc:title>
  <dc:creator>Zhang Stacy</dc:creator>
  <cp:lastModifiedBy>Zhang Stacy</cp:lastModifiedBy>
  <cp:revision>1</cp:revision>
  <dcterms:created xsi:type="dcterms:W3CDTF">2020-12-05T13:42:35Z</dcterms:created>
  <dcterms:modified xsi:type="dcterms:W3CDTF">2020-12-05T13:45:49Z</dcterms:modified>
</cp:coreProperties>
</file>