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6858000" cy="9144000" type="screen4x3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  <p15:guide id="4" pos="3589" userDrawn="1">
          <p15:clr>
            <a:srgbClr val="A4A3A4"/>
          </p15:clr>
        </p15:guide>
        <p15:guide id="5" orient="horz" pos="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8D17"/>
    <a:srgbClr val="0071BC"/>
    <a:srgbClr val="0C6EA5"/>
    <a:srgbClr val="F2B800"/>
    <a:srgbClr val="474B53"/>
    <a:srgbClr val="191E28"/>
    <a:srgbClr val="DF3A42"/>
    <a:srgbClr val="E75B2B"/>
    <a:srgbClr val="F47200"/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35" autoAdjust="0"/>
    <p:restoredTop sz="94322" autoAdjust="0"/>
  </p:normalViewPr>
  <p:slideViewPr>
    <p:cSldViewPr snapToGrid="0" showGuides="1">
      <p:cViewPr varScale="1">
        <p:scale>
          <a:sx n="57" d="100"/>
          <a:sy n="57" d="100"/>
        </p:scale>
        <p:origin x="3492" y="90"/>
      </p:cViewPr>
      <p:guideLst>
        <p:guide pos="2160"/>
        <p:guide orient="horz" pos="2880"/>
        <p:guide pos="3589"/>
        <p:guide orient="horz" pos="22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81F3F-A81F-44A3-9DE9-407AC6C88BF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 noEditPoints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5" name="Номер слайда 4"/>
          <p:cNvSpPr>
            <a:spLocks noGrp="1" noEditPoints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B009A-EA7A-4B4F-AF14-95D4710D4481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Номер слайда 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Заметки 2"/>
          <p:cNvSpPr>
            <a:spLocks noGrp="1" noEditPoints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 noEditPoints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8136092-2EDF-47BF-99B1-B87430F95B70}" type="slidenum">
              <a:rPr lang="ru-RU" smtClean="0"/>
              <a:t>1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14" name="Текст 13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287859" y="0"/>
            <a:ext cx="619200" cy="1295400"/>
          </a:xfrm>
          <a:solidFill>
            <a:schemeClr val="bg2"/>
          </a:solidFill>
        </p:spPr>
        <p:txBody>
          <a:bodyPr lIns="72000" tIns="108000" rIns="72000" bIns="72000" rtlCol="0" anchor="ctr">
            <a:noAutofit/>
          </a:bodyPr>
          <a:lstStyle>
            <a:lvl1pPr marL="0" indent="0" algn="ctr"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9" name="Заголовок 28"/>
          <p:cNvSpPr>
            <a:spLocks noGrp="1" noEditPoints="1"/>
          </p:cNvSpPr>
          <p:nvPr>
            <p:ph type="title" hasCustomPrompt="1"/>
          </p:nvPr>
        </p:nvSpPr>
        <p:spPr>
          <a:xfrm>
            <a:off x="711090" y="299964"/>
            <a:ext cx="5915025" cy="1039695"/>
          </a:xfrm>
        </p:spPr>
        <p:txBody>
          <a:bodyPr lIns="0" tIns="0" rIns="0" bIns="0" rtlCol="0">
            <a:noAutofit/>
          </a:bodyPr>
          <a:lstStyle>
            <a:lvl1pPr algn="r">
              <a:defRPr sz="8300">
                <a:solidFill>
                  <a:schemeClr val="bg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</p:spTree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534" userDrawn="1">
          <p15:clr>
            <a:srgbClr val="FBAE40"/>
          </p15:clr>
        </p15:guide>
        <p15:guide id="13" orient="horz" pos="816" userDrawn="1">
          <p15:clr>
            <a:srgbClr val="FBAE40"/>
          </p15:clr>
        </p15:guide>
        <p15:guide id="14" orient="horz" pos="3833" userDrawn="1">
          <p15:clr>
            <a:srgbClr val="FBAE40"/>
          </p15:clr>
        </p15:guide>
        <p15:guide id="15" pos="159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471487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Текст 2"/>
          <p:cNvSpPr>
            <a:spLocks noGrp="1" noEditPoints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Дата 3"/>
          <p:cNvSpPr>
            <a:spLocks noGrp="1" noEditPoints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51356-D4FA-42E2-8773-EE3A86CFB05B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 noEditPoints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Номер слайда 5"/>
          <p:cNvSpPr>
            <a:spLocks noGrp="1" noEditPoints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 noEditPoints="1"/>
          </p:cNvSpPr>
          <p:nvPr>
            <p:ph type="body" sz="quarter" idx="10"/>
          </p:nvPr>
        </p:nvSpPr>
        <p:spPr>
          <a:xfrm>
            <a:off x="287859" y="0"/>
            <a:ext cx="1343116" cy="485034"/>
          </a:xfrm>
        </p:spPr>
        <p:txBody>
          <a:bodyPr rtlCol="0"/>
          <a:lstStyle/>
          <a:p>
            <a:pPr rtl="0"/>
            <a:r>
              <a:rPr lang="ru-RU" sz="1700" dirty="0"/>
              <a:t>аналитика</a:t>
            </a:r>
          </a:p>
        </p:txBody>
      </p:sp>
      <p:sp>
        <p:nvSpPr>
          <p:cNvPr id="3" name="Заголовок 2"/>
          <p:cNvSpPr>
            <a:spLocks noGrp="1" noEditPoints="1"/>
          </p:cNvSpPr>
          <p:nvPr>
            <p:ph type="title"/>
          </p:nvPr>
        </p:nvSpPr>
        <p:spPr>
          <a:xfrm>
            <a:off x="692430" y="299964"/>
            <a:ext cx="5915025" cy="1039695"/>
          </a:xfrm>
        </p:spPr>
        <p:txBody>
          <a:bodyPr rtlCol="0"/>
          <a:lstStyle/>
          <a:p>
            <a:pPr rtl="0"/>
            <a:r>
              <a:rPr lang="en-US" sz="4600" b="1" spc="-150" dirty="0"/>
              <a:t>Скай-синема</a:t>
            </a:r>
            <a:endParaRPr lang="ru-RU" sz="4600" dirty="0"/>
          </a:p>
        </p:txBody>
      </p:sp>
      <p:sp>
        <p:nvSpPr>
          <p:cNvPr id="57" name="Текст 19"/>
          <p:cNvSpPr txBox="1"/>
          <p:nvPr/>
        </p:nvSpPr>
        <p:spPr>
          <a:xfrm>
            <a:off x="232067" y="1630247"/>
            <a:ext cx="1024780" cy="567406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sz="2400" dirty="0"/>
              <a:t>140568</a:t>
            </a:r>
            <a:endParaRPr lang="ru-RU" dirty="0"/>
          </a:p>
        </p:txBody>
      </p:sp>
      <p:sp>
        <p:nvSpPr>
          <p:cNvPr id="58" name="Текст 19"/>
          <p:cNvSpPr txBox="1"/>
          <p:nvPr/>
        </p:nvSpPr>
        <p:spPr>
          <a:xfrm>
            <a:off x="1351191" y="1630247"/>
            <a:ext cx="864009" cy="283703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sz="1400" dirty="0">
                <a:solidFill>
                  <a:schemeClr val="bg1"/>
                </a:solidFill>
              </a:rPr>
              <a:t>просмотров</a:t>
            </a:r>
            <a:endParaRPr lang="ru-RU" dirty="0"/>
          </a:p>
        </p:txBody>
      </p:sp>
      <p:sp>
        <p:nvSpPr>
          <p:cNvPr id="63" name="Текст 19"/>
          <p:cNvSpPr txBox="1"/>
          <p:nvPr/>
        </p:nvSpPr>
        <p:spPr>
          <a:xfrm>
            <a:off x="2469192" y="1530204"/>
            <a:ext cx="1131902" cy="611971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sz="2800" dirty="0"/>
              <a:t>5142</a:t>
            </a:r>
            <a:endParaRPr lang="ru-RU" dirty="0"/>
          </a:p>
        </p:txBody>
      </p:sp>
      <p:sp>
        <p:nvSpPr>
          <p:cNvPr id="64" name="Текст 19"/>
          <p:cNvSpPr txBox="1"/>
          <p:nvPr/>
        </p:nvSpPr>
        <p:spPr>
          <a:xfrm>
            <a:off x="3309342" y="1670604"/>
            <a:ext cx="1333933" cy="611971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sz="1100" dirty="0">
                <a:solidFill>
                  <a:schemeClr val="bg1"/>
                </a:solidFill>
              </a:rPr>
              <a:t>фильмов в фильмотеке</a:t>
            </a:r>
            <a:endParaRPr lang="ru-RU" dirty="0"/>
          </a:p>
        </p:txBody>
      </p:sp>
      <p:sp>
        <p:nvSpPr>
          <p:cNvPr id="69" name="Текст 19"/>
          <p:cNvSpPr txBox="1"/>
          <p:nvPr/>
        </p:nvSpPr>
        <p:spPr>
          <a:xfrm>
            <a:off x="4989542" y="1630914"/>
            <a:ext cx="985469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sz="2400" dirty="0"/>
              <a:t>15290</a:t>
            </a:r>
            <a:endParaRPr lang="ru-RU" dirty="0"/>
          </a:p>
        </p:txBody>
      </p:sp>
      <p:sp>
        <p:nvSpPr>
          <p:cNvPr id="70" name="Текст 19"/>
          <p:cNvSpPr txBox="1"/>
          <p:nvPr/>
        </p:nvSpPr>
        <p:spPr>
          <a:xfrm>
            <a:off x="5876533" y="1693202"/>
            <a:ext cx="871801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sz="1100" spc="-20" dirty="0">
                <a:solidFill>
                  <a:schemeClr val="bg1"/>
                </a:solidFill>
              </a:rPr>
              <a:t>пользователей</a:t>
            </a:r>
            <a:endParaRPr lang="ru-RU" spc="-20" dirty="0">
              <a:solidFill>
                <a:schemeClr val="bg1"/>
              </a:solidFill>
            </a:endParaRPr>
          </a:p>
        </p:txBody>
      </p:sp>
      <p:sp>
        <p:nvSpPr>
          <p:cNvPr id="59" name="Текст 19"/>
          <p:cNvSpPr txBox="1"/>
          <p:nvPr/>
        </p:nvSpPr>
        <p:spPr>
          <a:xfrm>
            <a:off x="559817" y="3482166"/>
            <a:ext cx="881359" cy="567406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sz="3600" dirty="0"/>
              <a:t>22</a:t>
            </a:r>
            <a:endParaRPr lang="ru-RU" sz="2400" dirty="0"/>
          </a:p>
        </p:txBody>
      </p:sp>
      <p:sp>
        <p:nvSpPr>
          <p:cNvPr id="60" name="Текст 19"/>
          <p:cNvSpPr txBox="1"/>
          <p:nvPr/>
        </p:nvSpPr>
        <p:spPr>
          <a:xfrm>
            <a:off x="1087209" y="3563217"/>
            <a:ext cx="509646" cy="434641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dirty="0">
                <a:solidFill>
                  <a:schemeClr val="bg1"/>
                </a:solidFill>
              </a:rPr>
              <a:t>Часовых пояса</a:t>
            </a:r>
            <a:endParaRPr lang="ru-RU" dirty="0"/>
          </a:p>
        </p:txBody>
      </p:sp>
      <p:sp>
        <p:nvSpPr>
          <p:cNvPr id="67" name="Текст 19"/>
          <p:cNvSpPr txBox="1"/>
          <p:nvPr/>
        </p:nvSpPr>
        <p:spPr>
          <a:xfrm>
            <a:off x="5034252" y="3530215"/>
            <a:ext cx="838450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sz="2400" dirty="0"/>
              <a:t>12334</a:t>
            </a:r>
          </a:p>
        </p:txBody>
      </p:sp>
      <p:sp>
        <p:nvSpPr>
          <p:cNvPr id="68" name="Текст 10"/>
          <p:cNvSpPr txBox="1"/>
          <p:nvPr/>
        </p:nvSpPr>
        <p:spPr>
          <a:xfrm>
            <a:off x="5909047" y="3505398"/>
            <a:ext cx="735989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spc="-20" dirty="0">
                <a:solidFill>
                  <a:schemeClr val="bg1"/>
                </a:solidFill>
              </a:rPr>
              <a:t>Пользователей из Европы и России</a:t>
            </a:r>
            <a:endParaRPr lang="ru-RU" spc="-20" dirty="0"/>
          </a:p>
        </p:txBody>
      </p:sp>
      <p:sp>
        <p:nvSpPr>
          <p:cNvPr id="61" name="Текст 19"/>
          <p:cNvSpPr txBox="1"/>
          <p:nvPr/>
        </p:nvSpPr>
        <p:spPr>
          <a:xfrm>
            <a:off x="241223" y="5229081"/>
            <a:ext cx="640436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sz="3200" dirty="0"/>
              <a:t>9,7</a:t>
            </a:r>
            <a:endParaRPr lang="ru-RU" dirty="0"/>
          </a:p>
        </p:txBody>
      </p:sp>
      <p:sp>
        <p:nvSpPr>
          <p:cNvPr id="62" name="Текст 19"/>
          <p:cNvSpPr txBox="1"/>
          <p:nvPr/>
        </p:nvSpPr>
        <p:spPr>
          <a:xfrm>
            <a:off x="900011" y="5229081"/>
            <a:ext cx="1029627" cy="810236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dirty="0">
                <a:solidFill>
                  <a:schemeClr val="bg1"/>
                </a:solidFill>
              </a:rPr>
              <a:t>среднее количество просмотров на одного юзера (март-август)</a:t>
            </a:r>
          </a:p>
        </p:txBody>
      </p:sp>
      <p:sp>
        <p:nvSpPr>
          <p:cNvPr id="65" name="Текст 19"/>
          <p:cNvSpPr txBox="1"/>
          <p:nvPr/>
        </p:nvSpPr>
        <p:spPr>
          <a:xfrm>
            <a:off x="2515470" y="5223257"/>
            <a:ext cx="985469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sz="2800" dirty="0"/>
              <a:t>5857</a:t>
            </a:r>
          </a:p>
        </p:txBody>
      </p:sp>
      <p:sp>
        <p:nvSpPr>
          <p:cNvPr id="66" name="Текст 19"/>
          <p:cNvSpPr txBox="1"/>
          <p:nvPr/>
        </p:nvSpPr>
        <p:spPr>
          <a:xfrm>
            <a:off x="3309342" y="5187234"/>
            <a:ext cx="927776" cy="547951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dirty="0">
                <a:solidFill>
                  <a:schemeClr val="bg1"/>
                </a:solidFill>
              </a:rPr>
              <a:t>Среднее количество просмотров каждый час</a:t>
            </a:r>
            <a:endParaRPr lang="ru-RU" dirty="0"/>
          </a:p>
        </p:txBody>
      </p:sp>
      <p:sp>
        <p:nvSpPr>
          <p:cNvPr id="56" name="Текст 181"/>
          <p:cNvSpPr txBox="1"/>
          <p:nvPr/>
        </p:nvSpPr>
        <p:spPr>
          <a:xfrm>
            <a:off x="4820809" y="4837153"/>
            <a:ext cx="1792495" cy="940467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0" tIns="0" rIns="0" bIns="0" rtlCol="0" anchor="ctr">
            <a:normAutofit fontScale="925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5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sz="1650" dirty="0"/>
              <a:t>9 новых пользователей каждый день</a:t>
            </a:r>
          </a:p>
        </p:txBody>
      </p:sp>
      <p:sp>
        <p:nvSpPr>
          <p:cNvPr id="25" name="Текст 19"/>
          <p:cNvSpPr txBox="1"/>
          <p:nvPr/>
        </p:nvSpPr>
        <p:spPr>
          <a:xfrm>
            <a:off x="243840" y="6039317"/>
            <a:ext cx="2066864" cy="402776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sz="2000" dirty="0"/>
              <a:t>Маржа 25,42%</a:t>
            </a:r>
          </a:p>
        </p:txBody>
      </p:sp>
      <p:sp>
        <p:nvSpPr>
          <p:cNvPr id="26" name="Текст 19"/>
          <p:cNvSpPr txBox="1"/>
          <p:nvPr/>
        </p:nvSpPr>
        <p:spPr>
          <a:xfrm>
            <a:off x="252760" y="6442093"/>
            <a:ext cx="1894082" cy="2343131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r>
              <a:rPr lang="ru-RU" sz="1050" b="0" i="0" dirty="0">
                <a:solidFill>
                  <a:srgbClr val="E28D17"/>
                </a:solidFill>
                <a:effectLst/>
                <a:latin typeface="Roboto" panose="02000000000000000000" pitchFamily="2" charset="0"/>
              </a:rPr>
              <a:t>Мы проанализировали своих пользователей, свой продукт и экономические показатели. Вместе мы создали калькулятор юнит-экономики. </a:t>
            </a:r>
          </a:p>
          <a:p>
            <a:pPr algn="just" rtl="0"/>
            <a:r>
              <a:rPr lang="ru-RU" sz="1050" b="0" i="0" dirty="0">
                <a:solidFill>
                  <a:srgbClr val="E28D17"/>
                </a:solidFill>
                <a:effectLst/>
                <a:latin typeface="Roboto" panose="02000000000000000000" pitchFamily="2" charset="0"/>
              </a:rPr>
              <a:t>Он поможет увидеть взаимосвязь между метриками и чётко понять, как, изменяя одну из метрик, мы влияем на конечный результат.</a:t>
            </a:r>
            <a:endParaRPr lang="ru-RU" sz="1050" dirty="0">
              <a:solidFill>
                <a:srgbClr val="E28D17"/>
              </a:solidFill>
            </a:endParaRPr>
          </a:p>
        </p:txBody>
      </p:sp>
      <p:sp>
        <p:nvSpPr>
          <p:cNvPr id="23" name="Текст 19"/>
          <p:cNvSpPr txBox="1"/>
          <p:nvPr/>
        </p:nvSpPr>
        <p:spPr>
          <a:xfrm>
            <a:off x="2511022" y="6039317"/>
            <a:ext cx="2713237" cy="874800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sz="1800" dirty="0"/>
              <a:t>Юнит-экономика TO-BE (09-02) </a:t>
            </a:r>
            <a:endParaRPr lang="ru-RU" dirty="0"/>
          </a:p>
        </p:txBody>
      </p:sp>
      <p:sp>
        <p:nvSpPr>
          <p:cNvPr id="24" name="Текст 19"/>
          <p:cNvSpPr txBox="1"/>
          <p:nvPr/>
        </p:nvSpPr>
        <p:spPr>
          <a:xfrm>
            <a:off x="2524401" y="6765190"/>
            <a:ext cx="2658781" cy="1001010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sz="1100" dirty="0"/>
              <a:t>Увеличение </a:t>
            </a:r>
            <a:r>
              <a:rPr lang="en-US" sz="1100" dirty="0"/>
              <a:t>Retention </a:t>
            </a:r>
            <a:r>
              <a:rPr lang="ru-RU" sz="1100" dirty="0"/>
              <a:t>на 15%. Увеличение прайса юнита на 25 %. Уменьшение объема скидок на 30 %. Сокращаем косты на 300к в месяц. Приходим к показателям маржинальности 25,42 %.</a:t>
            </a:r>
            <a:endParaRPr lang="ru-RU" dirty="0"/>
          </a:p>
        </p:txBody>
      </p:sp>
      <p:sp>
        <p:nvSpPr>
          <p:cNvPr id="16" name="Текст 19"/>
          <p:cNvSpPr txBox="1"/>
          <p:nvPr/>
        </p:nvSpPr>
        <p:spPr>
          <a:xfrm>
            <a:off x="2191218" y="8077059"/>
            <a:ext cx="825229" cy="565199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dirty="0" err="1"/>
              <a:t>Косты</a:t>
            </a:r>
            <a:r>
              <a:rPr lang="ru-RU" dirty="0"/>
              <a:t> 34,12%</a:t>
            </a:r>
          </a:p>
        </p:txBody>
      </p:sp>
      <p:sp>
        <p:nvSpPr>
          <p:cNvPr id="19" name="Текст 19"/>
          <p:cNvSpPr txBox="1"/>
          <p:nvPr/>
        </p:nvSpPr>
        <p:spPr>
          <a:xfrm>
            <a:off x="3195735" y="8128750"/>
            <a:ext cx="636024" cy="468702"/>
          </a:xfrm>
          <a:prstGeom prst="ellipse">
            <a:avLst/>
          </a:prstGeom>
          <a:solidFill>
            <a:schemeClr val="accent3">
              <a:alpha val="20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sz="1000" dirty="0"/>
              <a:t>25,42%</a:t>
            </a:r>
          </a:p>
        </p:txBody>
      </p:sp>
      <p:sp>
        <p:nvSpPr>
          <p:cNvPr id="22" name="Текст 19"/>
          <p:cNvSpPr txBox="1"/>
          <p:nvPr/>
        </p:nvSpPr>
        <p:spPr>
          <a:xfrm>
            <a:off x="4001357" y="8155223"/>
            <a:ext cx="874252" cy="468701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dirty="0"/>
              <a:t>САС</a:t>
            </a:r>
          </a:p>
          <a:p>
            <a:pPr rtl="0"/>
            <a:r>
              <a:rPr lang="ru-RU" dirty="0"/>
              <a:t>40,17%</a:t>
            </a:r>
          </a:p>
        </p:txBody>
      </p:sp>
      <p:sp>
        <p:nvSpPr>
          <p:cNvPr id="12" name="Текст 19"/>
          <p:cNvSpPr txBox="1"/>
          <p:nvPr/>
        </p:nvSpPr>
        <p:spPr>
          <a:xfrm>
            <a:off x="5401764" y="6088912"/>
            <a:ext cx="1195200" cy="656667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08000" rIns="54000" bIns="7200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1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sz="2400" dirty="0"/>
              <a:t>437,50</a:t>
            </a:r>
          </a:p>
        </p:txBody>
      </p:sp>
      <p:sp>
        <p:nvSpPr>
          <p:cNvPr id="13" name="Текст 19"/>
          <p:cNvSpPr txBox="1"/>
          <p:nvPr/>
        </p:nvSpPr>
        <p:spPr>
          <a:xfrm>
            <a:off x="5401764" y="6747537"/>
            <a:ext cx="1195200" cy="74799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8000" rIns="54000" bIns="7200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dirty="0"/>
              <a:t>Рублей – Прайс юнита. Уменьшение объема скидок до 6,53 %</a:t>
            </a:r>
          </a:p>
        </p:txBody>
      </p:sp>
      <p:sp>
        <p:nvSpPr>
          <p:cNvPr id="15" name="Текст 19"/>
          <p:cNvSpPr txBox="1"/>
          <p:nvPr/>
        </p:nvSpPr>
        <p:spPr>
          <a:xfrm>
            <a:off x="5401764" y="7495532"/>
            <a:ext cx="1195200" cy="53979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0" rIns="54000" bIns="7200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100" kern="1200" spc="-15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sz="3200" dirty="0"/>
              <a:t>13,67</a:t>
            </a:r>
          </a:p>
        </p:txBody>
      </p:sp>
      <p:sp>
        <p:nvSpPr>
          <p:cNvPr id="14" name="Текст 19"/>
          <p:cNvSpPr txBox="1"/>
          <p:nvPr/>
        </p:nvSpPr>
        <p:spPr>
          <a:xfrm>
            <a:off x="5401764" y="8035325"/>
            <a:ext cx="1195200" cy="110867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8000" rIns="54000" bIns="7200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dirty="0"/>
              <a:t>Месяцев- продолжительность жизни пользователя на платформе. </a:t>
            </a:r>
          </a:p>
          <a:p>
            <a:pPr rtl="0"/>
            <a:endParaRPr lang="ru-RU" dirty="0"/>
          </a:p>
        </p:txBody>
      </p:sp>
      <p:sp>
        <p:nvSpPr>
          <p:cNvPr id="48" name="Рисунок 48" descr="значок большого пальца вверх"/>
          <p:cNvSpPr txBox="1"/>
          <p:nvPr/>
        </p:nvSpPr>
        <p:spPr>
          <a:xfrm>
            <a:off x="1416208" y="2742902"/>
            <a:ext cx="386165" cy="386165"/>
          </a:xfrm>
          <a:prstGeom prst="ellipse">
            <a:avLst/>
          </a:prstGeom>
        </p:spPr>
        <p:txBody>
          <a:bodyPr lIns="0" tIns="0" rIns="0" bIns="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dirty="0"/>
          </a:p>
        </p:txBody>
      </p:sp>
      <p:sp>
        <p:nvSpPr>
          <p:cNvPr id="52" name="Рисунок 48" descr="значок электронной почты"/>
          <p:cNvSpPr txBox="1"/>
          <p:nvPr/>
        </p:nvSpPr>
        <p:spPr>
          <a:xfrm>
            <a:off x="4677392" y="4202365"/>
            <a:ext cx="386165" cy="386165"/>
          </a:xfrm>
          <a:prstGeom prst="ellipse">
            <a:avLst/>
          </a:prstGeom>
        </p:spPr>
        <p:txBody>
          <a:bodyPr lIns="0" tIns="0" rIns="0" bIns="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ru-RU" dirty="0"/>
          </a:p>
        </p:txBody>
      </p:sp>
      <p:grpSp>
        <p:nvGrpSpPr>
          <p:cNvPr id="49" name="Группа 48"/>
          <p:cNvGrpSpPr/>
          <p:nvPr/>
        </p:nvGrpSpPr>
        <p:grpSpPr>
          <a:xfrm>
            <a:off x="4778" y="2195732"/>
            <a:ext cx="6875844" cy="6619234"/>
            <a:chOff x="362055" y="2165991"/>
            <a:chExt cx="6875840" cy="6619234"/>
          </a:xfrm>
        </p:grpSpPr>
        <p:pic>
          <p:nvPicPr>
            <p:cNvPr id="4" name="Графический объект 3" descr="декоративные элементы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552884" y="2625557"/>
              <a:ext cx="3581999" cy="2093705"/>
            </a:xfrm>
            <a:prstGeom prst="rect">
              <a:avLst/>
            </a:prstGeom>
          </p:spPr>
        </p:pic>
        <p:pic>
          <p:nvPicPr>
            <p:cNvPr id="5" name="Прямая соединительная линия 1" descr="декоративные элементы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2149783" y="2818274"/>
              <a:ext cx="1411200" cy="1461599"/>
            </a:xfrm>
            <a:prstGeom prst="rect">
              <a:avLst/>
            </a:prstGeom>
          </p:spPr>
        </p:pic>
        <p:pic>
          <p:nvPicPr>
            <p:cNvPr id="6" name="Графический объект 5" descr="декоративные элементы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362055" y="3379631"/>
              <a:ext cx="6875840" cy="2846957"/>
            </a:xfrm>
            <a:prstGeom prst="rect">
              <a:avLst/>
            </a:prstGeom>
          </p:spPr>
        </p:pic>
        <p:pic>
          <p:nvPicPr>
            <p:cNvPr id="8" name="Прямая соединительная линия 2" descr="декоративные элементы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3712137" y="4484354"/>
              <a:ext cx="912000" cy="216001"/>
            </a:xfrm>
            <a:prstGeom prst="rect">
              <a:avLst/>
            </a:prstGeom>
          </p:spPr>
        </p:pic>
        <p:sp>
          <p:nvSpPr>
            <p:cNvPr id="9" name="Овал 8" descr="декоративные элементы"/>
            <p:cNvSpPr/>
            <p:nvPr/>
          </p:nvSpPr>
          <p:spPr>
            <a:xfrm>
              <a:off x="4446388" y="7980561"/>
              <a:ext cx="705593" cy="70559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cxnSp>
          <p:nvCxnSpPr>
            <p:cNvPr id="11" name="Прямая соединительная линия 10" descr="декоративные элементы"/>
            <p:cNvCxnSpPr/>
            <p:nvPr/>
          </p:nvCxnSpPr>
          <p:spPr>
            <a:xfrm rot="16200000">
              <a:off x="984667" y="7433424"/>
              <a:ext cx="2703602" cy="0"/>
            </a:xfrm>
            <a:prstGeom prst="line">
              <a:avLst/>
            </a:prstGeom>
            <a:ln w="9525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Овал 16" descr="декоративные элементы"/>
            <p:cNvSpPr/>
            <p:nvPr/>
          </p:nvSpPr>
          <p:spPr>
            <a:xfrm>
              <a:off x="2544928" y="7980561"/>
              <a:ext cx="705596" cy="70559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0" name="Овал 19" descr="декоративные элементы"/>
            <p:cNvSpPr/>
            <p:nvPr/>
          </p:nvSpPr>
          <p:spPr>
            <a:xfrm>
              <a:off x="3496921" y="7980561"/>
              <a:ext cx="705602" cy="705598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7" name="Овал 26" descr="декоративные элементы"/>
            <p:cNvSpPr/>
            <p:nvPr/>
          </p:nvSpPr>
          <p:spPr>
            <a:xfrm>
              <a:off x="362055" y="2165991"/>
              <a:ext cx="140401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8" name="Овал 27" descr="декоративные элементы"/>
            <p:cNvSpPr/>
            <p:nvPr/>
          </p:nvSpPr>
          <p:spPr>
            <a:xfrm>
              <a:off x="556422" y="5017084"/>
              <a:ext cx="140400" cy="14039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9" name="Овал 28" descr="декоративные элементы"/>
            <p:cNvSpPr/>
            <p:nvPr/>
          </p:nvSpPr>
          <p:spPr>
            <a:xfrm>
              <a:off x="1187073" y="4032332"/>
              <a:ext cx="140399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30" name="Овал 29" descr="декоративные элементы"/>
            <p:cNvSpPr/>
            <p:nvPr/>
          </p:nvSpPr>
          <p:spPr>
            <a:xfrm>
              <a:off x="2653456" y="2221469"/>
              <a:ext cx="140395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31" name="Овал 30" descr="декоративные элементы"/>
            <p:cNvSpPr/>
            <p:nvPr/>
          </p:nvSpPr>
          <p:spPr>
            <a:xfrm>
              <a:off x="5478531" y="2236432"/>
              <a:ext cx="140398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32" name="Овал 31" descr="декоративные элементы"/>
            <p:cNvSpPr/>
            <p:nvPr/>
          </p:nvSpPr>
          <p:spPr>
            <a:xfrm>
              <a:off x="4293105" y="5027854"/>
              <a:ext cx="140399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33" name="Овал 32" descr="декоративные элементы"/>
            <p:cNvSpPr/>
            <p:nvPr/>
          </p:nvSpPr>
          <p:spPr>
            <a:xfrm>
              <a:off x="1172315" y="2498585"/>
              <a:ext cx="874799" cy="874799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34" name="Овал 33" descr="декоративные элементы"/>
            <p:cNvSpPr/>
            <p:nvPr/>
          </p:nvSpPr>
          <p:spPr>
            <a:xfrm>
              <a:off x="1366801" y="2671384"/>
              <a:ext cx="529199" cy="529201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35" name="Овал 34" descr="декоративные элементы"/>
            <p:cNvSpPr/>
            <p:nvPr/>
          </p:nvSpPr>
          <p:spPr>
            <a:xfrm>
              <a:off x="1513623" y="4080192"/>
              <a:ext cx="874806" cy="874799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36" name="Овал 35" descr="декоративные элементы"/>
            <p:cNvSpPr/>
            <p:nvPr/>
          </p:nvSpPr>
          <p:spPr>
            <a:xfrm>
              <a:off x="1686422" y="4252991"/>
              <a:ext cx="529203" cy="529200"/>
            </a:xfrm>
            <a:prstGeom prst="ellipse">
              <a:avLst/>
            </a:prstGeom>
            <a:solidFill>
              <a:schemeClr val="accent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37" name="Овал 36" descr="декоративные элементы"/>
            <p:cNvSpPr/>
            <p:nvPr/>
          </p:nvSpPr>
          <p:spPr>
            <a:xfrm>
              <a:off x="3269222" y="2278565"/>
              <a:ext cx="874802" cy="874801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38" name="Овал 37" descr="декоративные элементы"/>
            <p:cNvSpPr/>
            <p:nvPr/>
          </p:nvSpPr>
          <p:spPr>
            <a:xfrm>
              <a:off x="3447532" y="2451196"/>
              <a:ext cx="529200" cy="529199"/>
            </a:xfrm>
            <a:prstGeom prst="ellipse">
              <a:avLst/>
            </a:prstGeom>
            <a:solidFill>
              <a:schemeClr val="accent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39" name="Овал 38" descr="декоративные элементы"/>
            <p:cNvSpPr/>
            <p:nvPr/>
          </p:nvSpPr>
          <p:spPr>
            <a:xfrm>
              <a:off x="4433504" y="3958047"/>
              <a:ext cx="874794" cy="874801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0" name="Овал 39" descr="декоративные элементы"/>
            <p:cNvSpPr/>
            <p:nvPr/>
          </p:nvSpPr>
          <p:spPr>
            <a:xfrm>
              <a:off x="4606304" y="4130849"/>
              <a:ext cx="529194" cy="529198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1" name="Овал 40" descr="декоративные элементы"/>
            <p:cNvSpPr/>
            <p:nvPr/>
          </p:nvSpPr>
          <p:spPr>
            <a:xfrm>
              <a:off x="6238045" y="4078860"/>
              <a:ext cx="140398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2" name="Овал 41" descr="декоративные элементы"/>
            <p:cNvSpPr/>
            <p:nvPr/>
          </p:nvSpPr>
          <p:spPr>
            <a:xfrm>
              <a:off x="2296816" y="3118532"/>
              <a:ext cx="874803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3" name="Овал 42" descr="декоративные элементы"/>
            <p:cNvSpPr/>
            <p:nvPr/>
          </p:nvSpPr>
          <p:spPr>
            <a:xfrm>
              <a:off x="2469622" y="3291331"/>
              <a:ext cx="529195" cy="5292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4" name="Овал 43" descr="декоративные элементы"/>
            <p:cNvSpPr/>
            <p:nvPr/>
          </p:nvSpPr>
          <p:spPr>
            <a:xfrm>
              <a:off x="4664847" y="2626537"/>
              <a:ext cx="874804" cy="874801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5" name="Овал 44" descr="декоративные элементы"/>
            <p:cNvSpPr/>
            <p:nvPr/>
          </p:nvSpPr>
          <p:spPr>
            <a:xfrm>
              <a:off x="4837648" y="2799337"/>
              <a:ext cx="529197" cy="5292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6" name="Овал 45" descr="декоративные элементы"/>
            <p:cNvSpPr/>
            <p:nvPr/>
          </p:nvSpPr>
          <p:spPr>
            <a:xfrm>
              <a:off x="3000416" y="4287292"/>
              <a:ext cx="874801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7" name="Овал 46" descr="декоративные элементы"/>
            <p:cNvSpPr/>
            <p:nvPr/>
          </p:nvSpPr>
          <p:spPr>
            <a:xfrm>
              <a:off x="3173219" y="4460092"/>
              <a:ext cx="529200" cy="529199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pic>
          <p:nvPicPr>
            <p:cNvPr id="55" name="Графический объект 54" descr="декоративные элементы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5096283" y="4568287"/>
              <a:ext cx="513567" cy="3268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InfographicsPoster_Tech_v1_mo">
  <a:themeElements>
    <a:clrScheme name="Custom 19">
      <a:dk1>
        <a:srgbClr val="0071BC"/>
      </a:dk1>
      <a:lt1>
        <a:srgbClr val="FFFFFF"/>
      </a:lt1>
      <a:dk2>
        <a:srgbClr val="191E28"/>
      </a:dk2>
      <a:lt2>
        <a:srgbClr val="F7931E"/>
      </a:lt2>
      <a:accent1>
        <a:srgbClr val="29ABE2"/>
      </a:accent1>
      <a:accent2>
        <a:srgbClr val="1B1464"/>
      </a:accent2>
      <a:accent3>
        <a:srgbClr val="F15A24"/>
      </a:accent3>
      <a:accent4>
        <a:srgbClr val="ED1C24"/>
      </a:accent4>
      <a:accent5>
        <a:srgbClr val="8CC63F"/>
      </a:accent5>
      <a:accent6>
        <a:srgbClr val="D4145A"/>
      </a:accent6>
      <a:hlink>
        <a:srgbClr val="29ABE2"/>
      </a:hlink>
      <a:folHlink>
        <a:srgbClr val="29ABE2"/>
      </a:folHlink>
    </a:clrScheme>
    <a:fontScheme name="Custom 10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147</Words>
  <Application>Microsoft Office PowerPoint</Application>
  <PresentationFormat>Экран (4:3)</PresentationFormat>
  <Paragraphs>31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Roboto</vt:lpstr>
      <vt:lpstr>Tahoma</vt:lpstr>
      <vt:lpstr>InfographicsPoster_Tech_v1_mo</vt:lpstr>
      <vt:lpstr>Скай-синема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Скай-синема</dc:title>
  <dc:creator/>
  <cp:lastModifiedBy>Mikhail Belov</cp:lastModifiedBy>
  <cp:revision>8</cp:revision>
  <dcterms:created xsi:type="dcterms:W3CDTF">2019-04-01T06:16:50Z</dcterms:created>
  <dcterms:modified xsi:type="dcterms:W3CDTF">2022-12-28T16:34:07Z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