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FNneDYIxGMK3Gaa/Xt4t17zaK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2745E1-A3A6-453C-A076-10F612ABB353}">
  <a:tblStyle styleId="{C02745E1-A3A6-453C-A076-10F612ABB35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5fd190fb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f5fd190fb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0fed7a36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10fed7a36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9199945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09199945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fc52bca11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0fc52bca11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5fd190f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5fd190f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601cff8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601cff8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fc52bca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0fc52bca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f437762a9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f437762a9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f5f20614c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f5f20614c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8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8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8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8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8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8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8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7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7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0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0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14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4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20.jp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7.jp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4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2978" y="1633758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zh-CN"/>
              <a:t>Team: Luna R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04750" y="2899025"/>
            <a:ext cx="59241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CN"/>
              <a:t>			         </a:t>
            </a:r>
            <a:r>
              <a:rPr lang="zh-CN" sz="1845"/>
              <a:t>  Week 6</a:t>
            </a:r>
            <a:endParaRPr sz="1845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CN" sz="1845"/>
              <a:t>Xinghai Nian, Bingzhen Chen, Xiaoqian Yang</a:t>
            </a:r>
            <a:endParaRPr sz="184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5fd190fb6_2_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Feedback from The Librarians</a:t>
            </a:r>
            <a:endParaRPr/>
          </a:p>
        </p:txBody>
      </p:sp>
      <p:sp>
        <p:nvSpPr>
          <p:cNvPr id="206" name="Google Shape;206;g1f5fd190fb6_2_0"/>
          <p:cNvSpPr txBox="1"/>
          <p:nvPr>
            <p:ph idx="1" type="body"/>
          </p:nvPr>
        </p:nvSpPr>
        <p:spPr>
          <a:xfrm>
            <a:off x="819150" y="1914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Kyle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Overall great work so far. Since we have a Flask app as well, I would be interested to see a more detailed Testing Plan.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Dexter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Great job with the UI. I would love to see more stuff for </a:t>
            </a:r>
            <a:r>
              <a:rPr lang="zh-CN" sz="1600"/>
              <a:t>accessibility</a:t>
            </a:r>
            <a:r>
              <a:rPr lang="zh-CN" sz="1600"/>
              <a:t>. Stuff like changing the font size, font color, background color can allow a bigger varieties of users to use the website.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0fed7a365_5_0"/>
          <p:cNvSpPr txBox="1"/>
          <p:nvPr>
            <p:ph type="title"/>
          </p:nvPr>
        </p:nvSpPr>
        <p:spPr>
          <a:xfrm>
            <a:off x="261750" y="3245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Response to Feedback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12" name="Google Shape;212;g210fed7a365_5_0"/>
          <p:cNvSpPr txBox="1"/>
          <p:nvPr>
            <p:ph idx="1" type="body"/>
          </p:nvPr>
        </p:nvSpPr>
        <p:spPr>
          <a:xfrm>
            <a:off x="261750" y="919275"/>
            <a:ext cx="7505700" cy="3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A more detailed testing plan: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200"/>
          </a:p>
        </p:txBody>
      </p:sp>
      <p:pic>
        <p:nvPicPr>
          <p:cNvPr id="213" name="Google Shape;213;g210fed7a365_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949" y="281513"/>
            <a:ext cx="4847375" cy="45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type="title"/>
          </p:nvPr>
        </p:nvSpPr>
        <p:spPr>
          <a:xfrm>
            <a:off x="819150" y="3985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Flashcards to learn a foreign language</a:t>
            </a:r>
            <a:endParaRPr/>
          </a:p>
        </p:txBody>
      </p:sp>
      <p:sp>
        <p:nvSpPr>
          <p:cNvPr id="135" name="Google Shape;135;p3"/>
          <p:cNvSpPr txBox="1"/>
          <p:nvPr>
            <p:ph idx="1" type="body"/>
          </p:nvPr>
        </p:nvSpPr>
        <p:spPr>
          <a:xfrm>
            <a:off x="819150" y="1427125"/>
            <a:ext cx="7734600" cy="30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Description: A website where users can learn a foreign language using flashcards.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Users would need to register or sign in first before they can choose a language.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4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Then there are two modes:  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1. Study Mode: using flashcards to study.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2. Quiz Mode:  Multiple choices, true and false questions.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			          User score, score rank, time to take the quiz will be saved.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919994521_0_0"/>
          <p:cNvSpPr txBox="1"/>
          <p:nvPr>
            <p:ph type="title"/>
          </p:nvPr>
        </p:nvSpPr>
        <p:spPr>
          <a:xfrm>
            <a:off x="680275" y="3528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What we’ve accomplished:</a:t>
            </a:r>
            <a:endParaRPr/>
          </a:p>
        </p:txBody>
      </p:sp>
      <p:graphicFrame>
        <p:nvGraphicFramePr>
          <p:cNvPr id="141" name="Google Shape;141;g20919994521_0_0"/>
          <p:cNvGraphicFramePr/>
          <p:nvPr/>
        </p:nvGraphicFramePr>
        <p:xfrm>
          <a:off x="951075" y="1931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{C02745E1-A3A6-453C-A076-10F612ABB353}</a:tableStyleId>
              </a:tblPr>
              <a:tblGrid>
                <a:gridCol w="960500"/>
                <a:gridCol w="2787125"/>
                <a:gridCol w="1997450"/>
              </a:tblGrid>
              <a:tr h="31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2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b="1"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Frontend/backend development (home page, register, login)</a:t>
                      </a:r>
                      <a:endParaRPr b="1"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4: 02/23/2023</a:t>
                      </a:r>
                      <a:endParaRPr b="1"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3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b="1"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Frontend/backend development (study mode design)</a:t>
                      </a:r>
                      <a:endParaRPr b="1"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6: 03/09/2023</a:t>
                      </a:r>
                      <a:endParaRPr b="1"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4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Frontend/backend development (quiz mode design)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8: 03/23/2023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5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Frontend/backend development (score board design)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website, possibly deploy the website.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10: 4/15/2023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2" name="Google Shape;142;g2091999452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150" y="2480200"/>
            <a:ext cx="1325850" cy="13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0919994521_0_0"/>
          <p:cNvSpPr txBox="1"/>
          <p:nvPr/>
        </p:nvSpPr>
        <p:spPr>
          <a:xfrm>
            <a:off x="951075" y="884875"/>
            <a:ext cx="698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zh-C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Milestone 2, 3.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zh-C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transaction page after user login to allow users choose language and mode.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zh-C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Quiz mode frontend &amp; backend design.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fc52bca11_1_133"/>
          <p:cNvSpPr txBox="1"/>
          <p:nvPr>
            <p:ph type="title"/>
          </p:nvPr>
        </p:nvSpPr>
        <p:spPr>
          <a:xfrm>
            <a:off x="840525" y="469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/>
              <a:t>What we are doing right now: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49" name="Google Shape;149;g20fc52bca11_1_133"/>
          <p:cNvSpPr txBox="1"/>
          <p:nvPr/>
        </p:nvSpPr>
        <p:spPr>
          <a:xfrm>
            <a:off x="585125" y="2038125"/>
            <a:ext cx="4045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AutoNum type="arabicPeriod"/>
            </a:pPr>
            <a:r>
              <a:rPr lang="zh-CN" sz="1900">
                <a:latin typeface="Times New Roman"/>
                <a:ea typeface="Times New Roman"/>
                <a:cs typeface="Times New Roman"/>
                <a:sym typeface="Times New Roman"/>
              </a:rPr>
              <a:t>Improve the UI of the Study mode, store notes to database.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zh-CN" sz="1900">
                <a:latin typeface="Times New Roman"/>
                <a:ea typeface="Times New Roman"/>
                <a:cs typeface="Times New Roman"/>
                <a:sym typeface="Times New Roman"/>
              </a:rPr>
              <a:t>Store scores to database.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zh-CN" sz="1900">
                <a:latin typeface="Times New Roman"/>
                <a:ea typeface="Times New Roman"/>
                <a:cs typeface="Times New Roman"/>
                <a:sym typeface="Times New Roman"/>
              </a:rPr>
              <a:t>Frontend &amp; backend design for Scoreboard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g20fc52bca11_1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4275" y="1103725"/>
            <a:ext cx="3727150" cy="35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5fd190fb6_0_10"/>
          <p:cNvSpPr txBox="1"/>
          <p:nvPr>
            <p:ph type="title"/>
          </p:nvPr>
        </p:nvSpPr>
        <p:spPr>
          <a:xfrm>
            <a:off x="693350" y="508250"/>
            <a:ext cx="7505700" cy="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Update</a:t>
            </a:r>
            <a:endParaRPr/>
          </a:p>
        </p:txBody>
      </p:sp>
      <p:sp>
        <p:nvSpPr>
          <p:cNvPr id="156" name="Google Shape;156;g1f5fd190fb6_0_10"/>
          <p:cNvSpPr txBox="1"/>
          <p:nvPr>
            <p:ph idx="1" type="body"/>
          </p:nvPr>
        </p:nvSpPr>
        <p:spPr>
          <a:xfrm>
            <a:off x="325625" y="1464288"/>
            <a:ext cx="19752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b="1" lang="zh-CN">
                <a:latin typeface="Times New Roman"/>
                <a:ea typeface="Times New Roman"/>
                <a:cs typeface="Times New Roman"/>
                <a:sym typeface="Times New Roman"/>
              </a:rPr>
              <a:t>Completed Quiz Result, score and correct answer will be displayed after the user answers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g1f5fd190fb6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725" y="2220165"/>
            <a:ext cx="3580799" cy="1014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f5fd190fb6_0_10"/>
          <p:cNvPicPr preferRelativeResize="0"/>
          <p:nvPr/>
        </p:nvPicPr>
        <p:blipFill rotWithShape="1">
          <a:blip r:embed="rId4">
            <a:alphaModFix/>
          </a:blip>
          <a:srcRect b="30128" l="0" r="0" t="0"/>
          <a:stretch/>
        </p:blipFill>
        <p:spPr>
          <a:xfrm>
            <a:off x="2300825" y="1001775"/>
            <a:ext cx="2428550" cy="12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f5fd190fb6_0_10"/>
          <p:cNvSpPr txBox="1"/>
          <p:nvPr/>
        </p:nvSpPr>
        <p:spPr>
          <a:xfrm>
            <a:off x="4572000" y="3822575"/>
            <a:ext cx="3441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b="1" lang="zh-C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Preliminary completion of the study mode section</a:t>
            </a:r>
            <a:endParaRPr b="1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g1f5fd190fb6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1225" y="1199175"/>
            <a:ext cx="1493000" cy="1990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1f5fd190fb6_0_10"/>
          <p:cNvSpPr txBox="1"/>
          <p:nvPr/>
        </p:nvSpPr>
        <p:spPr>
          <a:xfrm>
            <a:off x="5546300" y="1464300"/>
            <a:ext cx="207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Display requirements at registration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g1f5fd190fb6_0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625" y="3328000"/>
            <a:ext cx="2080422" cy="160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f5fd190fb6_0_10"/>
          <p:cNvPicPr preferRelativeResize="0"/>
          <p:nvPr/>
        </p:nvPicPr>
        <p:blipFill rotWithShape="1">
          <a:blip r:embed="rId7">
            <a:alphaModFix/>
          </a:blip>
          <a:srcRect b="0" l="0" r="44171" t="0"/>
          <a:stretch/>
        </p:blipFill>
        <p:spPr>
          <a:xfrm>
            <a:off x="2521626" y="3399875"/>
            <a:ext cx="2207744" cy="14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601cff8e9_1_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Update</a:t>
            </a:r>
            <a:endParaRPr/>
          </a:p>
        </p:txBody>
      </p:sp>
      <p:sp>
        <p:nvSpPr>
          <p:cNvPr id="169" name="Google Shape;169;g1f601cff8e9_1_0"/>
          <p:cNvSpPr txBox="1"/>
          <p:nvPr>
            <p:ph idx="1" type="body"/>
          </p:nvPr>
        </p:nvSpPr>
        <p:spPr>
          <a:xfrm>
            <a:off x="819150" y="1500350"/>
            <a:ext cx="75057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b="1" lang="zh-CN">
                <a:latin typeface="Times New Roman"/>
                <a:ea typeface="Times New Roman"/>
                <a:cs typeface="Times New Roman"/>
                <a:sym typeface="Times New Roman"/>
              </a:rPr>
              <a:t>Fixed the problem of not having the correct answer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g1f601cff8e9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159061"/>
            <a:ext cx="3296200" cy="116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f601cff8e9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188" y="2159038"/>
            <a:ext cx="4333875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f601cff8e9_1_0"/>
          <p:cNvSpPr txBox="1"/>
          <p:nvPr/>
        </p:nvSpPr>
        <p:spPr>
          <a:xfrm>
            <a:off x="1704950" y="1887175"/>
            <a:ext cx="15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No correct answer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f601cff8e9_1_0"/>
          <p:cNvSpPr txBox="1"/>
          <p:nvPr/>
        </p:nvSpPr>
        <p:spPr>
          <a:xfrm>
            <a:off x="5685838" y="1887175"/>
            <a:ext cx="15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After change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fc52bca11_0_5"/>
          <p:cNvSpPr txBox="1"/>
          <p:nvPr>
            <p:ph type="title"/>
          </p:nvPr>
        </p:nvSpPr>
        <p:spPr>
          <a:xfrm>
            <a:off x="819150" y="5901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Documentation for application users</a:t>
            </a:r>
            <a:endParaRPr/>
          </a:p>
        </p:txBody>
      </p:sp>
      <p:sp>
        <p:nvSpPr>
          <p:cNvPr id="179" name="Google Shape;179;g20fc52bca11_0_5"/>
          <p:cNvSpPr txBox="1"/>
          <p:nvPr>
            <p:ph idx="1" type="body"/>
          </p:nvPr>
        </p:nvSpPr>
        <p:spPr>
          <a:xfrm>
            <a:off x="656325" y="1680800"/>
            <a:ext cx="37530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zh-CN" sz="1700">
                <a:latin typeface="Times New Roman"/>
                <a:ea typeface="Times New Roman"/>
                <a:cs typeface="Times New Roman"/>
                <a:sym typeface="Times New Roman"/>
              </a:rPr>
              <a:t>register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zh-CN" sz="1700">
                <a:latin typeface="Times New Roman"/>
                <a:ea typeface="Times New Roman"/>
                <a:cs typeface="Times New Roman"/>
                <a:sym typeface="Times New Roman"/>
              </a:rPr>
              <a:t>login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zh-CN" sz="1700">
                <a:latin typeface="Times New Roman"/>
                <a:ea typeface="Times New Roman"/>
                <a:cs typeface="Times New Roman"/>
                <a:sym typeface="Times New Roman"/>
              </a:rPr>
              <a:t>study or quiz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zh-CN" sz="1700">
                <a:latin typeface="Times New Roman"/>
                <a:ea typeface="Times New Roman"/>
                <a:cs typeface="Times New Roman"/>
                <a:sym typeface="Times New Roman"/>
              </a:rPr>
              <a:t>study by using flashcards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zh-CN" sz="1700">
                <a:latin typeface="Times New Roman"/>
                <a:ea typeface="Times New Roman"/>
                <a:cs typeface="Times New Roman"/>
                <a:sym typeface="Times New Roman"/>
              </a:rPr>
              <a:t>T/F and multiple choice questions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zh-CN" sz="1700">
                <a:latin typeface="Times New Roman"/>
                <a:ea typeface="Times New Roman"/>
                <a:cs typeface="Times New Roman"/>
                <a:sym typeface="Times New Roman"/>
              </a:rPr>
              <a:t>scoreboard after quiz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g20fc52bca11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39" y="3486325"/>
            <a:ext cx="3253576" cy="14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0fc52bca11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7875" y="1074850"/>
            <a:ext cx="2526874" cy="21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20fc52bca11_0_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05425" y="3247788"/>
            <a:ext cx="3188374" cy="159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0fc52bca11_0_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56275" y="3226288"/>
            <a:ext cx="3486674" cy="163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0fc52bca11_0_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30675" y="1074850"/>
            <a:ext cx="1242976" cy="1659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0fc52bca11_0_5"/>
          <p:cNvPicPr preferRelativeResize="0"/>
          <p:nvPr/>
        </p:nvPicPr>
        <p:blipFill rotWithShape="1">
          <a:blip r:embed="rId8">
            <a:alphaModFix/>
          </a:blip>
          <a:srcRect b="0" l="0" r="36261" t="0"/>
          <a:stretch/>
        </p:blipFill>
        <p:spPr>
          <a:xfrm>
            <a:off x="3814413" y="1247924"/>
            <a:ext cx="2312690" cy="15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437762a9f_0_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Documentation for expert users</a:t>
            </a:r>
            <a:endParaRPr/>
          </a:p>
        </p:txBody>
      </p:sp>
      <p:pic>
        <p:nvPicPr>
          <p:cNvPr id="191" name="Google Shape;191;g1f437762a9f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800" y="1601875"/>
            <a:ext cx="5928274" cy="31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f437762a9f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0000" y="1601876"/>
            <a:ext cx="2333301" cy="12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1f437762a9f_0_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425" y="2684873"/>
            <a:ext cx="2511877" cy="108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f437762a9f_0_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76874" y="3659850"/>
            <a:ext cx="1947978" cy="10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5f20614c3_0_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Testing Plan</a:t>
            </a:r>
            <a:endParaRPr/>
          </a:p>
        </p:txBody>
      </p:sp>
      <p:sp>
        <p:nvSpPr>
          <p:cNvPr id="200" name="Google Shape;200;g1f5f20614c3_0_24"/>
          <p:cNvSpPr txBox="1"/>
          <p:nvPr>
            <p:ph idx="1" type="body"/>
          </p:nvPr>
        </p:nvSpPr>
        <p:spPr>
          <a:xfrm>
            <a:off x="819150" y="1464000"/>
            <a:ext cx="7505700" cy="29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Check that all the links on the website are working properly.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Verify that users can log in, sign up, and log out successfully.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Ensure that users are redirected to the correct pages after logging in or signing up.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Check that users are able to choose a language mode and access the study and quiz.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Test the flip function of flashcards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Try typing in the note section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Select the answer in quiz mode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