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9144000"/>
  <p:notesSz cx="6858000" cy="9144000"/>
  <p:embeddedFontLst>
    <p:embeddedFont>
      <p:font typeface="Robo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rgbClr val="D1D5DB"/>
              </a:solidFill>
            </a:endParaRPr>
          </a:p>
          <a:p>
            <a:pPr indent="0" lvl="0" marL="0" rtl="0" algn="l">
              <a:spcBef>
                <a:spcPts val="0"/>
              </a:spcBef>
              <a:spcAft>
                <a:spcPts val="0"/>
              </a:spcAft>
              <a:buNone/>
            </a:pPr>
            <a:r>
              <a:t/>
            </a:r>
            <a:endParaRPr>
              <a:solidFill>
                <a:srgbClr val="D1D5DB"/>
              </a:solidFill>
            </a:endParaRPr>
          </a:p>
          <a:p>
            <a:pPr indent="0" lvl="0" marL="0" rtl="0" algn="l">
              <a:spcBef>
                <a:spcPts val="0"/>
              </a:spcBef>
              <a:spcAft>
                <a:spcPts val="0"/>
              </a:spcAft>
              <a:buNone/>
            </a:pPr>
            <a:r>
              <a:rPr lang="en-US" sz="1500">
                <a:solidFill>
                  <a:srgbClr val="D1D5DB"/>
                </a:solidFill>
              </a:rPr>
              <a:t>Thank you all for taking the time to be here. First of all, I want to express my sincere gratitude to Prof. Tseng, my advisor, thank you for picking this interesting topic and guiding me, from literature review to project design, you gave me so much help and you have always been so patient. And my sincere gratitude also goes to Prof.Abri and Dr. Zhang, thank you for being so supportive and patient. </a:t>
            </a:r>
            <a:endParaRPr sz="1500">
              <a:solidFill>
                <a:srgbClr val="D1D5DB"/>
              </a:solidFill>
            </a:endParaRPr>
          </a:p>
          <a:p>
            <a:pPr indent="0" lvl="0" marL="0" rtl="0" algn="l">
              <a:spcBef>
                <a:spcPts val="0"/>
              </a:spcBef>
              <a:spcAft>
                <a:spcPts val="0"/>
              </a:spcAft>
              <a:buNone/>
            </a:pPr>
            <a:r>
              <a:t/>
            </a:r>
            <a:endParaRPr>
              <a:solidFill>
                <a:srgbClr val="D1D5DB"/>
              </a:solidFill>
            </a:endParaRPr>
          </a:p>
        </p:txBody>
      </p:sp>
      <p:sp>
        <p:nvSpPr>
          <p:cNvPr id="93" name="Google Shape;9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638ce76a1b_1_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1500">
                <a:latin typeface="Arial"/>
                <a:ea typeface="Arial"/>
                <a:cs typeface="Arial"/>
                <a:sym typeface="Arial"/>
              </a:rPr>
              <a:t>We adopted three ResNet variant architectures in our study.  R3D, R(2+1)D, and MC3</a:t>
            </a:r>
            <a:endParaRPr sz="1500">
              <a:latin typeface="Arial"/>
              <a:ea typeface="Arial"/>
              <a:cs typeface="Arial"/>
              <a:sym typeface="Arial"/>
            </a:endParaRPr>
          </a:p>
          <a:p>
            <a:pPr indent="0" lvl="0" marL="0" rtl="0" algn="l">
              <a:lnSpc>
                <a:spcPct val="115000"/>
              </a:lnSpc>
              <a:spcBef>
                <a:spcPts val="0"/>
              </a:spcBef>
              <a:spcAft>
                <a:spcPts val="0"/>
              </a:spcAft>
              <a:buNone/>
            </a:pPr>
            <a:r>
              <a:t/>
            </a:r>
            <a:endParaRPr sz="1500">
              <a:latin typeface="Arial"/>
              <a:ea typeface="Arial"/>
              <a:cs typeface="Arial"/>
              <a:sym typeface="Arial"/>
            </a:endParaRPr>
          </a:p>
          <a:p>
            <a:pPr indent="0" lvl="0" marL="0" rtl="0" algn="l">
              <a:lnSpc>
                <a:spcPct val="115000"/>
              </a:lnSpc>
              <a:spcBef>
                <a:spcPts val="0"/>
              </a:spcBef>
              <a:spcAft>
                <a:spcPts val="0"/>
              </a:spcAft>
              <a:buNone/>
            </a:pPr>
            <a:r>
              <a:rPr lang="en-US" sz="1500">
                <a:latin typeface="Arial"/>
                <a:ea typeface="Arial"/>
                <a:cs typeface="Arial"/>
                <a:sym typeface="Arial"/>
              </a:rPr>
              <a:t>The baseline model is R3D_18, 18 denotes the number of layers.  it is a variant of the 3D ResNet architecture. It extends the principles of ResNet to handle three-dimensional data by capturing spatial and temporal features simultaneously, making it well-suited for understanding motion patterns in videos. Each of these rectangle represents a residual block, each block contains a few layers, I’ll show the table in next slides.  </a:t>
            </a:r>
            <a:endParaRPr sz="1500">
              <a:latin typeface="Arial"/>
              <a:ea typeface="Arial"/>
              <a:cs typeface="Arial"/>
              <a:sym typeface="Arial"/>
            </a:endParaRPr>
          </a:p>
          <a:p>
            <a:pPr indent="0" lvl="0" marL="0" rtl="0" algn="l">
              <a:lnSpc>
                <a:spcPct val="115000"/>
              </a:lnSpc>
              <a:spcBef>
                <a:spcPts val="0"/>
              </a:spcBef>
              <a:spcAft>
                <a:spcPts val="0"/>
              </a:spcAft>
              <a:buNone/>
            </a:pPr>
            <a:r>
              <a:t/>
            </a:r>
            <a:endParaRPr sz="1500">
              <a:latin typeface="Arial"/>
              <a:ea typeface="Arial"/>
              <a:cs typeface="Arial"/>
              <a:sym typeface="Arial"/>
            </a:endParaRPr>
          </a:p>
          <a:p>
            <a:pPr indent="0" lvl="0" marL="0" rtl="0" algn="l">
              <a:lnSpc>
                <a:spcPct val="115000"/>
              </a:lnSpc>
              <a:spcBef>
                <a:spcPts val="0"/>
              </a:spcBef>
              <a:spcAft>
                <a:spcPts val="0"/>
              </a:spcAft>
              <a:buNone/>
            </a:pPr>
            <a:r>
              <a:rPr lang="en-US" sz="1500">
                <a:latin typeface="Arial"/>
                <a:ea typeface="Arial"/>
                <a:cs typeface="Arial"/>
                <a:sym typeface="Arial"/>
              </a:rPr>
              <a:t>Second model is R(2+1)D_18, it is a spatial-temporal variant of R3D. This architecture explicitly decomposing 3D convolution into a 2D spatial convolution followed by a 1D temporal convolution, it separates spatial and temporal model into two steps.</a:t>
            </a:r>
            <a:endParaRPr sz="1500">
              <a:latin typeface="Arial"/>
              <a:ea typeface="Arial"/>
              <a:cs typeface="Arial"/>
              <a:sym typeface="Arial"/>
            </a:endParaRPr>
          </a:p>
          <a:p>
            <a:pPr indent="0" lvl="0" marL="0" rtl="0" algn="l">
              <a:lnSpc>
                <a:spcPct val="115000"/>
              </a:lnSpc>
              <a:spcBef>
                <a:spcPts val="0"/>
              </a:spcBef>
              <a:spcAft>
                <a:spcPts val="0"/>
              </a:spcAft>
              <a:buNone/>
            </a:pPr>
            <a:r>
              <a:rPr lang="en-US" sz="1500">
                <a:latin typeface="Arial"/>
                <a:ea typeface="Arial"/>
                <a:cs typeface="Arial"/>
                <a:sym typeface="Arial"/>
              </a:rPr>
              <a:t>(Advantages: 1.</a:t>
            </a:r>
            <a:r>
              <a:rPr lang="en-US" sz="1500">
                <a:solidFill>
                  <a:srgbClr val="495365"/>
                </a:solidFill>
                <a:latin typeface="Arial"/>
                <a:ea typeface="Arial"/>
                <a:cs typeface="Arial"/>
                <a:sym typeface="Arial"/>
              </a:rPr>
              <a:t> without altering the parameter count, it effectively doubles the number of non-linearities in the network by introducing an additional Rectified Linear Unit (ReLU) activation between the 2D and 1D convolutions within each block.  2. it eases the optimization process. has a lower training loss and a lower testing loss</a:t>
            </a:r>
            <a:r>
              <a:rPr lang="en-US" sz="1500">
                <a:latin typeface="Arial"/>
                <a:ea typeface="Arial"/>
                <a:cs typeface="Arial"/>
                <a:sym typeface="Arial"/>
              </a:rPr>
              <a:t>)</a:t>
            </a:r>
            <a:endParaRPr sz="1500">
              <a:latin typeface="Arial"/>
              <a:ea typeface="Arial"/>
              <a:cs typeface="Arial"/>
              <a:sym typeface="Arial"/>
            </a:endParaRPr>
          </a:p>
          <a:p>
            <a:pPr indent="0" lvl="0" marL="0" rtl="0" algn="l">
              <a:lnSpc>
                <a:spcPct val="115000"/>
              </a:lnSpc>
              <a:spcBef>
                <a:spcPts val="0"/>
              </a:spcBef>
              <a:spcAft>
                <a:spcPts val="0"/>
              </a:spcAft>
              <a:buNone/>
            </a:pPr>
            <a:r>
              <a:t/>
            </a:r>
            <a:endParaRPr sz="1500">
              <a:latin typeface="Arial"/>
              <a:ea typeface="Arial"/>
              <a:cs typeface="Arial"/>
              <a:sym typeface="Arial"/>
            </a:endParaRPr>
          </a:p>
          <a:p>
            <a:pPr indent="0" lvl="0" marL="0" rtl="0" algn="l">
              <a:lnSpc>
                <a:spcPct val="115000"/>
              </a:lnSpc>
              <a:spcBef>
                <a:spcPts val="0"/>
              </a:spcBef>
              <a:spcAft>
                <a:spcPts val="0"/>
              </a:spcAft>
              <a:buNone/>
            </a:pPr>
            <a:r>
              <a:rPr lang="en-US" sz="1500">
                <a:latin typeface="Arial"/>
                <a:ea typeface="Arial"/>
                <a:cs typeface="Arial"/>
                <a:sym typeface="Arial"/>
              </a:rPr>
              <a:t>Third model is MC3_18, Mixed convolutions. It uses 3D convolutions exclusively in the early layers of the network, while employing 2D convolutions in the later layers.</a:t>
            </a:r>
            <a:endParaRPr sz="1500">
              <a:latin typeface="Arial"/>
              <a:ea typeface="Arial"/>
              <a:cs typeface="Arial"/>
              <a:sym typeface="Arial"/>
            </a:endParaRPr>
          </a:p>
          <a:p>
            <a:pPr indent="0" lvl="0" marL="0" rtl="0" algn="l">
              <a:lnSpc>
                <a:spcPct val="115000"/>
              </a:lnSpc>
              <a:spcBef>
                <a:spcPts val="0"/>
              </a:spcBef>
              <a:spcAft>
                <a:spcPts val="0"/>
              </a:spcAft>
              <a:buNone/>
            </a:pPr>
            <a:r>
              <a:t/>
            </a:r>
            <a:endParaRPr sz="1500">
              <a:latin typeface="Arial"/>
              <a:ea typeface="Arial"/>
              <a:cs typeface="Arial"/>
              <a:sym typeface="Arial"/>
            </a:endParaRPr>
          </a:p>
          <a:p>
            <a:pPr indent="0" lvl="0" marL="0" rtl="0" algn="l">
              <a:spcBef>
                <a:spcPts val="0"/>
              </a:spcBef>
              <a:spcAft>
                <a:spcPts val="0"/>
              </a:spcAft>
              <a:buNone/>
            </a:pPr>
            <a:r>
              <a:t/>
            </a:r>
            <a:endParaRPr/>
          </a:p>
        </p:txBody>
      </p:sp>
      <p:sp>
        <p:nvSpPr>
          <p:cNvPr id="164" name="Google Shape;164;g2638ce76a1b_1_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638ce76a1b_1_9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1500">
                <a:latin typeface="Arial"/>
                <a:ea typeface="Arial"/>
                <a:cs typeface="Arial"/>
                <a:sym typeface="Arial"/>
              </a:rPr>
              <a:t>This table shows the specifications of R3D and R(2+1)D architectures. They both have 18 layers. Each network takes clips consisting of L RGB frames with the size of 112x112 as input. Convolutional residual blocks are shown in brackets, next to the number of times each block is repeated in the stack. I’ll use R3D as an example to explain more in the next slides</a:t>
            </a:r>
            <a:endParaRPr sz="1500">
              <a:latin typeface="Arial"/>
              <a:ea typeface="Arial"/>
              <a:cs typeface="Arial"/>
              <a:sym typeface="Arial"/>
            </a:endParaRPr>
          </a:p>
          <a:p>
            <a:pPr indent="0" lvl="0" marL="0" rtl="0" algn="l">
              <a:lnSpc>
                <a:spcPct val="115000"/>
              </a:lnSpc>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t/>
            </a:r>
            <a:endParaRPr/>
          </a:p>
        </p:txBody>
      </p:sp>
      <p:sp>
        <p:nvSpPr>
          <p:cNvPr id="175" name="Google Shape;175;g2638ce76a1b_1_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a31bcc8bd0_0_2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1500">
                <a:latin typeface="Arial"/>
                <a:ea typeface="Arial"/>
                <a:cs typeface="Arial"/>
                <a:sym typeface="Arial"/>
              </a:rPr>
              <a:t>The input of the model has the shape of 3XLxHxW, 3 refers to the RGB channels here, L is the temporal sequence length, H and W are the spatial dimensions height and width, which are 112x112</a:t>
            </a:r>
            <a:endParaRPr sz="1500">
              <a:latin typeface="Arial"/>
              <a:ea typeface="Arial"/>
              <a:cs typeface="Arial"/>
              <a:sym typeface="Arial"/>
            </a:endParaRPr>
          </a:p>
          <a:p>
            <a:pPr indent="0" lvl="0" marL="0" rtl="0" algn="l">
              <a:lnSpc>
                <a:spcPct val="115000"/>
              </a:lnSpc>
              <a:spcBef>
                <a:spcPts val="0"/>
              </a:spcBef>
              <a:spcAft>
                <a:spcPts val="0"/>
              </a:spcAft>
              <a:buNone/>
            </a:pPr>
            <a:r>
              <a:rPr lang="en-US" sz="1500">
                <a:latin typeface="Arial"/>
                <a:ea typeface="Arial"/>
                <a:cs typeface="Arial"/>
                <a:sym typeface="Arial"/>
              </a:rPr>
              <a:t>The input is first fed into a 3D convolutional layer, which is the C1,  and convolutional kernel size 3x7x7, </a:t>
            </a:r>
            <a:r>
              <a:rPr lang="en-US" sz="1500">
                <a:latin typeface="Arial"/>
                <a:ea typeface="Arial"/>
                <a:cs typeface="Arial"/>
                <a:sym typeface="Arial"/>
              </a:rPr>
              <a:t>and feature map dimension/filter size 64, </a:t>
            </a:r>
            <a:r>
              <a:rPr lang="en-US" sz="1500">
                <a:latin typeface="Arial"/>
                <a:ea typeface="Arial"/>
                <a:cs typeface="Arial"/>
                <a:sym typeface="Arial"/>
              </a:rPr>
              <a:t> stride 1x2x2, 1 is the temporal stride. </a:t>
            </a:r>
            <a:endParaRPr sz="1500">
              <a:latin typeface="Arial"/>
              <a:ea typeface="Arial"/>
              <a:cs typeface="Arial"/>
              <a:sym typeface="Arial"/>
            </a:endParaRPr>
          </a:p>
          <a:p>
            <a:pPr indent="0" lvl="0" marL="0" rtl="0" algn="l">
              <a:lnSpc>
                <a:spcPct val="115000"/>
              </a:lnSpc>
              <a:spcBef>
                <a:spcPts val="0"/>
              </a:spcBef>
              <a:spcAft>
                <a:spcPts val="0"/>
              </a:spcAft>
              <a:buNone/>
            </a:pPr>
            <a:r>
              <a:t/>
            </a:r>
            <a:endParaRPr sz="1500">
              <a:latin typeface="Arial"/>
              <a:ea typeface="Arial"/>
              <a:cs typeface="Arial"/>
              <a:sym typeface="Arial"/>
            </a:endParaRPr>
          </a:p>
          <a:p>
            <a:pPr indent="0" lvl="0" marL="0" rtl="0" algn="l">
              <a:lnSpc>
                <a:spcPct val="115000"/>
              </a:lnSpc>
              <a:spcBef>
                <a:spcPts val="0"/>
              </a:spcBef>
              <a:spcAft>
                <a:spcPts val="0"/>
              </a:spcAft>
              <a:buNone/>
            </a:pPr>
            <a:r>
              <a:rPr lang="en-US" sz="1500">
                <a:latin typeface="Arial"/>
                <a:ea typeface="Arial"/>
                <a:cs typeface="Arial"/>
                <a:sym typeface="Arial"/>
              </a:rPr>
              <a:t>Then there are four stages, from C2 to C5. Each stage, there are 2 residual blocks, and each block has two layers. Here I draw C2 and C3 on the left, so we can have a better visual. Another thing worth to be mentioned is that at each stage, the number of feature map dimension increases by 2, and the spatial and temporal dimension are also downsampled by a factor of 2. </a:t>
            </a:r>
            <a:endParaRPr sz="1500">
              <a:latin typeface="Arial"/>
              <a:ea typeface="Arial"/>
              <a:cs typeface="Arial"/>
              <a:sym typeface="Arial"/>
            </a:endParaRPr>
          </a:p>
          <a:p>
            <a:pPr indent="0" lvl="0" marL="0" rtl="0" algn="l">
              <a:lnSpc>
                <a:spcPct val="115000"/>
              </a:lnSpc>
              <a:spcBef>
                <a:spcPts val="0"/>
              </a:spcBef>
              <a:spcAft>
                <a:spcPts val="0"/>
              </a:spcAft>
              <a:buNone/>
            </a:pPr>
            <a:r>
              <a:t/>
            </a:r>
            <a:endParaRPr sz="15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500">
                <a:latin typeface="Arial"/>
                <a:ea typeface="Arial"/>
                <a:cs typeface="Arial"/>
                <a:sym typeface="Arial"/>
              </a:rPr>
              <a:t>At the end of stage C5, we have the feature map size of </a:t>
            </a:r>
            <a:r>
              <a:rPr b="1" lang="en-US" sz="1500">
                <a:latin typeface="Arial"/>
                <a:ea typeface="Arial"/>
                <a:cs typeface="Arial"/>
                <a:sym typeface="Arial"/>
              </a:rPr>
              <a:t>512x</a:t>
            </a:r>
            <a:r>
              <a:rPr lang="en-US" sz="1500">
                <a:latin typeface="Arial"/>
                <a:ea typeface="Arial"/>
                <a:cs typeface="Arial"/>
                <a:sym typeface="Arial"/>
              </a:rPr>
              <a:t>L/8 *7*7. Then the features are aggregated by an adaptive 3D average pooling at both temporal and spatial dimensions before feeding into the Fully connected layer. </a:t>
            </a:r>
            <a:endParaRPr sz="1500">
              <a:latin typeface="Arial"/>
              <a:ea typeface="Arial"/>
              <a:cs typeface="Arial"/>
              <a:sym typeface="Arial"/>
            </a:endParaRPr>
          </a:p>
          <a:p>
            <a:pPr indent="0" lvl="0" marL="0" rtl="0" algn="l">
              <a:spcBef>
                <a:spcPts val="0"/>
              </a:spcBef>
              <a:spcAft>
                <a:spcPts val="0"/>
              </a:spcAft>
              <a:buNone/>
            </a:pPr>
            <a:r>
              <a:t/>
            </a:r>
            <a:endParaRPr sz="1500"/>
          </a:p>
          <a:p>
            <a:pPr indent="0" lvl="0" marL="0" rtl="0" algn="l">
              <a:spcBef>
                <a:spcPts val="0"/>
              </a:spcBef>
              <a:spcAft>
                <a:spcPts val="0"/>
              </a:spcAft>
              <a:buNone/>
            </a:pPr>
            <a:r>
              <a:rPr lang="en-US" sz="1500"/>
              <a:t>(If we count the layer numbers, it has 18 layers in total.)</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US" sz="1500"/>
              <a:t>(</a:t>
            </a:r>
            <a:r>
              <a:rPr lang="en-US" sz="1500"/>
              <a:t>When we first read videos, all frames are resize to (128, 171), and then we crop it to (112, 112))</a:t>
            </a:r>
            <a:endParaRPr sz="1500"/>
          </a:p>
        </p:txBody>
      </p:sp>
      <p:sp>
        <p:nvSpPr>
          <p:cNvPr id="184" name="Google Shape;184;g2a31bcc8bd0_0_2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a31bcc8bd0_0_29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457200" rtl="0" algn="l">
              <a:spcBef>
                <a:spcPts val="0"/>
              </a:spcBef>
              <a:spcAft>
                <a:spcPts val="0"/>
              </a:spcAft>
              <a:buClr>
                <a:schemeClr val="dk1"/>
              </a:buClr>
              <a:buSzPts val="1100"/>
              <a:buFont typeface="Arial"/>
              <a:buNone/>
            </a:pPr>
            <a:r>
              <a:rPr lang="en-US" sz="1850">
                <a:solidFill>
                  <a:srgbClr val="495365"/>
                </a:solidFill>
                <a:highlight>
                  <a:srgbClr val="FFFFFF"/>
                </a:highlight>
                <a:latin typeface="Arial"/>
                <a:ea typeface="Arial"/>
                <a:cs typeface="Arial"/>
                <a:sym typeface="Arial"/>
              </a:rPr>
              <a:t>We have two training strategies: 1 is, 2 is. And I’ll introduce the datasets in a few minutes.</a:t>
            </a:r>
            <a:endParaRPr sz="1850">
              <a:solidFill>
                <a:srgbClr val="495365"/>
              </a:solidFill>
              <a:highlight>
                <a:srgbClr val="FFFFFF"/>
              </a:highlight>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sz="1850">
              <a:solidFill>
                <a:srgbClr val="495365"/>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217" name="Google Shape;217;g2a31bcc8bd0_0_2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638ce76a1b_1_10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457200" rtl="0" algn="l">
              <a:spcBef>
                <a:spcPts val="0"/>
              </a:spcBef>
              <a:spcAft>
                <a:spcPts val="0"/>
              </a:spcAft>
              <a:buClr>
                <a:schemeClr val="dk1"/>
              </a:buClr>
              <a:buSzPts val="1100"/>
              <a:buFont typeface="Arial"/>
              <a:buNone/>
            </a:pPr>
            <a:r>
              <a:rPr lang="en-US" sz="1850">
                <a:solidFill>
                  <a:srgbClr val="495365"/>
                </a:solidFill>
                <a:highlight>
                  <a:srgbClr val="FFFFFF"/>
                </a:highlight>
                <a:latin typeface="Arial"/>
                <a:ea typeface="Arial"/>
                <a:cs typeface="Arial"/>
                <a:sym typeface="Arial"/>
              </a:rPr>
              <a:t>For data augmentation: </a:t>
            </a:r>
            <a:endParaRPr sz="1850">
              <a:solidFill>
                <a:srgbClr val="495365"/>
              </a:solidFill>
              <a:highlight>
                <a:srgbClr val="FFFFFF"/>
              </a:highlight>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lang="en-US" sz="1850">
                <a:solidFill>
                  <a:srgbClr val="495365"/>
                </a:solidFill>
                <a:highlight>
                  <a:srgbClr val="FFFFFF"/>
                </a:highlight>
                <a:latin typeface="Arial"/>
                <a:ea typeface="Arial"/>
                <a:cs typeface="Arial"/>
                <a:sym typeface="Arial"/>
              </a:rPr>
              <a:t>the input video frames are first subsampled using random selection to a target frames per clip. The resulting frames are resize into a fixed size, and then we conduct random horizontal flip and random crop with target size. Then we train. All the frames of each video clip are applied the same augmentation simultaneously to keep the temporal consistency</a:t>
            </a:r>
            <a:endParaRPr sz="1850">
              <a:solidFill>
                <a:srgbClr val="495365"/>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223" name="Google Shape;223;g2638ce76a1b_1_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a31bcc8bd0_0_3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1500">
                <a:latin typeface="Arial"/>
                <a:ea typeface="Arial"/>
                <a:cs typeface="Arial"/>
                <a:sym typeface="Arial"/>
              </a:rPr>
              <a:t>Now for gesture sequence recognition, </a:t>
            </a:r>
            <a:r>
              <a:rPr lang="en-US" sz="1500">
                <a:latin typeface="Arial"/>
                <a:ea typeface="Arial"/>
                <a:cs typeface="Arial"/>
                <a:sym typeface="Arial"/>
              </a:rPr>
              <a:t>zero-short means we did not train on gesture sequence. We only trained on single gestures.</a:t>
            </a:r>
            <a:endParaRPr sz="1500"/>
          </a:p>
          <a:p>
            <a:pPr indent="0" lvl="0" marL="0" rtl="0" algn="l">
              <a:lnSpc>
                <a:spcPct val="115000"/>
              </a:lnSpc>
              <a:spcBef>
                <a:spcPts val="0"/>
              </a:spcBef>
              <a:spcAft>
                <a:spcPts val="0"/>
              </a:spcAft>
              <a:buNone/>
            </a:pPr>
            <a:r>
              <a:t/>
            </a:r>
            <a:endParaRPr sz="1500">
              <a:latin typeface="Arial"/>
              <a:ea typeface="Arial"/>
              <a:cs typeface="Arial"/>
              <a:sym typeface="Arial"/>
            </a:endParaRPr>
          </a:p>
          <a:p>
            <a:pPr indent="0" lvl="0" marL="0" rtl="0" algn="l">
              <a:lnSpc>
                <a:spcPct val="115000"/>
              </a:lnSpc>
              <a:spcBef>
                <a:spcPts val="0"/>
              </a:spcBef>
              <a:spcAft>
                <a:spcPts val="0"/>
              </a:spcAft>
              <a:buNone/>
            </a:pPr>
            <a:r>
              <a:rPr lang="en-US" sz="1500">
                <a:latin typeface="Arial"/>
                <a:ea typeface="Arial"/>
                <a:cs typeface="Arial"/>
                <a:sym typeface="Arial"/>
              </a:rPr>
              <a:t>we proposed a novel temporal dilation strategy and then conduct a heuristic post-processing for deduplicated predictions.</a:t>
            </a:r>
            <a:endParaRPr sz="1500">
              <a:latin typeface="Arial"/>
              <a:ea typeface="Arial"/>
              <a:cs typeface="Arial"/>
              <a:sym typeface="Arial"/>
            </a:endParaRPr>
          </a:p>
          <a:p>
            <a:pPr indent="0" lvl="0" marL="0" rtl="0" algn="l">
              <a:lnSpc>
                <a:spcPct val="115000"/>
              </a:lnSpc>
              <a:spcBef>
                <a:spcPts val="0"/>
              </a:spcBef>
              <a:spcAft>
                <a:spcPts val="0"/>
              </a:spcAft>
              <a:buNone/>
            </a:pPr>
            <a:r>
              <a:rPr lang="en-US" sz="1500">
                <a:latin typeface="Arial"/>
                <a:ea typeface="Arial"/>
                <a:cs typeface="Arial"/>
                <a:sym typeface="Arial"/>
              </a:rPr>
              <a:t> </a:t>
            </a:r>
            <a:endParaRPr sz="1500"/>
          </a:p>
          <a:p>
            <a:pPr indent="0" lvl="0" marL="0" rtl="0" algn="l">
              <a:lnSpc>
                <a:spcPct val="115000"/>
              </a:lnSpc>
              <a:spcBef>
                <a:spcPts val="0"/>
              </a:spcBef>
              <a:spcAft>
                <a:spcPts val="0"/>
              </a:spcAft>
              <a:buNone/>
            </a:pPr>
            <a:r>
              <a:rPr lang="en-US" sz="1500">
                <a:latin typeface="Arial"/>
                <a:ea typeface="Arial"/>
                <a:cs typeface="Arial"/>
                <a:sym typeface="Arial"/>
              </a:rPr>
              <a:t>Inspired by a prior work (of network dilation for the 2D image segmentation task</a:t>
            </a:r>
            <a:r>
              <a:rPr lang="en-US" sz="1500" u="sng">
                <a:latin typeface="Arial"/>
                <a:ea typeface="Arial"/>
                <a:cs typeface="Arial"/>
                <a:sym typeface="Arial"/>
              </a:rPr>
              <a:t> to produce a higher spatial resolution featuremap after pretraining</a:t>
            </a:r>
            <a:r>
              <a:rPr lang="en-US" sz="1500">
                <a:latin typeface="Arial"/>
                <a:ea typeface="Arial"/>
                <a:cs typeface="Arial"/>
                <a:sym typeface="Arial"/>
              </a:rPr>
              <a:t>, ) our temporal dilation strategy which converts the pretrained network to take arbitrary length of input frame sequence and produce a sequence of predictions.</a:t>
            </a:r>
            <a:endParaRPr sz="1900">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900">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900">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500">
                <a:latin typeface="Arial"/>
                <a:ea typeface="Arial"/>
                <a:cs typeface="Arial"/>
                <a:sym typeface="Arial"/>
              </a:rPr>
              <a:t>Let’s see the figure here,  we decouple the 3D adaptive average pooling </a:t>
            </a:r>
            <a:r>
              <a:rPr lang="en-US" sz="1500">
                <a:latin typeface="Arial"/>
                <a:ea typeface="Arial"/>
                <a:cs typeface="Arial"/>
                <a:sym typeface="Arial"/>
              </a:rPr>
              <a:t>into a 2D spatial average pooling followed by a 1D temporal pooling layer.</a:t>
            </a:r>
            <a:endParaRPr sz="15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500"/>
          </a:p>
        </p:txBody>
      </p:sp>
      <p:sp>
        <p:nvSpPr>
          <p:cNvPr id="250" name="Google Shape;250;g2a31bcc8bd0_0_3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63f731c147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63f731c147_1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500">
                <a:latin typeface="Arial"/>
                <a:ea typeface="Arial"/>
                <a:cs typeface="Arial"/>
                <a:sym typeface="Arial"/>
              </a:rPr>
              <a:t>This figure shows an overview of the temporal dilation approach.</a:t>
            </a:r>
            <a:endParaRPr sz="15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500">
                <a:latin typeface="Arial"/>
                <a:ea typeface="Arial"/>
                <a:cs typeface="Arial"/>
                <a:sym typeface="Arial"/>
              </a:rPr>
              <a:t>On the top, it shows how the original single class video classification model works. Featuremap after spatial pooling and temporal pooling is fed into a linear layer for final classification. The predicted class label is given by the maximum indices of the output logits. </a:t>
            </a:r>
            <a:endParaRPr sz="15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5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500">
                <a:latin typeface="Arial"/>
                <a:ea typeface="Arial"/>
                <a:cs typeface="Arial"/>
                <a:sym typeface="Arial"/>
              </a:rPr>
              <a:t>As the final FC layer and temporal pooling are linear operations, we could swap their orders. Then we further avoid the temporal averaging in the end, the model would output a sequence of labels, as shown in the bottom. Basically, a linear layer is applied to the featuremap size of T times num of class, resulting a dimension of T times number of class logits. After softmax and argmax operation, we got a sequence of labels. </a:t>
            </a:r>
            <a:endParaRPr sz="1500"/>
          </a:p>
          <a:p>
            <a:pPr indent="0" lvl="0" marL="0" rtl="0" algn="l">
              <a:spcBef>
                <a:spcPts val="0"/>
              </a:spcBef>
              <a:spcAft>
                <a:spcPts val="0"/>
              </a:spcAft>
              <a:buNone/>
            </a:pPr>
            <a:r>
              <a:t/>
            </a:r>
            <a:endParaRPr/>
          </a:p>
        </p:txBody>
      </p:sp>
      <p:sp>
        <p:nvSpPr>
          <p:cNvPr id="268" name="Google Shape;268;g263f731c147_1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a31bcc8bd0_0_3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1500">
                <a:latin typeface="Arial"/>
                <a:ea typeface="Arial"/>
                <a:cs typeface="Arial"/>
                <a:sym typeface="Arial"/>
              </a:rPr>
              <a:t>After the temporal dilation, the model is able to produce a sequence of predictions. However, there may be some duplicated predictions for a longer motion action and some noisy predictions in between two valid actions.</a:t>
            </a:r>
            <a:endParaRPr sz="1500">
              <a:latin typeface="Arial"/>
              <a:ea typeface="Arial"/>
              <a:cs typeface="Arial"/>
              <a:sym typeface="Arial"/>
            </a:endParaRPr>
          </a:p>
          <a:p>
            <a:pPr indent="0" lvl="0" marL="0" rtl="0" algn="l">
              <a:lnSpc>
                <a:spcPct val="115000"/>
              </a:lnSpc>
              <a:spcBef>
                <a:spcPts val="0"/>
              </a:spcBef>
              <a:spcAft>
                <a:spcPts val="0"/>
              </a:spcAft>
              <a:buNone/>
            </a:pPr>
            <a:r>
              <a:t/>
            </a:r>
            <a:endParaRPr sz="1500"/>
          </a:p>
          <a:p>
            <a:pPr indent="0" lvl="0" marL="0" rtl="0" algn="l">
              <a:lnSpc>
                <a:spcPct val="115000"/>
              </a:lnSpc>
              <a:spcBef>
                <a:spcPts val="0"/>
              </a:spcBef>
              <a:spcAft>
                <a:spcPts val="0"/>
              </a:spcAft>
              <a:buNone/>
            </a:pPr>
            <a:r>
              <a:rPr lang="en-US" sz="1500">
                <a:latin typeface="Arial"/>
                <a:ea typeface="Arial"/>
                <a:cs typeface="Arial"/>
                <a:sym typeface="Arial"/>
              </a:rPr>
              <a:t>So we propose a heuristic-based post-processing strategy to clean up the model predictions. </a:t>
            </a:r>
            <a:endParaRPr sz="1500">
              <a:latin typeface="Arial"/>
              <a:ea typeface="Arial"/>
              <a:cs typeface="Arial"/>
              <a:sym typeface="Arial"/>
            </a:endParaRPr>
          </a:p>
          <a:p>
            <a:pPr indent="0" lvl="0" marL="0" rtl="0" algn="l">
              <a:lnSpc>
                <a:spcPct val="115000"/>
              </a:lnSpc>
              <a:spcBef>
                <a:spcPts val="0"/>
              </a:spcBef>
              <a:spcAft>
                <a:spcPts val="0"/>
              </a:spcAft>
              <a:buNone/>
            </a:pPr>
            <a:r>
              <a:t/>
            </a:r>
            <a:endParaRPr sz="15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500">
                <a:latin typeface="Arial"/>
                <a:ea typeface="Arial"/>
                <a:cs typeface="Arial"/>
                <a:sym typeface="Arial"/>
              </a:rPr>
              <a:t>We first filter the predictions based on the confidence score threshold to remove some noisy predictions in the transition period. </a:t>
            </a:r>
            <a:endParaRPr sz="15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500">
                <a:latin typeface="Arial"/>
                <a:ea typeface="Arial"/>
                <a:cs typeface="Arial"/>
                <a:sym typeface="Arial"/>
              </a:rPr>
              <a:t>Then we take the unique consecutive predictions to remove the duplicated predictions for a long action. </a:t>
            </a:r>
            <a:endParaRPr sz="15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500">
                <a:latin typeface="Arial"/>
                <a:ea typeface="Arial"/>
                <a:cs typeface="Arial"/>
                <a:sym typeface="Arial"/>
              </a:rPr>
              <a:t>Finally, we pick the top-K predictions if we have the information of the total number of actions/gestures in the video, e.g. for evaluating on a fixed number of gestures dataset.</a:t>
            </a:r>
            <a:endParaRPr sz="1500">
              <a:latin typeface="Arial"/>
              <a:ea typeface="Arial"/>
              <a:cs typeface="Arial"/>
              <a:sym typeface="Arial"/>
            </a:endParaRPr>
          </a:p>
          <a:p>
            <a:pPr indent="0" lvl="0" marL="0" rtl="0" algn="l">
              <a:lnSpc>
                <a:spcPct val="115000"/>
              </a:lnSpc>
              <a:spcBef>
                <a:spcPts val="0"/>
              </a:spcBef>
              <a:spcAft>
                <a:spcPts val="0"/>
              </a:spcAft>
              <a:buNone/>
            </a:pPr>
            <a:r>
              <a:t/>
            </a:r>
            <a:endParaRPr sz="1900">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500">
                <a:latin typeface="Arial"/>
                <a:ea typeface="Arial"/>
                <a:cs typeface="Arial"/>
                <a:sym typeface="Arial"/>
              </a:rPr>
              <a:t>((We subsampled the video frames to 32 before feeding into the model. For heuristic post-processing, we use a score threshold of 0.4 to filter out the low confidence predictions, which are lightly to be transition period in between valid gestures. Then we preserve the unique consecutive to remove the duplicated predictions for a longer action. Finally, we pick to top-2 predictions for each video clip, as the test dataset only contains 2 gestures.))</a:t>
            </a:r>
            <a:endParaRPr sz="1500">
              <a:latin typeface="Arial"/>
              <a:ea typeface="Arial"/>
              <a:cs typeface="Arial"/>
              <a:sym typeface="Arial"/>
            </a:endParaRPr>
          </a:p>
          <a:p>
            <a:pPr indent="0" lvl="0" marL="0" rtl="0" algn="l">
              <a:lnSpc>
                <a:spcPct val="115000"/>
              </a:lnSpc>
              <a:spcBef>
                <a:spcPts val="0"/>
              </a:spcBef>
              <a:spcAft>
                <a:spcPts val="0"/>
              </a:spcAft>
              <a:buNone/>
            </a:pPr>
            <a:r>
              <a:t/>
            </a:r>
            <a:endParaRPr sz="1500">
              <a:latin typeface="Arial"/>
              <a:ea typeface="Arial"/>
              <a:cs typeface="Arial"/>
              <a:sym typeface="Arial"/>
            </a:endParaRPr>
          </a:p>
          <a:p>
            <a:pPr indent="0" lvl="0" marL="0" rtl="0" algn="l">
              <a:spcBef>
                <a:spcPts val="0"/>
              </a:spcBef>
              <a:spcAft>
                <a:spcPts val="0"/>
              </a:spcAft>
              <a:buNone/>
            </a:pPr>
            <a:r>
              <a:t/>
            </a:r>
            <a:endParaRPr/>
          </a:p>
        </p:txBody>
      </p:sp>
      <p:sp>
        <p:nvSpPr>
          <p:cNvPr id="305" name="Google Shape;305;g2a31bcc8bd0_0_3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a31bcc8bd0_0_3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500">
                <a:solidFill>
                  <a:srgbClr val="212529"/>
                </a:solidFill>
                <a:highlight>
                  <a:srgbClr val="FFFFFF"/>
                </a:highlight>
                <a:latin typeface="Arial"/>
                <a:ea typeface="Arial"/>
                <a:cs typeface="Arial"/>
                <a:sym typeface="Arial"/>
              </a:rPr>
              <a:t>The Kinetics-400 dataset is a large-scale, high-quality dataset for human action recognition in videos. The dataset consists of around 500,000 video clips covering 400 human action classes with at least 400 video clips for each action class. Each video clip lasts around 10 seconds and is labeled with a single action class. The videos are collected from YouTube.</a:t>
            </a:r>
            <a:endParaRPr sz="1500"/>
          </a:p>
        </p:txBody>
      </p:sp>
      <p:sp>
        <p:nvSpPr>
          <p:cNvPr id="317" name="Google Shape;317;g2a31bcc8bd0_0_3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638ce76a1b_1_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1900">
              <a:highlight>
                <a:srgbClr val="FFFFFF"/>
              </a:highlight>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lang="en-US" sz="1500">
                <a:latin typeface="Arial"/>
                <a:ea typeface="Arial"/>
                <a:cs typeface="Arial"/>
                <a:sym typeface="Arial"/>
              </a:rPr>
              <a:t>GRIT dataset contains only 9 distinct command gestures, including Abort, Circle,Hello, No, Stop, Turn Right, Turn Left, and Warn. Six different people participated in performing these gestures. Each person executed the same gesture at least 10 times, resulting in a total of 543 recorded videos, which is a relatively small dataset, but it is perfect for our first baby step in sign language translation. (We randomly select 100 samples for model evaluation and use the remaining 443 videos for training.)</a:t>
            </a:r>
            <a:endParaRPr sz="1500">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sz="1500">
              <a:latin typeface="Arial"/>
              <a:ea typeface="Arial"/>
              <a:cs typeface="Arial"/>
              <a:sym typeface="Arial"/>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sz="1600">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sz="1600">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324" name="Google Shape;324;g2638ce76a1b_1_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638ce76a1b_1_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1600">
                <a:highlight>
                  <a:srgbClr val="FFFFFF"/>
                </a:highlight>
                <a:latin typeface="Arial"/>
                <a:ea typeface="Arial"/>
                <a:cs typeface="Arial"/>
                <a:sym typeface="Arial"/>
              </a:rPr>
              <a:t>This is the dataset we generated ourselves, we generated </a:t>
            </a:r>
            <a:r>
              <a:rPr lang="en-US" sz="1600">
                <a:highlight>
                  <a:schemeClr val="lt1"/>
                </a:highlight>
                <a:latin typeface="Arial"/>
                <a:ea typeface="Arial"/>
                <a:cs typeface="Arial"/>
                <a:sym typeface="Arial"/>
              </a:rPr>
              <a:t>4830 videos of 8 different categories, and each category corresponds to a combination of 2 consecutive gestures, including</a:t>
            </a:r>
            <a:endParaRPr/>
          </a:p>
        </p:txBody>
      </p:sp>
      <p:sp>
        <p:nvSpPr>
          <p:cNvPr id="331" name="Google Shape;331;g2638ce76a1b_1_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a31bcc8bd0_0_3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1600">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lang="en-US" sz="1600">
                <a:highlight>
                  <a:schemeClr val="lt1"/>
                </a:highlight>
                <a:latin typeface="Arial"/>
                <a:ea typeface="Arial"/>
                <a:cs typeface="Arial"/>
                <a:sym typeface="Arial"/>
              </a:rPr>
              <a:t>The pretraining makes the network much easier to learn on the gesture recognition task, with better training and validation losses.</a:t>
            </a:r>
            <a:endParaRPr sz="1600">
              <a:highlight>
                <a:schemeClr val="lt1"/>
              </a:highlight>
              <a:latin typeface="Arial"/>
              <a:ea typeface="Arial"/>
              <a:cs typeface="Arial"/>
              <a:sym typeface="Arial"/>
            </a:endParaRPr>
          </a:p>
          <a:p>
            <a:pPr indent="0" lvl="0" marL="0" rtl="0" algn="l">
              <a:lnSpc>
                <a:spcPct val="115000"/>
              </a:lnSpc>
              <a:spcBef>
                <a:spcPts val="0"/>
              </a:spcBef>
              <a:spcAft>
                <a:spcPts val="0"/>
              </a:spcAft>
              <a:buNone/>
            </a:pPr>
            <a:r>
              <a:t/>
            </a:r>
            <a:endParaRPr sz="1600">
              <a:highlight>
                <a:schemeClr val="lt1"/>
              </a:highlight>
              <a:latin typeface="Arial"/>
              <a:ea typeface="Arial"/>
              <a:cs typeface="Arial"/>
              <a:sym typeface="Arial"/>
            </a:endParaRPr>
          </a:p>
          <a:p>
            <a:pPr indent="0" lvl="0" marL="0" rtl="0" algn="l">
              <a:lnSpc>
                <a:spcPct val="115000"/>
              </a:lnSpc>
              <a:spcBef>
                <a:spcPts val="0"/>
              </a:spcBef>
              <a:spcAft>
                <a:spcPts val="0"/>
              </a:spcAft>
              <a:buNone/>
            </a:pPr>
            <a:r>
              <a:rPr lang="en-US" sz="1600">
                <a:highlight>
                  <a:schemeClr val="lt1"/>
                </a:highlight>
                <a:latin typeface="Arial"/>
                <a:ea typeface="Arial"/>
                <a:cs typeface="Arial"/>
                <a:sym typeface="Arial"/>
              </a:rPr>
              <a:t>Pretrained model: The training and</a:t>
            </a:r>
            <a:r>
              <a:rPr lang="en-US" sz="1100">
                <a:latin typeface="Arial"/>
                <a:ea typeface="Arial"/>
                <a:cs typeface="Arial"/>
                <a:sym typeface="Arial"/>
              </a:rPr>
              <a:t> </a:t>
            </a:r>
            <a:r>
              <a:rPr lang="en-US" sz="1600">
                <a:highlight>
                  <a:schemeClr val="lt1"/>
                </a:highlight>
                <a:latin typeface="Arial"/>
                <a:ea typeface="Arial"/>
                <a:cs typeface="Arial"/>
                <a:sym typeface="Arial"/>
              </a:rPr>
              <a:t>validation accuracy are improved significantly over the entire training time. It achieves 99% accuracy outperforming the train-scratch baseline of 79% by a large margin. </a:t>
            </a:r>
            <a:endParaRPr sz="1600">
              <a:highlight>
                <a:schemeClr val="lt1"/>
              </a:highlight>
              <a:latin typeface="Arial"/>
              <a:ea typeface="Arial"/>
              <a:cs typeface="Arial"/>
              <a:sym typeface="Arial"/>
            </a:endParaRPr>
          </a:p>
          <a:p>
            <a:pPr indent="0" lvl="0" marL="0" rtl="0" algn="l">
              <a:lnSpc>
                <a:spcPct val="115000"/>
              </a:lnSpc>
              <a:spcBef>
                <a:spcPts val="0"/>
              </a:spcBef>
              <a:spcAft>
                <a:spcPts val="0"/>
              </a:spcAft>
              <a:buNone/>
            </a:pPr>
            <a:r>
              <a:t/>
            </a:r>
            <a:endParaRPr sz="1600">
              <a:highlight>
                <a:schemeClr val="lt1"/>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600">
              <a:highlight>
                <a:schemeClr val="lt1"/>
              </a:highlight>
              <a:latin typeface="Arial"/>
              <a:ea typeface="Arial"/>
              <a:cs typeface="Arial"/>
              <a:sym typeface="Arial"/>
            </a:endParaRPr>
          </a:p>
          <a:p>
            <a:pPr indent="0" lvl="0" marL="0" rtl="0" algn="l">
              <a:lnSpc>
                <a:spcPct val="115000"/>
              </a:lnSpc>
              <a:spcBef>
                <a:spcPts val="0"/>
              </a:spcBef>
              <a:spcAft>
                <a:spcPts val="0"/>
              </a:spcAft>
              <a:buNone/>
            </a:pPr>
            <a:r>
              <a:t/>
            </a:r>
            <a:endParaRPr sz="1600">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337" name="Google Shape;337;g2a31bcc8bd0_0_3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a31bcc8bd0_0_3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1600">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lang="en-US" sz="1500"/>
              <a:t>Now that we know pretraining helps in the gesture recognition task, so we use pretrained models for all three models. </a:t>
            </a:r>
            <a:endParaRPr sz="1500"/>
          </a:p>
          <a:p>
            <a:pPr indent="0" lvl="0" marL="0" rtl="0" algn="l">
              <a:lnSpc>
                <a:spcPct val="115000"/>
              </a:lnSpc>
              <a:spcBef>
                <a:spcPts val="0"/>
              </a:spcBef>
              <a:spcAft>
                <a:spcPts val="0"/>
              </a:spcAft>
              <a:buNone/>
            </a:pPr>
            <a:r>
              <a:t/>
            </a:r>
            <a:endParaRPr sz="1600">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600">
                <a:highlight>
                  <a:schemeClr val="lt1"/>
                </a:highlight>
                <a:latin typeface="Arial"/>
                <a:ea typeface="Arial"/>
                <a:cs typeface="Arial"/>
                <a:sym typeface="Arial"/>
              </a:rPr>
              <a:t>All models achieve very similar overall accuracy (R3D: 99%, R(2+1)D:98%, M3C: 98%). </a:t>
            </a:r>
            <a:endParaRPr sz="1600">
              <a:highlight>
                <a:schemeClr val="lt1"/>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600">
              <a:highlight>
                <a:schemeClr val="lt1"/>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600">
                <a:highlight>
                  <a:schemeClr val="lt1"/>
                </a:highlight>
                <a:latin typeface="Arial"/>
                <a:ea typeface="Arial"/>
                <a:cs typeface="Arial"/>
                <a:sym typeface="Arial"/>
              </a:rPr>
              <a:t>We</a:t>
            </a:r>
            <a:r>
              <a:rPr lang="en-US" sz="1100">
                <a:latin typeface="Arial"/>
                <a:ea typeface="Arial"/>
                <a:cs typeface="Arial"/>
                <a:sym typeface="Arial"/>
              </a:rPr>
              <a:t> </a:t>
            </a:r>
            <a:r>
              <a:rPr lang="en-US" sz="1600">
                <a:highlight>
                  <a:schemeClr val="lt1"/>
                </a:highlight>
                <a:latin typeface="Arial"/>
                <a:ea typeface="Arial"/>
                <a:cs typeface="Arial"/>
                <a:sym typeface="Arial"/>
              </a:rPr>
              <a:t>can see that all three models are performing very similar in training. MC3 model does</a:t>
            </a:r>
            <a:r>
              <a:rPr lang="en-US" sz="1100">
                <a:latin typeface="Arial"/>
                <a:ea typeface="Arial"/>
                <a:cs typeface="Arial"/>
                <a:sym typeface="Arial"/>
              </a:rPr>
              <a:t> </a:t>
            </a:r>
            <a:r>
              <a:rPr lang="en-US" sz="1600">
                <a:highlight>
                  <a:schemeClr val="lt1"/>
                </a:highlight>
                <a:latin typeface="Arial"/>
                <a:ea typeface="Arial"/>
                <a:cs typeface="Arial"/>
                <a:sym typeface="Arial"/>
              </a:rPr>
              <a:t>not generalize as well as other algorithms with a worse validation loss. R(2+1)D loss</a:t>
            </a:r>
            <a:r>
              <a:rPr lang="en-US" sz="1100">
                <a:latin typeface="Arial"/>
                <a:ea typeface="Arial"/>
                <a:cs typeface="Arial"/>
                <a:sym typeface="Arial"/>
              </a:rPr>
              <a:t> </a:t>
            </a:r>
            <a:r>
              <a:rPr lang="en-US" sz="1600">
                <a:highlight>
                  <a:schemeClr val="lt1"/>
                </a:highlight>
                <a:latin typeface="Arial"/>
                <a:ea typeface="Arial"/>
                <a:cs typeface="Arial"/>
                <a:sym typeface="Arial"/>
              </a:rPr>
              <a:t>is unstable during the training and validation process.</a:t>
            </a:r>
            <a:endParaRPr sz="1600">
              <a:highlight>
                <a:schemeClr val="lt1"/>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8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t/>
            </a:r>
            <a:endParaRPr sz="1600">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sz="1600">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346" name="Google Shape;346;g2a31bcc8bd0_0_3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a31bcc8bd0_0_3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1600">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600">
                <a:highlight>
                  <a:schemeClr val="lt1"/>
                </a:highlight>
                <a:latin typeface="Arial"/>
                <a:ea typeface="Arial"/>
                <a:cs typeface="Arial"/>
                <a:sym typeface="Arial"/>
              </a:rPr>
              <a:t>R(2+1)D achieves the best zero-short ability for</a:t>
            </a:r>
            <a:endParaRPr sz="1600">
              <a:highlight>
                <a:schemeClr val="lt1"/>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600">
                <a:highlight>
                  <a:schemeClr val="lt1"/>
                </a:highlight>
                <a:latin typeface="Arial"/>
                <a:ea typeface="Arial"/>
                <a:cs typeface="Arial"/>
                <a:sym typeface="Arial"/>
              </a:rPr>
              <a:t>gesture sequence recognition of 73.18% accuracy. R3D also achieves comparable results</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600">
                <a:highlight>
                  <a:schemeClr val="lt1"/>
                </a:highlight>
                <a:latin typeface="Arial"/>
                <a:ea typeface="Arial"/>
                <a:cs typeface="Arial"/>
                <a:sym typeface="Arial"/>
              </a:rPr>
              <a:t>of 70.65%. MC3 model does not perform well.</a:t>
            </a:r>
            <a:endParaRPr sz="1600">
              <a:highlight>
                <a:schemeClr val="lt1"/>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600">
              <a:highlight>
                <a:schemeClr val="lt1"/>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600">
                <a:highlight>
                  <a:schemeClr val="lt1"/>
                </a:highlight>
                <a:latin typeface="Arial"/>
                <a:ea typeface="Arial"/>
                <a:cs typeface="Arial"/>
                <a:sym typeface="Arial"/>
              </a:rPr>
              <a:t>We hypothesize that the architecture of</a:t>
            </a:r>
            <a:r>
              <a:rPr lang="en-US" sz="1100">
                <a:latin typeface="Arial"/>
                <a:ea typeface="Arial"/>
                <a:cs typeface="Arial"/>
                <a:sym typeface="Arial"/>
              </a:rPr>
              <a:t> </a:t>
            </a:r>
            <a:r>
              <a:rPr lang="en-US" sz="1600">
                <a:highlight>
                  <a:schemeClr val="lt1"/>
                </a:highlight>
                <a:latin typeface="Arial"/>
                <a:ea typeface="Arial"/>
                <a:cs typeface="Arial"/>
                <a:sym typeface="Arial"/>
              </a:rPr>
              <a:t>R(2+1)D decouples the representation of spatial and temporal feature learning, which</a:t>
            </a:r>
            <a:r>
              <a:rPr lang="en-US" sz="1100">
                <a:latin typeface="Arial"/>
                <a:ea typeface="Arial"/>
                <a:cs typeface="Arial"/>
                <a:sym typeface="Arial"/>
              </a:rPr>
              <a:t> </a:t>
            </a:r>
            <a:r>
              <a:rPr lang="en-US" sz="1600">
                <a:highlight>
                  <a:schemeClr val="lt1"/>
                </a:highlight>
                <a:latin typeface="Arial"/>
                <a:ea typeface="Arial"/>
                <a:cs typeface="Arial"/>
                <a:sym typeface="Arial"/>
              </a:rPr>
              <a:t>helps the model to learn discriminative features along different axes and thus works well</a:t>
            </a:r>
            <a:r>
              <a:rPr lang="en-US" sz="1100">
                <a:latin typeface="Arial"/>
                <a:ea typeface="Arial"/>
                <a:cs typeface="Arial"/>
                <a:sym typeface="Arial"/>
              </a:rPr>
              <a:t> </a:t>
            </a:r>
            <a:r>
              <a:rPr lang="en-US" sz="1600">
                <a:highlight>
                  <a:schemeClr val="lt1"/>
                </a:highlight>
                <a:latin typeface="Arial"/>
                <a:ea typeface="Arial"/>
                <a:cs typeface="Arial"/>
                <a:sym typeface="Arial"/>
              </a:rPr>
              <a:t>with the temporal dilation strategy.</a:t>
            </a:r>
            <a:endParaRPr sz="1600">
              <a:highlight>
                <a:schemeClr val="lt1"/>
              </a:highlight>
              <a:latin typeface="Arial"/>
              <a:ea typeface="Arial"/>
              <a:cs typeface="Arial"/>
              <a:sym typeface="Arial"/>
            </a:endParaRPr>
          </a:p>
          <a:p>
            <a:pPr indent="0" lvl="0" marL="0" rtl="0" algn="l">
              <a:spcBef>
                <a:spcPts val="0"/>
              </a:spcBef>
              <a:spcAft>
                <a:spcPts val="0"/>
              </a:spcAft>
              <a:buNone/>
            </a:pPr>
            <a:r>
              <a:t/>
            </a:r>
            <a:endParaRPr/>
          </a:p>
        </p:txBody>
      </p:sp>
      <p:sp>
        <p:nvSpPr>
          <p:cNvPr id="355" name="Google Shape;355;g2a31bcc8bd0_0_3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a31bcc8bd0_0_4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600">
                <a:highlight>
                  <a:schemeClr val="lt1"/>
                </a:highlight>
                <a:latin typeface="Arial"/>
                <a:ea typeface="Arial"/>
                <a:cs typeface="Arial"/>
                <a:sym typeface="Arial"/>
              </a:rPr>
              <a:t>The proposed method effectively converts a pretrained network for sequence</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600">
                <a:highlight>
                  <a:schemeClr val="lt1"/>
                </a:highlight>
                <a:latin typeface="Arial"/>
                <a:ea typeface="Arial"/>
                <a:cs typeface="Arial"/>
                <a:sym typeface="Arial"/>
              </a:rPr>
              <a:t>prediction without retraining.However, it requires a heuristic post-processing stage</a:t>
            </a:r>
            <a:r>
              <a:rPr lang="en-US" sz="1100">
                <a:latin typeface="Arial"/>
                <a:ea typeface="Arial"/>
                <a:cs typeface="Arial"/>
                <a:sym typeface="Arial"/>
              </a:rPr>
              <a:t> </a:t>
            </a:r>
            <a:r>
              <a:rPr lang="en-US" sz="1600">
                <a:highlight>
                  <a:schemeClr val="lt1"/>
                </a:highlight>
                <a:latin typeface="Arial"/>
                <a:ea typeface="Arial"/>
                <a:cs typeface="Arial"/>
                <a:sym typeface="Arial"/>
              </a:rPr>
              <a:t>to filter out invalid and duplicated predictions. </a:t>
            </a:r>
            <a:endParaRPr sz="1600">
              <a:highlight>
                <a:schemeClr val="lt1"/>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600">
              <a:highlight>
                <a:schemeClr val="lt1"/>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US" sz="1600">
                <a:highlight>
                  <a:schemeClr val="lt1"/>
                </a:highlight>
                <a:latin typeface="Arial"/>
                <a:ea typeface="Arial"/>
                <a:cs typeface="Arial"/>
                <a:sym typeface="Arial"/>
              </a:rPr>
              <a:t>Disadvantages:</a:t>
            </a:r>
            <a:r>
              <a:rPr lang="en-US" sz="1600">
                <a:highlight>
                  <a:schemeClr val="lt1"/>
                </a:highlight>
                <a:latin typeface="Arial"/>
                <a:ea typeface="Arial"/>
                <a:cs typeface="Arial"/>
                <a:sym typeface="Arial"/>
              </a:rPr>
              <a:t>  </a:t>
            </a:r>
            <a:endParaRPr sz="1600">
              <a:highlight>
                <a:schemeClr val="lt1"/>
              </a:highlight>
              <a:latin typeface="Arial"/>
              <a:ea typeface="Arial"/>
              <a:cs typeface="Arial"/>
              <a:sym typeface="Arial"/>
            </a:endParaRPr>
          </a:p>
          <a:p>
            <a:pPr indent="-320040" lvl="0" marL="457200" rtl="0" algn="l">
              <a:lnSpc>
                <a:spcPct val="115000"/>
              </a:lnSpc>
              <a:spcBef>
                <a:spcPts val="0"/>
              </a:spcBef>
              <a:spcAft>
                <a:spcPts val="0"/>
              </a:spcAft>
              <a:buClr>
                <a:schemeClr val="dk1"/>
              </a:buClr>
              <a:buSzPts val="1440"/>
              <a:buFont typeface="Arial"/>
              <a:buAutoNum type="arabicPeriod"/>
            </a:pPr>
            <a:r>
              <a:rPr lang="en-US" sz="1600">
                <a:highlight>
                  <a:schemeClr val="lt1"/>
                </a:highlight>
                <a:latin typeface="Arial"/>
                <a:ea typeface="Arial"/>
                <a:cs typeface="Arial"/>
                <a:sym typeface="Arial"/>
              </a:rPr>
              <a:t>The heuristic stage is not</a:t>
            </a:r>
            <a:r>
              <a:rPr lang="en-US" sz="1100">
                <a:latin typeface="Arial"/>
                <a:ea typeface="Arial"/>
                <a:cs typeface="Arial"/>
                <a:sym typeface="Arial"/>
              </a:rPr>
              <a:t> </a:t>
            </a:r>
            <a:r>
              <a:rPr lang="en-US" sz="1600">
                <a:highlight>
                  <a:schemeClr val="lt1"/>
                </a:highlight>
                <a:latin typeface="Arial"/>
                <a:ea typeface="Arial"/>
                <a:cs typeface="Arial"/>
                <a:sym typeface="Arial"/>
              </a:rPr>
              <a:t>differentiable or end-to-end learnable, which limits the potential of supervised learning</a:t>
            </a:r>
            <a:r>
              <a:rPr lang="en-US" sz="1100">
                <a:latin typeface="Arial"/>
                <a:ea typeface="Arial"/>
                <a:cs typeface="Arial"/>
                <a:sym typeface="Arial"/>
              </a:rPr>
              <a:t> </a:t>
            </a:r>
            <a:r>
              <a:rPr lang="en-US" sz="1600">
                <a:highlight>
                  <a:schemeClr val="lt1"/>
                </a:highlight>
                <a:latin typeface="Arial"/>
                <a:ea typeface="Arial"/>
                <a:cs typeface="Arial"/>
                <a:sym typeface="Arial"/>
              </a:rPr>
              <a:t>from large scale data. </a:t>
            </a:r>
            <a:endParaRPr sz="1600">
              <a:highlight>
                <a:schemeClr val="lt1"/>
              </a:highlight>
              <a:latin typeface="Arial"/>
              <a:ea typeface="Arial"/>
              <a:cs typeface="Arial"/>
              <a:sym typeface="Arial"/>
            </a:endParaRPr>
          </a:p>
          <a:p>
            <a:pPr indent="-320040" lvl="0" marL="457200" rtl="0" algn="l">
              <a:lnSpc>
                <a:spcPct val="115000"/>
              </a:lnSpc>
              <a:spcBef>
                <a:spcPts val="0"/>
              </a:spcBef>
              <a:spcAft>
                <a:spcPts val="0"/>
              </a:spcAft>
              <a:buClr>
                <a:schemeClr val="dk1"/>
              </a:buClr>
              <a:buSzPts val="1440"/>
              <a:buFont typeface="Arial"/>
              <a:buAutoNum type="arabicPeriod"/>
            </a:pPr>
            <a:r>
              <a:rPr lang="en-US" sz="1600">
                <a:highlight>
                  <a:schemeClr val="lt1"/>
                </a:highlight>
                <a:latin typeface="Arial"/>
                <a:ea typeface="Arial"/>
                <a:cs typeface="Arial"/>
                <a:sym typeface="Arial"/>
              </a:rPr>
              <a:t>The model has difficulty in</a:t>
            </a:r>
            <a:r>
              <a:rPr lang="en-US" sz="1100">
                <a:latin typeface="Arial"/>
                <a:ea typeface="Arial"/>
                <a:cs typeface="Arial"/>
                <a:sym typeface="Arial"/>
              </a:rPr>
              <a:t> </a:t>
            </a:r>
            <a:r>
              <a:rPr lang="en-US" sz="1600">
                <a:highlight>
                  <a:schemeClr val="lt1"/>
                </a:highlight>
                <a:latin typeface="Arial"/>
                <a:ea typeface="Arial"/>
                <a:cs typeface="Arial"/>
                <a:sym typeface="Arial"/>
              </a:rPr>
              <a:t>distinguishing similar actions, such as "turn left" and "turn right", which may be</a:t>
            </a:r>
            <a:r>
              <a:rPr lang="en-US" sz="1100">
                <a:latin typeface="Arial"/>
                <a:ea typeface="Arial"/>
                <a:cs typeface="Arial"/>
                <a:sym typeface="Arial"/>
              </a:rPr>
              <a:t> </a:t>
            </a:r>
            <a:r>
              <a:rPr lang="en-US" sz="1600">
                <a:highlight>
                  <a:schemeClr val="lt1"/>
                </a:highlight>
                <a:latin typeface="Arial"/>
                <a:ea typeface="Arial"/>
                <a:cs typeface="Arial"/>
                <a:sym typeface="Arial"/>
              </a:rPr>
              <a:t>improved using contextual information.</a:t>
            </a:r>
            <a:endParaRPr sz="1600">
              <a:highlight>
                <a:schemeClr val="lt1"/>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800">
              <a:solidFill>
                <a:srgbClr val="434343"/>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b="1" lang="en-US" sz="1600">
                <a:highlight>
                  <a:schemeClr val="lt1"/>
                </a:highlight>
                <a:latin typeface="Arial"/>
                <a:ea typeface="Arial"/>
                <a:cs typeface="Arial"/>
                <a:sym typeface="Arial"/>
              </a:rPr>
              <a:t>Improvement: </a:t>
            </a:r>
            <a:endParaRPr sz="1800">
              <a:solidFill>
                <a:srgbClr val="434343"/>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US" sz="1600">
                <a:highlight>
                  <a:schemeClr val="lt1"/>
                </a:highlight>
                <a:latin typeface="Arial"/>
                <a:ea typeface="Arial"/>
                <a:cs typeface="Arial"/>
                <a:sym typeface="Arial"/>
              </a:rPr>
              <a:t>The</a:t>
            </a:r>
            <a:r>
              <a:rPr lang="en-US" sz="1100">
                <a:highlight>
                  <a:schemeClr val="lt1"/>
                </a:highlight>
                <a:latin typeface="Arial"/>
                <a:ea typeface="Arial"/>
                <a:cs typeface="Arial"/>
                <a:sym typeface="Arial"/>
              </a:rPr>
              <a:t> </a:t>
            </a:r>
            <a:r>
              <a:rPr lang="en-US" sz="1600">
                <a:highlight>
                  <a:schemeClr val="lt1"/>
                </a:highlight>
                <a:latin typeface="Arial"/>
                <a:ea typeface="Arial"/>
                <a:cs typeface="Arial"/>
                <a:sym typeface="Arial"/>
              </a:rPr>
              <a:t>transformer architecture is end-to-end differentiable for sequence prediction, and can learn the contextual information effectively with a global receptive-field size. So we can try to add a transformer decoder on top of the Video-ResNet feature extraction.</a:t>
            </a:r>
            <a:endParaRPr sz="1600">
              <a:highlight>
                <a:schemeClr val="lt1"/>
              </a:highlight>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sz="1800">
              <a:solidFill>
                <a:srgbClr val="434343"/>
              </a:solidFill>
              <a:latin typeface="Roboto"/>
              <a:ea typeface="Roboto"/>
              <a:cs typeface="Roboto"/>
              <a:sym typeface="Roboto"/>
            </a:endParaRPr>
          </a:p>
          <a:p>
            <a:pPr indent="0" lvl="0" marL="0" rtl="0" algn="l">
              <a:spcBef>
                <a:spcPts val="1200"/>
              </a:spcBef>
              <a:spcAft>
                <a:spcPts val="0"/>
              </a:spcAft>
              <a:buNone/>
            </a:pPr>
            <a:r>
              <a:t/>
            </a:r>
            <a:endParaRPr/>
          </a:p>
        </p:txBody>
      </p:sp>
      <p:sp>
        <p:nvSpPr>
          <p:cNvPr id="364" name="Google Shape;364;g2a31bcc8bd0_0_4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638ce76a1b_1_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g2638ce76a1b_1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1600">
              <a:highlight>
                <a:srgbClr val="FFFFFF"/>
              </a:highlight>
              <a:latin typeface="Arial"/>
              <a:ea typeface="Arial"/>
              <a:cs typeface="Arial"/>
              <a:sym typeface="Arial"/>
            </a:endParaRPr>
          </a:p>
          <a:p>
            <a:pPr indent="-323850" lvl="0" marL="457200" rtl="0" algn="l">
              <a:lnSpc>
                <a:spcPct val="115000"/>
              </a:lnSpc>
              <a:spcBef>
                <a:spcPts val="0"/>
              </a:spcBef>
              <a:spcAft>
                <a:spcPts val="0"/>
              </a:spcAft>
              <a:buClr>
                <a:srgbClr val="434343"/>
              </a:buClr>
              <a:buSzPts val="1500"/>
              <a:buFont typeface="Arial"/>
              <a:buChar char="●"/>
            </a:pPr>
            <a:r>
              <a:rPr lang="en-US" sz="1500">
                <a:solidFill>
                  <a:srgbClr val="434343"/>
                </a:solidFill>
                <a:latin typeface="Arial"/>
                <a:ea typeface="Arial"/>
                <a:cs typeface="Arial"/>
                <a:sym typeface="Arial"/>
              </a:rPr>
              <a:t>Sign languages are used by deaf and hard-of-hearing (DHH) people to communicate with others.</a:t>
            </a:r>
            <a:endParaRPr sz="1500">
              <a:solidFill>
                <a:srgbClr val="434343"/>
              </a:solidFill>
              <a:latin typeface="Arial"/>
              <a:ea typeface="Arial"/>
              <a:cs typeface="Arial"/>
              <a:sym typeface="Arial"/>
            </a:endParaRPr>
          </a:p>
          <a:p>
            <a:pPr indent="-323850" lvl="0" marL="457200" rtl="0" algn="l">
              <a:lnSpc>
                <a:spcPct val="115000"/>
              </a:lnSpc>
              <a:spcBef>
                <a:spcPts val="0"/>
              </a:spcBef>
              <a:spcAft>
                <a:spcPts val="0"/>
              </a:spcAft>
              <a:buClr>
                <a:srgbClr val="434343"/>
              </a:buClr>
              <a:buSzPts val="1500"/>
              <a:buFont typeface="Arial"/>
              <a:buChar char="●"/>
            </a:pPr>
            <a:r>
              <a:rPr lang="en-US" sz="1500">
                <a:solidFill>
                  <a:srgbClr val="434343"/>
                </a:solidFill>
                <a:latin typeface="Arial"/>
                <a:ea typeface="Arial"/>
                <a:cs typeface="Arial"/>
                <a:sym typeface="Arial"/>
              </a:rPr>
              <a:t>Sign languages are very complicated and rely on visual-spatial elements, encompassing handshapes, palm orientations, facial expressions, and body movements</a:t>
            </a:r>
            <a:endParaRPr sz="1500">
              <a:solidFill>
                <a:srgbClr val="434343"/>
              </a:solidFill>
              <a:latin typeface="Arial"/>
              <a:ea typeface="Arial"/>
              <a:cs typeface="Arial"/>
              <a:sym typeface="Arial"/>
            </a:endParaRPr>
          </a:p>
          <a:p>
            <a:pPr indent="-323850" lvl="0" marL="457200" rtl="0" algn="l">
              <a:lnSpc>
                <a:spcPct val="115000"/>
              </a:lnSpc>
              <a:spcBef>
                <a:spcPts val="0"/>
              </a:spcBef>
              <a:spcAft>
                <a:spcPts val="0"/>
              </a:spcAft>
              <a:buClr>
                <a:srgbClr val="434343"/>
              </a:buClr>
              <a:buSzPts val="1500"/>
              <a:buFont typeface="Arial"/>
              <a:buChar char="●"/>
            </a:pPr>
            <a:r>
              <a:rPr lang="en-US" sz="1500">
                <a:solidFill>
                  <a:srgbClr val="434343"/>
                </a:solidFill>
                <a:latin typeface="Arial"/>
                <a:ea typeface="Arial"/>
                <a:cs typeface="Arial"/>
                <a:sym typeface="Arial"/>
              </a:rPr>
              <a:t>With over 200 sign languages worldwide, each unique in gestures, vocabulary, and grammar, traditional communication methods such as sign language interpreters and translation devices often fall short. Because it is difficult to find Sign language interpreters who are fluent with all sign languages, and translation devices are often impractical.</a:t>
            </a:r>
            <a:r>
              <a:rPr lang="en-US" sz="1500">
                <a:latin typeface="Arial"/>
                <a:ea typeface="Arial"/>
                <a:cs typeface="Arial"/>
                <a:sym typeface="Arial"/>
              </a:rPr>
              <a:t>These devices can be expensive, require regular maintenance, and are not readily accessible to all DHH individuals.</a:t>
            </a:r>
            <a:endParaRPr sz="1500">
              <a:solidFill>
                <a:srgbClr val="434343"/>
              </a:solidFill>
              <a:latin typeface="Arial"/>
              <a:ea typeface="Arial"/>
              <a:cs typeface="Arial"/>
              <a:sym typeface="Arial"/>
            </a:endParaRPr>
          </a:p>
          <a:p>
            <a:pPr indent="-323850" lvl="0" marL="457200" rtl="0" algn="l">
              <a:lnSpc>
                <a:spcPct val="115000"/>
              </a:lnSpc>
              <a:spcBef>
                <a:spcPts val="0"/>
              </a:spcBef>
              <a:spcAft>
                <a:spcPts val="0"/>
              </a:spcAft>
              <a:buClr>
                <a:srgbClr val="434343"/>
              </a:buClr>
              <a:buSzPts val="1500"/>
              <a:buFont typeface="Arial"/>
              <a:buChar char="●"/>
            </a:pPr>
            <a:r>
              <a:rPr lang="en-US" sz="1500">
                <a:solidFill>
                  <a:srgbClr val="434343"/>
                </a:solidFill>
                <a:latin typeface="Arial"/>
                <a:ea typeface="Arial"/>
                <a:cs typeface="Arial"/>
                <a:sym typeface="Arial"/>
              </a:rPr>
              <a:t>Therefore, it is important to promote the use of tools that enable communication between sign language and spoken language users. A breakthrough method for translating sign language is deep learning.</a:t>
            </a:r>
            <a:endParaRPr sz="1500">
              <a:solidFill>
                <a:srgbClr val="434343"/>
              </a:solidFill>
              <a:latin typeface="Arial"/>
              <a:ea typeface="Arial"/>
              <a:cs typeface="Arial"/>
              <a:sym typeface="Arial"/>
            </a:endParaRPr>
          </a:p>
          <a:p>
            <a:pPr indent="-323850" lvl="0" marL="457200" rtl="0" algn="l">
              <a:lnSpc>
                <a:spcPct val="115000"/>
              </a:lnSpc>
              <a:spcBef>
                <a:spcPts val="0"/>
              </a:spcBef>
              <a:spcAft>
                <a:spcPts val="0"/>
              </a:spcAft>
              <a:buClr>
                <a:srgbClr val="434343"/>
              </a:buClr>
              <a:buSzPts val="1500"/>
              <a:buFont typeface="Arial"/>
              <a:buChar char="●"/>
            </a:pPr>
            <a:r>
              <a:rPr lang="en-US" sz="1500">
                <a:solidFill>
                  <a:srgbClr val="434343"/>
                </a:solidFill>
                <a:latin typeface="Arial"/>
                <a:ea typeface="Arial"/>
                <a:cs typeface="Arial"/>
                <a:sym typeface="Arial"/>
              </a:rPr>
              <a:t>The primary objective of this project is to employ deep learning techniques to develop a model capable of recognizing a few consecutive signs out of a short video，that would be the first step to achieve sign language translation. </a:t>
            </a:r>
            <a:endParaRPr sz="1500">
              <a:latin typeface="Arial"/>
              <a:ea typeface="Arial"/>
              <a:cs typeface="Arial"/>
              <a:sym typeface="Arial"/>
            </a:endParaRPr>
          </a:p>
        </p:txBody>
      </p:sp>
      <p:sp>
        <p:nvSpPr>
          <p:cNvPr id="108" name="Google Shape;10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Sensor-based approach: </a:t>
            </a:r>
            <a:r>
              <a:rPr lang="en-US" sz="1500">
                <a:latin typeface="Times New Roman"/>
                <a:ea typeface="Times New Roman"/>
                <a:cs typeface="Times New Roman"/>
                <a:sym typeface="Times New Roman"/>
              </a:rPr>
              <a:t>This approach utilizes hardware solutions like gloves, rings, accelerometers, and other physical devices. These sensors capture the movement and articulation of sign language. However, sensor-based systems are often considered intrusive and uncomfortable by users. Moreover, they may have limitations in capturing non-manual features, for example, it can’t capture the facial expressions, but these features are essential for understanding the nuances of sign language expressions.</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rPr lang="en-US" sz="1500">
                <a:latin typeface="Times New Roman"/>
                <a:ea typeface="Times New Roman"/>
                <a:cs typeface="Times New Roman"/>
                <a:sym typeface="Times New Roman"/>
              </a:rPr>
              <a:t>Second approach is vision-based approach, </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Our work will mainly focus on datasets that are collected using vision-based approach.</a:t>
            </a:r>
            <a:endParaRPr sz="1500">
              <a:latin typeface="Times New Roman"/>
              <a:ea typeface="Times New Roman"/>
              <a:cs typeface="Times New Roman"/>
              <a:sym typeface="Times New Roman"/>
            </a:endParaRPr>
          </a:p>
          <a:p>
            <a:pPr indent="0" lvl="0" marL="0" rtl="0" algn="l">
              <a:spcBef>
                <a:spcPts val="0"/>
              </a:spcBef>
              <a:spcAft>
                <a:spcPts val="0"/>
              </a:spcAft>
              <a:buNone/>
            </a:pPr>
            <a:r>
              <a:rPr lang="en-US" sz="1500">
                <a:latin typeface="Times New Roman"/>
                <a:ea typeface="Times New Roman"/>
                <a:cs typeface="Times New Roman"/>
                <a:sym typeface="Times New Roman"/>
              </a:rPr>
              <a:t>This approach mainly relies on visual input, such as images and videos, along with audio cues. This approach also presents challenges such as identifying the start and end of signs, dealing with variations in signing speed among different individuals.</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15" name="Google Shape;11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a31bcc8bd0_0_2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500">
                <a:solidFill>
                  <a:srgbClr val="434343"/>
                </a:solidFill>
                <a:latin typeface="Roboto"/>
                <a:ea typeface="Roboto"/>
                <a:cs typeface="Roboto"/>
                <a:sym typeface="Roboto"/>
              </a:rPr>
              <a:t>The quality of translation heavily relies on the accuracy of the sign gloss annotations, potentially causing bottlenecks in the process</a:t>
            </a:r>
            <a:endParaRPr sz="1500">
              <a:solidFill>
                <a:srgbClr val="434343"/>
              </a:solidFill>
              <a:latin typeface="Roboto"/>
              <a:ea typeface="Roboto"/>
              <a:cs typeface="Roboto"/>
              <a:sym typeface="Roboto"/>
            </a:endParaRPr>
          </a:p>
          <a:p>
            <a:pPr indent="0" lvl="0" marL="0" rtl="0" algn="l">
              <a:spcBef>
                <a:spcPts val="1200"/>
              </a:spcBef>
              <a:spcAft>
                <a:spcPts val="0"/>
              </a:spcAft>
              <a:buNone/>
            </a:pPr>
            <a:r>
              <a:t/>
            </a:r>
            <a:endParaRPr/>
          </a:p>
        </p:txBody>
      </p:sp>
      <p:sp>
        <p:nvSpPr>
          <p:cNvPr id="123" name="Google Shape;123;g2a31bcc8bd0_0_2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a31bcc8bd0_0_2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1400">
                <a:latin typeface="Arial"/>
                <a:ea typeface="Arial"/>
                <a:cs typeface="Arial"/>
                <a:sym typeface="Arial"/>
              </a:rPr>
              <a:t>Limited Datasets: One of the primary challenges is the availability of limited datasets for training and testing NSLT models. Before the introduction of comprehensive datasets like the RWTH-Phoenix-weather-2014 dataset, many researchers had to rely on private or small datasets. This lack of standardized and extensive data made it difficult to compare results and hindered the development of robust NSLT models. </a:t>
            </a:r>
            <a:endParaRPr sz="1400">
              <a:latin typeface="Arial"/>
              <a:ea typeface="Arial"/>
              <a:cs typeface="Arial"/>
              <a:sym typeface="Arial"/>
            </a:endParaRPr>
          </a:p>
          <a:p>
            <a:pPr indent="0" lvl="0" marL="0" rtl="0" algn="l">
              <a:lnSpc>
                <a:spcPct val="115000"/>
              </a:lnSpc>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rPr lang="en-US" sz="1400">
                <a:latin typeface="Arial"/>
                <a:ea typeface="Arial"/>
                <a:cs typeface="Arial"/>
                <a:sym typeface="Arial"/>
              </a:rPr>
              <a:t>Multi-Signer Scenario:</a:t>
            </a:r>
            <a:endParaRPr sz="1400">
              <a:latin typeface="Arial"/>
              <a:ea typeface="Arial"/>
              <a:cs typeface="Arial"/>
              <a:sym typeface="Arial"/>
            </a:endParaRPr>
          </a:p>
          <a:p>
            <a:pPr indent="0" lvl="0" marL="0" rtl="0" algn="l">
              <a:spcBef>
                <a:spcPts val="0"/>
              </a:spcBef>
              <a:spcAft>
                <a:spcPts val="0"/>
              </a:spcAft>
              <a:buNone/>
            </a:pPr>
            <a:r>
              <a:rPr lang="en-US" sz="1400">
                <a:latin typeface="Arial"/>
                <a:ea typeface="Arial"/>
                <a:cs typeface="Arial"/>
                <a:sym typeface="Arial"/>
              </a:rPr>
              <a:t>Current NSLT approaches primarily focus on scenarios with a single signer. When there are multiple signers in a video, challenges arise. Even the presence of a non-signing person in the video can disrupt the process and introduce noise during feature extraction from sign language videos.</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rPr lang="en-US" sz="1400">
                <a:latin typeface="Arial"/>
                <a:ea typeface="Arial"/>
                <a:cs typeface="Arial"/>
                <a:sym typeface="Arial"/>
              </a:rPr>
              <a:t>c. Non-Representable Signs:</a:t>
            </a:r>
            <a:endParaRPr sz="1400">
              <a:latin typeface="Arial"/>
              <a:ea typeface="Arial"/>
              <a:cs typeface="Arial"/>
              <a:sym typeface="Arial"/>
            </a:endParaRPr>
          </a:p>
          <a:p>
            <a:pPr indent="0" lvl="0" marL="0" rtl="0" algn="l">
              <a:spcBef>
                <a:spcPts val="0"/>
              </a:spcBef>
              <a:spcAft>
                <a:spcPts val="0"/>
              </a:spcAft>
              <a:buNone/>
            </a:pPr>
            <a:r>
              <a:rPr lang="en-US" sz="1400">
                <a:latin typeface="Arial"/>
                <a:ea typeface="Arial"/>
                <a:cs typeface="Arial"/>
                <a:sym typeface="Arial"/>
              </a:rPr>
              <a:t>Sign languages do not always have a direct and perfect mapping to lexemes or spoken words. For instance, conveying an adverb in a signed phrase, such as "run quickly," might involve modifying the signing speed of the word "run." The non-representable nature of such signs poses a challenge in achieving precise translation.</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rPr lang="en-US" sz="1400">
                <a:latin typeface="Arial"/>
                <a:ea typeface="Arial"/>
                <a:cs typeface="Arial"/>
                <a:sym typeface="Arial"/>
              </a:rPr>
              <a:t>d. Non-Local Semantic Ambiguity:</a:t>
            </a:r>
            <a:endParaRPr sz="1400">
              <a:latin typeface="Arial"/>
              <a:ea typeface="Arial"/>
              <a:cs typeface="Arial"/>
              <a:sym typeface="Arial"/>
            </a:endParaRPr>
          </a:p>
          <a:p>
            <a:pPr indent="0" lvl="0" marL="0" rtl="0" algn="l">
              <a:spcBef>
                <a:spcPts val="0"/>
              </a:spcBef>
              <a:spcAft>
                <a:spcPts val="0"/>
              </a:spcAft>
              <a:buNone/>
            </a:pPr>
            <a:r>
              <a:rPr lang="en-US" sz="1400">
                <a:latin typeface="Arial"/>
                <a:ea typeface="Arial"/>
                <a:cs typeface="Arial"/>
                <a:sym typeface="Arial"/>
              </a:rPr>
              <a:t>Sign gestures often depend on the context at both the sentence and word levels. Many signs are compositions of multiple "meta-signs." For instance, the sign for "driver" may require the sequential signing of "car" and "person." The interpretation of "person" may vary depending on the accompanying word, translating to "teacher" or "student." Additionally, some sign gestures are very similar to one another, resulting in non-local semantic ambiguity. For example, without considering the context, distinguishing between signs like "wish" and "hungry" can be difficult.</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600">
              <a:solidFill>
                <a:srgbClr val="495365"/>
              </a:solidFill>
              <a:latin typeface="Arial"/>
              <a:ea typeface="Arial"/>
              <a:cs typeface="Arial"/>
              <a:sym typeface="Arial"/>
            </a:endParaRPr>
          </a:p>
          <a:p>
            <a:pPr indent="0" lvl="0" marL="0" rtl="0" algn="l">
              <a:lnSpc>
                <a:spcPct val="115000"/>
              </a:lnSpc>
              <a:spcBef>
                <a:spcPts val="0"/>
              </a:spcBef>
              <a:spcAft>
                <a:spcPts val="0"/>
              </a:spcAft>
              <a:buNone/>
            </a:pPr>
            <a:r>
              <a:t/>
            </a:r>
            <a:endParaRPr sz="1600">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sz="1600">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sz="1600">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600">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131" name="Google Shape;131;g2a31bcc8bd0_0_2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500"/>
              <a:t>Let’s talk </a:t>
            </a:r>
            <a:r>
              <a:rPr lang="en-US" sz="1500"/>
              <a:t>about</a:t>
            </a:r>
            <a:r>
              <a:rPr lang="en-US" sz="1500"/>
              <a:t> the backbone technique used in our study –  ResNet, which is short for Residual Network.</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US" sz="1350">
                <a:solidFill>
                  <a:srgbClr val="202122"/>
                </a:solidFill>
                <a:highlight>
                  <a:srgbClr val="FFFFFF"/>
                </a:highlight>
                <a:latin typeface="Arial"/>
                <a:ea typeface="Arial"/>
                <a:cs typeface="Arial"/>
                <a:sym typeface="Arial"/>
              </a:rPr>
              <a:t>What is ResNet? A ResNet is a deep neural network in which the weight layers learn residual functions with reference to the layer inputs. In simple words, </a:t>
            </a:r>
            <a:r>
              <a:rPr lang="en-US" sz="1500">
                <a:highlight>
                  <a:srgbClr val="FFFFFF"/>
                </a:highlight>
                <a:latin typeface="Roboto"/>
                <a:ea typeface="Roboto"/>
                <a:cs typeface="Roboto"/>
                <a:sym typeface="Roboto"/>
              </a:rPr>
              <a:t>is almost similar to the networks which have convolution, pooling, activation and fully-connected layers stacked one over the other. The only construction to the simple network to make it a residual network is the </a:t>
            </a:r>
            <a:r>
              <a:rPr b="1" i="1" lang="en-US" sz="1500">
                <a:highlight>
                  <a:srgbClr val="FFFFFF"/>
                </a:highlight>
                <a:latin typeface="Roboto"/>
                <a:ea typeface="Roboto"/>
                <a:cs typeface="Roboto"/>
                <a:sym typeface="Roboto"/>
              </a:rPr>
              <a:t>skip connection</a:t>
            </a:r>
            <a:r>
              <a:rPr lang="en-US" sz="1500">
                <a:highlight>
                  <a:srgbClr val="FFFFFF"/>
                </a:highlight>
                <a:latin typeface="Roboto"/>
                <a:ea typeface="Roboto"/>
                <a:cs typeface="Roboto"/>
                <a:sym typeface="Roboto"/>
              </a:rPr>
              <a:t> between the layers. </a:t>
            </a:r>
            <a:r>
              <a:rPr lang="en-US" sz="1350">
                <a:solidFill>
                  <a:srgbClr val="202122"/>
                </a:solidFill>
                <a:highlight>
                  <a:srgbClr val="FFFFFF"/>
                </a:highlight>
                <a:latin typeface="Arial"/>
                <a:ea typeface="Arial"/>
                <a:cs typeface="Arial"/>
                <a:sym typeface="Arial"/>
              </a:rPr>
              <a:t>Let’s see the example figure here, On the left, it is 34 layer- plain network, and on the right, some shortcut connects are added, so instead of learning the desired mapping, </a:t>
            </a:r>
            <a:r>
              <a:rPr lang="en-US" sz="1500">
                <a:latin typeface="Arial"/>
                <a:ea typeface="Arial"/>
                <a:cs typeface="Arial"/>
                <a:sym typeface="Arial"/>
              </a:rPr>
              <a:t>the network learns to adjust the input through the residual mapping. This is residual network.</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US" sz="1500"/>
              <a:t>Why shall we use ResNet? </a:t>
            </a:r>
            <a:endParaRPr sz="1500"/>
          </a:p>
          <a:p>
            <a:pPr indent="0" lvl="0" marL="0" rtl="0" algn="l">
              <a:spcBef>
                <a:spcPts val="0"/>
              </a:spcBef>
              <a:spcAft>
                <a:spcPts val="0"/>
              </a:spcAft>
              <a:buNone/>
            </a:pPr>
            <a:r>
              <a:rPr lang="en-US" sz="1500"/>
              <a:t>We all know that as deep neural network gets deeper, traditional neural networks had trouble training because of issues such as vanishing gradient, and ResNet was introduced to solve this problem.( </a:t>
            </a:r>
            <a:r>
              <a:rPr lang="en-US" sz="1500">
                <a:latin typeface="Arial"/>
                <a:ea typeface="Arial"/>
                <a:cs typeface="Arial"/>
                <a:sym typeface="Arial"/>
              </a:rPr>
              <a:t>ResNet introduces the concept of residual learning, utilizing residual blocks with shortcut connections.)</a:t>
            </a:r>
            <a:endParaRPr sz="1500">
              <a:latin typeface="Arial"/>
              <a:ea typeface="Arial"/>
              <a:cs typeface="Arial"/>
              <a:sym typeface="Arial"/>
            </a:endParaRPr>
          </a:p>
          <a:p>
            <a:pPr indent="0" lvl="0" marL="0" rtl="0" algn="l">
              <a:spcBef>
                <a:spcPts val="0"/>
              </a:spcBef>
              <a:spcAft>
                <a:spcPts val="0"/>
              </a:spcAft>
              <a:buNone/>
            </a:pPr>
            <a:r>
              <a:t/>
            </a:r>
            <a:endParaRPr sz="1500">
              <a:latin typeface="Arial"/>
              <a:ea typeface="Arial"/>
              <a:cs typeface="Arial"/>
              <a:sym typeface="Arial"/>
            </a:endParaRPr>
          </a:p>
          <a:p>
            <a:pPr indent="0" lvl="0" marL="0" rtl="0" algn="l">
              <a:spcBef>
                <a:spcPts val="0"/>
              </a:spcBef>
              <a:spcAft>
                <a:spcPts val="0"/>
              </a:spcAft>
              <a:buNone/>
            </a:pPr>
            <a:r>
              <a:t/>
            </a:r>
            <a:endParaRPr sz="15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500">
                <a:solidFill>
                  <a:srgbClr val="4D5156"/>
                </a:solidFill>
                <a:highlight>
                  <a:srgbClr val="FFFFFF"/>
                </a:highlight>
                <a:latin typeface="Roboto"/>
                <a:ea typeface="Roboto"/>
                <a:cs typeface="Roboto"/>
                <a:sym typeface="Roboto"/>
              </a:rPr>
              <a:t>(</a:t>
            </a:r>
            <a:r>
              <a:rPr lang="en-US" sz="1500">
                <a:solidFill>
                  <a:srgbClr val="4D5156"/>
                </a:solidFill>
                <a:highlight>
                  <a:srgbClr val="FFFFFF"/>
                </a:highlight>
                <a:latin typeface="Roboto"/>
                <a:ea typeface="Roboto"/>
                <a:cs typeface="Roboto"/>
                <a:sym typeface="Roboto"/>
              </a:rPr>
              <a:t>What is vanishing gradient problem? Vanishing gradient problem is a phenomenon that occurs during the training of deep neural networks, where the gradients that are used to update the network become extremely small or "vanish" as they are back-propogated from the output layers to the earlier layers.)</a:t>
            </a:r>
            <a:endParaRPr sz="1500"/>
          </a:p>
        </p:txBody>
      </p:sp>
      <p:sp>
        <p:nvSpPr>
          <p:cNvPr id="138" name="Google Shape;13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638ce76a1b_1_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500">
                <a:latin typeface="Arial"/>
                <a:ea typeface="Arial"/>
                <a:cs typeface="Arial"/>
                <a:sym typeface="Arial"/>
              </a:rPr>
              <a:t>The key innovation in ResNet is the use of residual blocks. Each block contains a shortcut/skip connection that bypasses one or more layers. Here I put a simple example of one residual block, x is the input of this subnetwork, and it skips two layers,  </a:t>
            </a:r>
            <a:r>
              <a:rPr lang="en-US" sz="1500">
                <a:latin typeface="Arial"/>
                <a:ea typeface="Arial"/>
                <a:cs typeface="Arial"/>
                <a:sym typeface="Arial"/>
              </a:rPr>
              <a:t>(The function F(x) is commonly expressed through a combination of matrix multiplication, activation functions, and normalization operations such as Batch Normalization or Layer Normalization. )  </a:t>
            </a:r>
            <a:r>
              <a:rPr lang="en-US" sz="1500">
                <a:latin typeface="Arial"/>
                <a:ea typeface="Arial"/>
                <a:cs typeface="Arial"/>
                <a:sym typeface="Arial"/>
              </a:rPr>
              <a:t>and the output is Fx + x. </a:t>
            </a:r>
            <a:endParaRPr sz="1500">
              <a:latin typeface="Arial"/>
              <a:ea typeface="Arial"/>
              <a:cs typeface="Arial"/>
              <a:sym typeface="Arial"/>
            </a:endParaRPr>
          </a:p>
          <a:p>
            <a:pPr indent="0" lvl="0" marL="0" rtl="0" algn="l">
              <a:spcBef>
                <a:spcPts val="0"/>
              </a:spcBef>
              <a:spcAft>
                <a:spcPts val="0"/>
              </a:spcAft>
              <a:buNone/>
            </a:pPr>
            <a:r>
              <a:t/>
            </a:r>
            <a:endParaRPr sz="1500">
              <a:latin typeface="Arial"/>
              <a:ea typeface="Arial"/>
              <a:cs typeface="Arial"/>
              <a:sym typeface="Arial"/>
            </a:endParaRPr>
          </a:p>
          <a:p>
            <a:pPr indent="0" lvl="0" marL="0" rtl="0" algn="l">
              <a:spcBef>
                <a:spcPts val="0"/>
              </a:spcBef>
              <a:spcAft>
                <a:spcPts val="0"/>
              </a:spcAft>
              <a:buNone/>
            </a:pPr>
            <a:r>
              <a:rPr lang="en-US" sz="1500">
                <a:latin typeface="Arial"/>
                <a:ea typeface="Arial"/>
                <a:cs typeface="Arial"/>
                <a:sym typeface="Arial"/>
              </a:rPr>
              <a:t>This is one residual block, A residual network is formed by sequentially stacking a series of residual blocks</a:t>
            </a:r>
            <a:endParaRPr sz="1500">
              <a:latin typeface="Arial"/>
              <a:ea typeface="Arial"/>
              <a:cs typeface="Arial"/>
              <a:sym typeface="Arial"/>
            </a:endParaRPr>
          </a:p>
          <a:p>
            <a:pPr indent="0" lvl="0" marL="0" rtl="0" algn="l">
              <a:lnSpc>
                <a:spcPct val="115000"/>
              </a:lnSpc>
              <a:spcBef>
                <a:spcPts val="0"/>
              </a:spcBef>
              <a:spcAft>
                <a:spcPts val="0"/>
              </a:spcAft>
              <a:buNone/>
            </a:pPr>
            <a:r>
              <a:t/>
            </a:r>
            <a:endParaRPr sz="1500">
              <a:latin typeface="Arial"/>
              <a:ea typeface="Arial"/>
              <a:cs typeface="Arial"/>
              <a:sym typeface="Arial"/>
            </a:endParaRPr>
          </a:p>
          <a:p>
            <a:pPr indent="0" lvl="0" marL="0" rtl="0" algn="l">
              <a:spcBef>
                <a:spcPts val="0"/>
              </a:spcBef>
              <a:spcAft>
                <a:spcPts val="0"/>
              </a:spcAft>
              <a:buNone/>
            </a:pPr>
            <a:r>
              <a:t/>
            </a:r>
            <a:endParaRPr sz="1500">
              <a:latin typeface="Arial"/>
              <a:ea typeface="Arial"/>
              <a:cs typeface="Arial"/>
              <a:sym typeface="Arial"/>
            </a:endParaRPr>
          </a:p>
          <a:p>
            <a:pPr indent="0" lvl="0" marL="0" rtl="0" algn="l">
              <a:spcBef>
                <a:spcPts val="0"/>
              </a:spcBef>
              <a:spcAft>
                <a:spcPts val="0"/>
              </a:spcAft>
              <a:buNone/>
            </a:pPr>
            <a:r>
              <a:t/>
            </a:r>
            <a:endParaRPr sz="1500">
              <a:latin typeface="Arial"/>
              <a:ea typeface="Arial"/>
              <a:cs typeface="Arial"/>
              <a:sym typeface="Arial"/>
            </a:endParaRPr>
          </a:p>
          <a:p>
            <a:pPr indent="0" lvl="0" marL="0" rtl="0" algn="l">
              <a:spcBef>
                <a:spcPts val="0"/>
              </a:spcBef>
              <a:spcAft>
                <a:spcPts val="0"/>
              </a:spcAft>
              <a:buNone/>
            </a:pPr>
            <a:r>
              <a:t/>
            </a:r>
            <a:endParaRPr/>
          </a:p>
        </p:txBody>
      </p:sp>
      <p:sp>
        <p:nvSpPr>
          <p:cNvPr id="146" name="Google Shape;146;g2638ce76a1b_1_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a31bcc8bd0_0_2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1500">
                <a:latin typeface="Roboto"/>
                <a:ea typeface="Roboto"/>
                <a:cs typeface="Roboto"/>
                <a:sym typeface="Roboto"/>
              </a:rPr>
              <a:t>The ResNet (Residual Network) architecture has many variants, each with specific modifications designed to address different challenges or optimize performance. Here are some key ResNet architecture variants:</a:t>
            </a:r>
            <a:endParaRPr sz="1500">
              <a:latin typeface="Arial"/>
              <a:ea typeface="Arial"/>
              <a:cs typeface="Arial"/>
              <a:sym typeface="Arial"/>
            </a:endParaRPr>
          </a:p>
          <a:p>
            <a:pPr indent="0" lvl="0" marL="0" rtl="0" algn="l">
              <a:lnSpc>
                <a:spcPct val="115000"/>
              </a:lnSpc>
              <a:spcBef>
                <a:spcPts val="0"/>
              </a:spcBef>
              <a:spcAft>
                <a:spcPts val="0"/>
              </a:spcAft>
              <a:buNone/>
            </a:pPr>
            <a:r>
              <a:rPr lang="en-US" sz="1500">
                <a:latin typeface="Roboto"/>
                <a:ea typeface="Roboto"/>
                <a:cs typeface="Roboto"/>
                <a:sym typeface="Roboto"/>
              </a:rPr>
              <a:t>ResNet-18, ResNet-34, ResNet-50, ResNet-101, ResNet-152:</a:t>
            </a:r>
            <a:endParaRPr sz="1500">
              <a:latin typeface="Roboto"/>
              <a:ea typeface="Roboto"/>
              <a:cs typeface="Roboto"/>
              <a:sym typeface="Roboto"/>
            </a:endParaRPr>
          </a:p>
          <a:p>
            <a:pPr indent="-323850" lvl="0" marL="457200" rtl="0" algn="l">
              <a:lnSpc>
                <a:spcPct val="115000"/>
              </a:lnSpc>
              <a:spcBef>
                <a:spcPts val="0"/>
              </a:spcBef>
              <a:spcAft>
                <a:spcPts val="0"/>
              </a:spcAft>
              <a:buClr>
                <a:schemeClr val="dk1"/>
              </a:buClr>
              <a:buSzPts val="1500"/>
              <a:buFont typeface="Roboto"/>
              <a:buChar char="●"/>
            </a:pPr>
            <a:r>
              <a:rPr lang="en-US" sz="1500">
                <a:latin typeface="Roboto"/>
                <a:ea typeface="Roboto"/>
                <a:cs typeface="Roboto"/>
                <a:sym typeface="Roboto"/>
              </a:rPr>
              <a:t>These variants differ in terms of depth, with the number indicating the total number of layers. For instance, ResNet-18 has 18 layers, and ResNet-152 has 152 layers.</a:t>
            </a:r>
            <a:endParaRPr sz="1500">
              <a:latin typeface="Roboto"/>
              <a:ea typeface="Roboto"/>
              <a:cs typeface="Roboto"/>
              <a:sym typeface="Roboto"/>
            </a:endParaRPr>
          </a:p>
          <a:p>
            <a:pPr indent="0" lvl="0" marL="0" rtl="0" algn="l">
              <a:lnSpc>
                <a:spcPct val="115000"/>
              </a:lnSpc>
              <a:spcBef>
                <a:spcPts val="0"/>
              </a:spcBef>
              <a:spcAft>
                <a:spcPts val="0"/>
              </a:spcAft>
              <a:buNone/>
            </a:pPr>
            <a:r>
              <a:t/>
            </a:r>
            <a:endParaRPr sz="1500">
              <a:latin typeface="Arial"/>
              <a:ea typeface="Arial"/>
              <a:cs typeface="Arial"/>
              <a:sym typeface="Arial"/>
            </a:endParaRPr>
          </a:p>
          <a:p>
            <a:pPr indent="0" lvl="0" marL="0" rtl="0" algn="l">
              <a:lnSpc>
                <a:spcPct val="115000"/>
              </a:lnSpc>
              <a:spcBef>
                <a:spcPts val="0"/>
              </a:spcBef>
              <a:spcAft>
                <a:spcPts val="0"/>
              </a:spcAft>
              <a:buNone/>
            </a:pPr>
            <a:r>
              <a:rPr lang="en-US" sz="1500">
                <a:latin typeface="Roboto"/>
                <a:ea typeface="Roboto"/>
                <a:cs typeface="Roboto"/>
                <a:sym typeface="Roboto"/>
              </a:rPr>
              <a:t>The Wide ResNet architecture increases the width of the residual blocks, i.e., the number of filters, instead of increasing depth. (This helps improve the model's representational capacity without significantly increasing the number of parameters.)</a:t>
            </a:r>
            <a:endParaRPr sz="1500">
              <a:latin typeface="Roboto"/>
              <a:ea typeface="Roboto"/>
              <a:cs typeface="Roboto"/>
              <a:sym typeface="Roboto"/>
            </a:endParaRPr>
          </a:p>
          <a:p>
            <a:pPr indent="0" lvl="0" marL="0" rtl="0" algn="l">
              <a:lnSpc>
                <a:spcPct val="115000"/>
              </a:lnSpc>
              <a:spcBef>
                <a:spcPts val="0"/>
              </a:spcBef>
              <a:spcAft>
                <a:spcPts val="0"/>
              </a:spcAft>
              <a:buNone/>
            </a:pPr>
            <a:r>
              <a:t/>
            </a:r>
            <a:endParaRPr sz="1500">
              <a:latin typeface="Roboto"/>
              <a:ea typeface="Roboto"/>
              <a:cs typeface="Roboto"/>
              <a:sym typeface="Roboto"/>
            </a:endParaRPr>
          </a:p>
          <a:p>
            <a:pPr indent="0" lvl="0" marL="0" rtl="0" algn="l">
              <a:lnSpc>
                <a:spcPct val="115000"/>
              </a:lnSpc>
              <a:spcBef>
                <a:spcPts val="0"/>
              </a:spcBef>
              <a:spcAft>
                <a:spcPts val="0"/>
              </a:spcAft>
              <a:buNone/>
            </a:pPr>
            <a:r>
              <a:rPr lang="en-US" sz="1500">
                <a:latin typeface="Roboto"/>
                <a:ea typeface="Roboto"/>
                <a:cs typeface="Roboto"/>
                <a:sym typeface="Roboto"/>
              </a:rPr>
              <a:t>I’ll skip the rest variants, because they are not the focus of our study.</a:t>
            </a:r>
            <a:endParaRPr sz="1500">
              <a:latin typeface="Roboto"/>
              <a:ea typeface="Roboto"/>
              <a:cs typeface="Roboto"/>
              <a:sym typeface="Roboto"/>
            </a:endParaRPr>
          </a:p>
          <a:p>
            <a:pPr indent="0" lvl="0" marL="0" rtl="0" algn="l">
              <a:spcBef>
                <a:spcPts val="0"/>
              </a:spcBef>
              <a:spcAft>
                <a:spcPts val="0"/>
              </a:spcAft>
              <a:buNone/>
            </a:pPr>
            <a:r>
              <a:t/>
            </a:r>
            <a:endParaRPr/>
          </a:p>
        </p:txBody>
      </p:sp>
      <p:sp>
        <p:nvSpPr>
          <p:cNvPr id="157" name="Google Shape;157;g2a31bcc8bd0_0_2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3" name="Shape 13"/>
        <p:cNvGrpSpPr/>
        <p:nvPr/>
      </p:nvGrpSpPr>
      <p:grpSpPr>
        <a:xfrm>
          <a:off x="0" y="0"/>
          <a:ext cx="0" cy="0"/>
          <a:chOff x="0" y="0"/>
          <a:chExt cx="0" cy="0"/>
        </a:xfrm>
      </p:grpSpPr>
      <p:grpSp>
        <p:nvGrpSpPr>
          <p:cNvPr id="14" name="Google Shape;14;p2"/>
          <p:cNvGrpSpPr/>
          <p:nvPr/>
        </p:nvGrpSpPr>
        <p:grpSpPr>
          <a:xfrm>
            <a:off x="6098378" y="7"/>
            <a:ext cx="3045625" cy="2707359"/>
            <a:chOff x="6098378" y="5"/>
            <a:chExt cx="3045625" cy="2030570"/>
          </a:xfrm>
        </p:grpSpPr>
        <p:sp>
          <p:nvSpPr>
            <p:cNvPr id="15" name="Google Shape;15;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 name="Google Shape;20;p2"/>
          <p:cNvSpPr txBox="1"/>
          <p:nvPr>
            <p:ph type="ctrTitle"/>
          </p:nvPr>
        </p:nvSpPr>
        <p:spPr>
          <a:xfrm>
            <a:off x="598100" y="2366963"/>
            <a:ext cx="8222100" cy="11184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1" name="Google Shape;21;p2"/>
          <p:cNvSpPr txBox="1"/>
          <p:nvPr>
            <p:ph idx="1" type="subTitle"/>
          </p:nvPr>
        </p:nvSpPr>
        <p:spPr>
          <a:xfrm>
            <a:off x="598088" y="3621217"/>
            <a:ext cx="8222100" cy="577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22" name="Google Shape;22;p2"/>
          <p:cNvSpPr txBox="1"/>
          <p:nvPr>
            <p:ph idx="12" type="sldNum"/>
          </p:nvPr>
        </p:nvSpPr>
        <p:spPr>
          <a:xfrm>
            <a:off x="8460431" y="6201587"/>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6098378" y="7"/>
            <a:ext cx="3045625" cy="2707359"/>
            <a:chOff x="6098378" y="5"/>
            <a:chExt cx="3045625" cy="2030570"/>
          </a:xfrm>
        </p:grpSpPr>
        <p:sp>
          <p:nvSpPr>
            <p:cNvPr id="75" name="Google Shape;75;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11"/>
          <p:cNvSpPr txBox="1"/>
          <p:nvPr>
            <p:ph hasCustomPrompt="1" type="title"/>
          </p:nvPr>
        </p:nvSpPr>
        <p:spPr>
          <a:xfrm>
            <a:off x="311700" y="1674733"/>
            <a:ext cx="8520600" cy="2707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81" name="Google Shape;81;p11"/>
          <p:cNvSpPr txBox="1"/>
          <p:nvPr>
            <p:ph idx="1" type="body"/>
          </p:nvPr>
        </p:nvSpPr>
        <p:spPr>
          <a:xfrm>
            <a:off x="311700" y="4492300"/>
            <a:ext cx="8520600" cy="17091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82" name="Google Shape;82;p11"/>
          <p:cNvSpPr txBox="1"/>
          <p:nvPr>
            <p:ph idx="12" type="sldNum"/>
          </p:nvPr>
        </p:nvSpPr>
        <p:spPr>
          <a:xfrm>
            <a:off x="8460431" y="6201587"/>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3" name="Shape 83"/>
        <p:cNvGrpSpPr/>
        <p:nvPr/>
      </p:nvGrpSpPr>
      <p:grpSpPr>
        <a:xfrm>
          <a:off x="0" y="0"/>
          <a:ext cx="0" cy="0"/>
          <a:chOff x="0" y="0"/>
          <a:chExt cx="0" cy="0"/>
        </a:xfrm>
      </p:grpSpPr>
      <p:sp>
        <p:nvSpPr>
          <p:cNvPr id="84" name="Google Shape;84;p12"/>
          <p:cNvSpPr txBox="1"/>
          <p:nvPr>
            <p:ph idx="12" type="sldNum"/>
          </p:nvPr>
        </p:nvSpPr>
        <p:spPr>
          <a:xfrm>
            <a:off x="8460431" y="6201587"/>
            <a:ext cx="548700" cy="5247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5" name="Shape 85"/>
        <p:cNvGrpSpPr/>
        <p:nvPr/>
      </p:nvGrpSpPr>
      <p:grpSpPr>
        <a:xfrm>
          <a:off x="0" y="0"/>
          <a:ext cx="0" cy="0"/>
          <a:chOff x="0" y="0"/>
          <a:chExt cx="0" cy="0"/>
        </a:xfrm>
      </p:grpSpPr>
      <p:sp>
        <p:nvSpPr>
          <p:cNvPr id="86" name="Google Shape;86;p13"/>
          <p:cNvSpPr txBox="1"/>
          <p:nvPr>
            <p:ph type="title"/>
          </p:nvPr>
        </p:nvSpPr>
        <p:spPr>
          <a:xfrm>
            <a:off x="457200" y="274638"/>
            <a:ext cx="7467600" cy="1143000"/>
          </a:xfrm>
          <a:prstGeom prst="rect">
            <a:avLst/>
          </a:prstGeom>
          <a:noFill/>
          <a:ln>
            <a:noFill/>
          </a:ln>
        </p:spPr>
        <p:txBody>
          <a:bodyPr anchorCtr="0" anchor="ctr" bIns="45700" lIns="45700" spcFirstLastPara="1" rIns="45700" wrap="square" tIns="45700">
            <a:normAutofit/>
          </a:bodyPr>
          <a:lstStyle>
            <a:lvl1pPr lvl="0" rtl="0" algn="l">
              <a:spcBef>
                <a:spcPts val="0"/>
              </a:spcBef>
              <a:spcAft>
                <a:spcPts val="0"/>
              </a:spcAft>
              <a:buClr>
                <a:schemeClr val="lt1"/>
              </a:buClr>
              <a:buSzPts val="4600"/>
              <a:buFont typeface="Libre Franklin"/>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7" name="Google Shape;87;p13"/>
          <p:cNvSpPr txBox="1"/>
          <p:nvPr>
            <p:ph idx="1" type="body"/>
          </p:nvPr>
        </p:nvSpPr>
        <p:spPr>
          <a:xfrm>
            <a:off x="457200" y="1600200"/>
            <a:ext cx="7467600" cy="4526100"/>
          </a:xfrm>
          <a:prstGeom prst="rect">
            <a:avLst/>
          </a:prstGeom>
          <a:noFill/>
          <a:ln>
            <a:noFill/>
          </a:ln>
        </p:spPr>
        <p:txBody>
          <a:bodyPr anchorCtr="0" anchor="t" bIns="45700" lIns="91425" spcFirstLastPara="1" rIns="91425" wrap="square" tIns="45700">
            <a:normAutofit/>
          </a:bodyPr>
          <a:lstStyle>
            <a:lvl1pPr indent="-320040" lvl="0" marL="457200" rtl="0" algn="l">
              <a:spcBef>
                <a:spcPts val="360"/>
              </a:spcBef>
              <a:spcAft>
                <a:spcPts val="0"/>
              </a:spcAft>
              <a:buSzPts val="1440"/>
              <a:buChar char="●"/>
              <a:defRPr/>
            </a:lvl1pPr>
            <a:lvl2pPr indent="-331469" lvl="1" marL="914400" rtl="0" algn="l">
              <a:spcBef>
                <a:spcPts val="1200"/>
              </a:spcBef>
              <a:spcAft>
                <a:spcPts val="0"/>
              </a:spcAft>
              <a:buSzPts val="1620"/>
              <a:buChar char="○"/>
              <a:defRPr/>
            </a:lvl2pPr>
            <a:lvl3pPr indent="-325755" lvl="2" marL="1371600" rtl="0" algn="l">
              <a:spcBef>
                <a:spcPts val="1200"/>
              </a:spcBef>
              <a:spcAft>
                <a:spcPts val="0"/>
              </a:spcAft>
              <a:buSzPts val="1530"/>
              <a:buChar char="■"/>
              <a:defRPr/>
            </a:lvl3pPr>
            <a:lvl4pPr indent="-331469" lvl="3" marL="1828800" rtl="0" algn="l">
              <a:spcBef>
                <a:spcPts val="1200"/>
              </a:spcBef>
              <a:spcAft>
                <a:spcPts val="0"/>
              </a:spcAft>
              <a:buSzPts val="1620"/>
              <a:buChar char="●"/>
              <a:defRPr/>
            </a:lvl4pPr>
            <a:lvl5pPr indent="-342900" lvl="4" marL="2286000" rtl="0" algn="l">
              <a:spcBef>
                <a:spcPts val="1200"/>
              </a:spcBef>
              <a:spcAft>
                <a:spcPts val="0"/>
              </a:spcAft>
              <a:buSzPts val="1800"/>
              <a:buChar char="○"/>
              <a:defRPr/>
            </a:lvl5pPr>
            <a:lvl6pPr indent="-342900" lvl="5" marL="2743200" rtl="0" algn="l">
              <a:spcBef>
                <a:spcPts val="1200"/>
              </a:spcBef>
              <a:spcAft>
                <a:spcPts val="0"/>
              </a:spcAft>
              <a:buSzPts val="1800"/>
              <a:buChar char="■"/>
              <a:defRPr/>
            </a:lvl6pPr>
            <a:lvl7pPr indent="-342900" lvl="6" marL="3200400" rtl="0" algn="l">
              <a:spcBef>
                <a:spcPts val="1200"/>
              </a:spcBef>
              <a:spcAft>
                <a:spcPts val="0"/>
              </a:spcAft>
              <a:buSzPts val="1800"/>
              <a:buChar char="●"/>
              <a:defRPr/>
            </a:lvl7pPr>
            <a:lvl8pPr indent="-342900" lvl="7" marL="3657600" rtl="0" algn="l">
              <a:spcBef>
                <a:spcPts val="1200"/>
              </a:spcBef>
              <a:spcAft>
                <a:spcPts val="0"/>
              </a:spcAft>
              <a:buSzPts val="1800"/>
              <a:buChar char="○"/>
              <a:defRPr/>
            </a:lvl8pPr>
            <a:lvl9pPr indent="-342900" lvl="8" marL="4114800" rtl="0" algn="l">
              <a:spcBef>
                <a:spcPts val="1200"/>
              </a:spcBef>
              <a:spcAft>
                <a:spcPts val="1200"/>
              </a:spcAft>
              <a:buSzPts val="1800"/>
              <a:buChar char="■"/>
              <a:defRPr/>
            </a:lvl9pPr>
          </a:lstStyle>
          <a:p/>
        </p:txBody>
      </p:sp>
      <p:sp>
        <p:nvSpPr>
          <p:cNvPr id="88" name="Google Shape;88;p13"/>
          <p:cNvSpPr txBox="1"/>
          <p:nvPr>
            <p:ph idx="10" type="dt"/>
          </p:nvPr>
        </p:nvSpPr>
        <p:spPr>
          <a:xfrm>
            <a:off x="457200" y="6422064"/>
            <a:ext cx="2133600" cy="365100"/>
          </a:xfrm>
          <a:prstGeom prst="rect">
            <a:avLst/>
          </a:prstGeom>
          <a:noFill/>
          <a:ln>
            <a:noFill/>
          </a:ln>
        </p:spPr>
        <p:txBody>
          <a:bodyPr anchorCtr="0" anchor="b" bIns="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9" name="Google Shape;89;p13"/>
          <p:cNvSpPr txBox="1"/>
          <p:nvPr>
            <p:ph idx="11" type="ftr"/>
          </p:nvPr>
        </p:nvSpPr>
        <p:spPr>
          <a:xfrm>
            <a:off x="3124200" y="6422064"/>
            <a:ext cx="2895600" cy="365100"/>
          </a:xfrm>
          <a:prstGeom prst="rect">
            <a:avLst/>
          </a:prstGeom>
          <a:noFill/>
          <a:ln>
            <a:noFill/>
          </a:ln>
        </p:spPr>
        <p:txBody>
          <a:bodyPr anchorCtr="0" anchor="b" bIns="0" lIns="0" spcFirstLastPara="1" rIns="0"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0" name="Google Shape;90;p13"/>
          <p:cNvSpPr txBox="1"/>
          <p:nvPr>
            <p:ph idx="12" type="sldNum"/>
          </p:nvPr>
        </p:nvSpPr>
        <p:spPr>
          <a:xfrm>
            <a:off x="8153400" y="6422064"/>
            <a:ext cx="762000" cy="365100"/>
          </a:xfrm>
          <a:prstGeom prst="rect">
            <a:avLst/>
          </a:prstGeom>
          <a:noFill/>
          <a:ln>
            <a:noFill/>
          </a:ln>
        </p:spPr>
        <p:txBody>
          <a:bodyPr anchorCtr="0" anchor="b" bIns="0" lIns="0" spcFirstLastPara="1" rIns="0" wrap="square" tIns="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3" name="Shape 23"/>
        <p:cNvGrpSpPr/>
        <p:nvPr/>
      </p:nvGrpSpPr>
      <p:grpSpPr>
        <a:xfrm>
          <a:off x="0" y="0"/>
          <a:ext cx="0" cy="0"/>
          <a:chOff x="0" y="0"/>
          <a:chExt cx="0" cy="0"/>
        </a:xfrm>
      </p:grpSpPr>
      <p:grpSp>
        <p:nvGrpSpPr>
          <p:cNvPr id="24" name="Google Shape;24;p3"/>
          <p:cNvGrpSpPr/>
          <p:nvPr/>
        </p:nvGrpSpPr>
        <p:grpSpPr>
          <a:xfrm>
            <a:off x="6098378" y="7"/>
            <a:ext cx="3045625" cy="2707359"/>
            <a:chOff x="6098378" y="5"/>
            <a:chExt cx="3045625" cy="2030570"/>
          </a:xfrm>
        </p:grpSpPr>
        <p:sp>
          <p:nvSpPr>
            <p:cNvPr id="25" name="Google Shape;25;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 name="Google Shape;30;p3"/>
          <p:cNvSpPr txBox="1"/>
          <p:nvPr>
            <p:ph type="title"/>
          </p:nvPr>
        </p:nvSpPr>
        <p:spPr>
          <a:xfrm>
            <a:off x="598100" y="2869796"/>
            <a:ext cx="8222100" cy="11184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31" name="Google Shape;31;p3"/>
          <p:cNvSpPr txBox="1"/>
          <p:nvPr>
            <p:ph idx="12" type="sldNum"/>
          </p:nvPr>
        </p:nvSpPr>
        <p:spPr>
          <a:xfrm>
            <a:off x="8460431" y="6201587"/>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 name="Shape 32"/>
        <p:cNvGrpSpPr/>
        <p:nvPr/>
      </p:nvGrpSpPr>
      <p:grpSpPr>
        <a:xfrm>
          <a:off x="0" y="0"/>
          <a:ext cx="0" cy="0"/>
          <a:chOff x="0" y="0"/>
          <a:chExt cx="0" cy="0"/>
        </a:xfrm>
      </p:grpSpPr>
      <p:grpSp>
        <p:nvGrpSpPr>
          <p:cNvPr id="33" name="Google Shape;33;p4"/>
          <p:cNvGrpSpPr/>
          <p:nvPr/>
        </p:nvGrpSpPr>
        <p:grpSpPr>
          <a:xfrm>
            <a:off x="0" y="5204762"/>
            <a:ext cx="9144000" cy="1653192"/>
            <a:chOff x="0" y="3903669"/>
            <a:chExt cx="9144000" cy="1239925"/>
          </a:xfrm>
        </p:grpSpPr>
        <p:sp>
          <p:nvSpPr>
            <p:cNvPr id="34" name="Google Shape;34;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4"/>
          <p:cNvSpPr txBox="1"/>
          <p:nvPr>
            <p:ph type="title"/>
          </p:nvPr>
        </p:nvSpPr>
        <p:spPr>
          <a:xfrm>
            <a:off x="311700" y="546667"/>
            <a:ext cx="8520600" cy="8103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4"/>
          <p:cNvSpPr txBox="1"/>
          <p:nvPr>
            <p:ph idx="1" type="body"/>
          </p:nvPr>
        </p:nvSpPr>
        <p:spPr>
          <a:xfrm>
            <a:off x="311700" y="1639833"/>
            <a:ext cx="8520600" cy="4452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1" name="Google Shape;41;p4"/>
          <p:cNvSpPr txBox="1"/>
          <p:nvPr>
            <p:ph idx="12" type="sldNum"/>
          </p:nvPr>
        </p:nvSpPr>
        <p:spPr>
          <a:xfrm>
            <a:off x="8460431" y="6201587"/>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2" name="Shape 42"/>
        <p:cNvGrpSpPr/>
        <p:nvPr/>
      </p:nvGrpSpPr>
      <p:grpSpPr>
        <a:xfrm>
          <a:off x="0" y="0"/>
          <a:ext cx="0" cy="0"/>
          <a:chOff x="0" y="0"/>
          <a:chExt cx="0" cy="0"/>
        </a:xfrm>
      </p:grpSpPr>
      <p:sp>
        <p:nvSpPr>
          <p:cNvPr id="43" name="Google Shape;43;p5"/>
          <p:cNvSpPr txBox="1"/>
          <p:nvPr>
            <p:ph type="title"/>
          </p:nvPr>
        </p:nvSpPr>
        <p:spPr>
          <a:xfrm>
            <a:off x="311700" y="546667"/>
            <a:ext cx="8520600" cy="8103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4" name="Google Shape;44;p5"/>
          <p:cNvSpPr txBox="1"/>
          <p:nvPr>
            <p:ph idx="1" type="body"/>
          </p:nvPr>
        </p:nvSpPr>
        <p:spPr>
          <a:xfrm>
            <a:off x="311700" y="1639967"/>
            <a:ext cx="3999900" cy="4452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5" name="Google Shape;45;p5"/>
          <p:cNvSpPr txBox="1"/>
          <p:nvPr>
            <p:ph idx="2" type="body"/>
          </p:nvPr>
        </p:nvSpPr>
        <p:spPr>
          <a:xfrm>
            <a:off x="4832400" y="1639967"/>
            <a:ext cx="3999900" cy="4452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6" name="Google Shape;46;p5"/>
          <p:cNvSpPr txBox="1"/>
          <p:nvPr>
            <p:ph idx="12" type="sldNum"/>
          </p:nvPr>
        </p:nvSpPr>
        <p:spPr>
          <a:xfrm>
            <a:off x="8460431" y="6201587"/>
            <a:ext cx="548700" cy="5247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6"/>
          <p:cNvSpPr txBox="1"/>
          <p:nvPr>
            <p:ph type="title"/>
          </p:nvPr>
        </p:nvSpPr>
        <p:spPr>
          <a:xfrm>
            <a:off x="311700" y="546667"/>
            <a:ext cx="8520600" cy="8103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9" name="Google Shape;49;p6"/>
          <p:cNvSpPr txBox="1"/>
          <p:nvPr>
            <p:ph idx="12" type="sldNum"/>
          </p:nvPr>
        </p:nvSpPr>
        <p:spPr>
          <a:xfrm>
            <a:off x="8460431" y="6201587"/>
            <a:ext cx="548700" cy="5247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0" name="Shape 50"/>
        <p:cNvGrpSpPr/>
        <p:nvPr/>
      </p:nvGrpSpPr>
      <p:grpSpPr>
        <a:xfrm>
          <a:off x="0" y="0"/>
          <a:ext cx="0" cy="0"/>
          <a:chOff x="0" y="0"/>
          <a:chExt cx="0" cy="0"/>
        </a:xfrm>
      </p:grpSpPr>
      <p:sp>
        <p:nvSpPr>
          <p:cNvPr id="51" name="Google Shape;51;p7"/>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2" name="Google Shape;52;p7"/>
          <p:cNvSpPr txBox="1"/>
          <p:nvPr>
            <p:ph idx="1" type="body"/>
          </p:nvPr>
        </p:nvSpPr>
        <p:spPr>
          <a:xfrm>
            <a:off x="311700" y="1954405"/>
            <a:ext cx="2808000" cy="41376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3" name="Google Shape;53;p7"/>
          <p:cNvSpPr txBox="1"/>
          <p:nvPr>
            <p:ph idx="12" type="sldNum"/>
          </p:nvPr>
        </p:nvSpPr>
        <p:spPr>
          <a:xfrm>
            <a:off x="8460431" y="6201587"/>
            <a:ext cx="548700" cy="5247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4" name="Shape 54"/>
        <p:cNvGrpSpPr/>
        <p:nvPr/>
      </p:nvGrpSpPr>
      <p:grpSpPr>
        <a:xfrm>
          <a:off x="0" y="0"/>
          <a:ext cx="0" cy="0"/>
          <a:chOff x="0" y="0"/>
          <a:chExt cx="0" cy="0"/>
        </a:xfrm>
      </p:grpSpPr>
      <p:grpSp>
        <p:nvGrpSpPr>
          <p:cNvPr id="55" name="Google Shape;55;p8"/>
          <p:cNvGrpSpPr/>
          <p:nvPr/>
        </p:nvGrpSpPr>
        <p:grpSpPr>
          <a:xfrm>
            <a:off x="6098378" y="7"/>
            <a:ext cx="3045625" cy="2707359"/>
            <a:chOff x="6098378" y="5"/>
            <a:chExt cx="3045625" cy="2030570"/>
          </a:xfrm>
        </p:grpSpPr>
        <p:sp>
          <p:nvSpPr>
            <p:cNvPr id="56" name="Google Shape;56;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 name="Google Shape;61;p8"/>
          <p:cNvSpPr txBox="1"/>
          <p:nvPr>
            <p:ph type="title"/>
          </p:nvPr>
        </p:nvSpPr>
        <p:spPr>
          <a:xfrm>
            <a:off x="490250" y="701800"/>
            <a:ext cx="5618700" cy="5454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62" name="Google Shape;62;p8"/>
          <p:cNvSpPr txBox="1"/>
          <p:nvPr>
            <p:ph idx="12" type="sldNum"/>
          </p:nvPr>
        </p:nvSpPr>
        <p:spPr>
          <a:xfrm>
            <a:off x="8460431" y="6201587"/>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3" name="Shape 63"/>
        <p:cNvGrpSpPr/>
        <p:nvPr/>
      </p:nvGrpSpPr>
      <p:grpSpPr>
        <a:xfrm>
          <a:off x="0" y="0"/>
          <a:ext cx="0" cy="0"/>
          <a:chOff x="0" y="0"/>
          <a:chExt cx="0" cy="0"/>
        </a:xfrm>
      </p:grpSpPr>
      <p:sp>
        <p:nvSpPr>
          <p:cNvPr id="64" name="Google Shape;64;p9"/>
          <p:cNvSpPr/>
          <p:nvPr/>
        </p:nvSpPr>
        <p:spPr>
          <a:xfrm>
            <a:off x="4572000" y="-233"/>
            <a:ext cx="4572000" cy="685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 name="Google Shape;65;p9"/>
          <p:cNvCxnSpPr/>
          <p:nvPr/>
        </p:nvCxnSpPr>
        <p:spPr>
          <a:xfrm>
            <a:off x="5029675" y="5994000"/>
            <a:ext cx="468300" cy="0"/>
          </a:xfrm>
          <a:prstGeom prst="straightConnector1">
            <a:avLst/>
          </a:prstGeom>
          <a:noFill/>
          <a:ln cap="flat" cmpd="sng" w="19050">
            <a:solidFill>
              <a:schemeClr val="lt1"/>
            </a:solidFill>
            <a:prstDash val="solid"/>
            <a:round/>
            <a:headEnd len="sm" w="sm" type="none"/>
            <a:tailEnd len="sm" w="sm" type="none"/>
          </a:ln>
        </p:spPr>
      </p:cxnSp>
      <p:sp>
        <p:nvSpPr>
          <p:cNvPr id="66" name="Google Shape;66;p9"/>
          <p:cNvSpPr txBox="1"/>
          <p:nvPr>
            <p:ph type="title"/>
          </p:nvPr>
        </p:nvSpPr>
        <p:spPr>
          <a:xfrm>
            <a:off x="265500" y="1534800"/>
            <a:ext cx="4045200" cy="20859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7" name="Google Shape;67;p9"/>
          <p:cNvSpPr txBox="1"/>
          <p:nvPr>
            <p:ph idx="1" type="subTitle"/>
          </p:nvPr>
        </p:nvSpPr>
        <p:spPr>
          <a:xfrm>
            <a:off x="265500" y="3692002"/>
            <a:ext cx="4045200" cy="1692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8" name="Google Shape;68;p9"/>
          <p:cNvSpPr txBox="1"/>
          <p:nvPr>
            <p:ph idx="2" type="body"/>
          </p:nvPr>
        </p:nvSpPr>
        <p:spPr>
          <a:xfrm>
            <a:off x="4939500" y="965600"/>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9" name="Google Shape;69;p9"/>
          <p:cNvSpPr txBox="1"/>
          <p:nvPr>
            <p:ph idx="12" type="sldNum"/>
          </p:nvPr>
        </p:nvSpPr>
        <p:spPr>
          <a:xfrm>
            <a:off x="8460431" y="6201587"/>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319500" y="5640767"/>
            <a:ext cx="5998800" cy="7983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72" name="Google Shape;72;p10"/>
          <p:cNvSpPr txBox="1"/>
          <p:nvPr>
            <p:ph idx="12" type="sldNum"/>
          </p:nvPr>
        </p:nvSpPr>
        <p:spPr>
          <a:xfrm>
            <a:off x="8460431" y="6201587"/>
            <a:ext cx="548700" cy="5247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11700" y="546667"/>
            <a:ext cx="8520600" cy="8103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11" name="Google Shape;11;p1"/>
          <p:cNvSpPr txBox="1"/>
          <p:nvPr>
            <p:ph idx="1" type="body"/>
          </p:nvPr>
        </p:nvSpPr>
        <p:spPr>
          <a:xfrm>
            <a:off x="311700" y="1639833"/>
            <a:ext cx="8520600" cy="4452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12" name="Google Shape;12;p1"/>
          <p:cNvSpPr txBox="1"/>
          <p:nvPr>
            <p:ph idx="12" type="sldNum"/>
          </p:nvPr>
        </p:nvSpPr>
        <p:spPr>
          <a:xfrm>
            <a:off x="8460431" y="6201587"/>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ctrTitle"/>
          </p:nvPr>
        </p:nvSpPr>
        <p:spPr>
          <a:xfrm>
            <a:off x="609600" y="1828800"/>
            <a:ext cx="8077200" cy="1673400"/>
          </a:xfrm>
          <a:prstGeom prst="rect">
            <a:avLst/>
          </a:prstGeom>
          <a:noFill/>
          <a:ln>
            <a:noFill/>
          </a:ln>
        </p:spPr>
        <p:txBody>
          <a:bodyPr anchorCtr="0" anchor="t" bIns="45700" lIns="45700" spcFirstLastPara="1" rIns="45700" wrap="square" tIns="45700">
            <a:normAutofit fontScale="90000"/>
          </a:bodyPr>
          <a:lstStyle/>
          <a:p>
            <a:pPr indent="0" lvl="0" marL="0" rtl="0" algn="r">
              <a:spcBef>
                <a:spcPts val="0"/>
              </a:spcBef>
              <a:spcAft>
                <a:spcPts val="0"/>
              </a:spcAft>
              <a:buClr>
                <a:schemeClr val="lt1"/>
              </a:buClr>
              <a:buSzPct val="109523"/>
              <a:buFont typeface="Libre Franklin"/>
              <a:buNone/>
            </a:pPr>
            <a:r>
              <a:rPr lang="en-US"/>
              <a:t>Temporal Dilation in Video-ResNet for Sign Language Translation</a:t>
            </a:r>
            <a:r>
              <a:rPr lang="en-US">
                <a:solidFill>
                  <a:schemeClr val="lt1"/>
                </a:solidFill>
              </a:rPr>
              <a:t> </a:t>
            </a:r>
            <a:br>
              <a:rPr lang="en-US">
                <a:solidFill>
                  <a:schemeClr val="lt1"/>
                </a:solidFill>
              </a:rPr>
            </a:br>
            <a:endParaRPr>
              <a:solidFill>
                <a:schemeClr val="lt1"/>
              </a:solidFill>
            </a:endParaRPr>
          </a:p>
        </p:txBody>
      </p:sp>
      <p:sp>
        <p:nvSpPr>
          <p:cNvPr id="96" name="Google Shape;96;p14"/>
          <p:cNvSpPr txBox="1"/>
          <p:nvPr>
            <p:ph idx="1" type="subTitle"/>
          </p:nvPr>
        </p:nvSpPr>
        <p:spPr>
          <a:xfrm>
            <a:off x="1371600" y="3733800"/>
            <a:ext cx="6400800" cy="2590800"/>
          </a:xfrm>
          <a:prstGeom prst="rect">
            <a:avLst/>
          </a:prstGeom>
          <a:noFill/>
          <a:ln>
            <a:noFill/>
          </a:ln>
        </p:spPr>
        <p:txBody>
          <a:bodyPr anchorCtr="0" anchor="b" bIns="0" lIns="91425" spcFirstLastPara="1" rIns="45700" wrap="square" tIns="0">
            <a:normAutofit/>
          </a:bodyPr>
          <a:lstStyle/>
          <a:p>
            <a:pPr indent="0" lvl="0" marL="0" rtl="0" algn="ctr">
              <a:spcBef>
                <a:spcPts val="0"/>
              </a:spcBef>
              <a:spcAft>
                <a:spcPts val="0"/>
              </a:spcAft>
              <a:buSzPts val="1600"/>
              <a:buNone/>
            </a:pPr>
            <a:r>
              <a:rPr b="1" lang="en-US"/>
              <a:t>Xiaoqian Yang</a:t>
            </a:r>
            <a:endParaRPr/>
          </a:p>
          <a:p>
            <a:pPr indent="0" lvl="0" marL="0" rtl="0" algn="ctr">
              <a:spcBef>
                <a:spcPts val="400"/>
              </a:spcBef>
              <a:spcAft>
                <a:spcPts val="0"/>
              </a:spcAft>
              <a:buSzPts val="1600"/>
              <a:buNone/>
            </a:pPr>
            <a:r>
              <a:t/>
            </a:r>
            <a:endParaRPr b="1"/>
          </a:p>
          <a:p>
            <a:pPr indent="0" lvl="0" marL="0" rtl="0" algn="ctr">
              <a:spcBef>
                <a:spcPts val="400"/>
              </a:spcBef>
              <a:spcAft>
                <a:spcPts val="0"/>
              </a:spcAft>
              <a:buSzPts val="1600"/>
              <a:buNone/>
            </a:pPr>
            <a:r>
              <a:rPr lang="en-US"/>
              <a:t>Master’s Project</a:t>
            </a:r>
            <a:endParaRPr/>
          </a:p>
          <a:p>
            <a:pPr indent="0" lvl="0" marL="0" rtl="0" algn="ctr">
              <a:spcBef>
                <a:spcPts val="400"/>
              </a:spcBef>
              <a:spcAft>
                <a:spcPts val="0"/>
              </a:spcAft>
              <a:buSzPts val="1600"/>
              <a:buNone/>
            </a:pPr>
            <a:r>
              <a:rPr lang="en-US"/>
              <a:t>Advisor: Dr. Chris Tseng</a:t>
            </a:r>
            <a:endParaRPr/>
          </a:p>
          <a:p>
            <a:pPr indent="0" lvl="0" marL="0" rtl="0" algn="ctr">
              <a:spcBef>
                <a:spcPts val="400"/>
              </a:spcBef>
              <a:spcAft>
                <a:spcPts val="0"/>
              </a:spcAft>
              <a:buSzPts val="1600"/>
              <a:buNone/>
            </a:pPr>
            <a:r>
              <a:rPr lang="en-US"/>
              <a:t>12/15/2023</a:t>
            </a:r>
            <a:endParaRPr/>
          </a:p>
        </p:txBody>
      </p:sp>
      <p:sp>
        <p:nvSpPr>
          <p:cNvPr id="97" name="Google Shape;97;p14"/>
          <p:cNvSpPr txBox="1"/>
          <p:nvPr>
            <p:ph idx="12" type="sldNum"/>
          </p:nvPr>
        </p:nvSpPr>
        <p:spPr>
          <a:xfrm>
            <a:off x="8460431" y="6201587"/>
            <a:ext cx="548700" cy="524700"/>
          </a:xfrm>
          <a:prstGeom prst="rect">
            <a:avLst/>
          </a:prstGeom>
          <a:noFill/>
          <a:ln>
            <a:noFill/>
          </a:ln>
        </p:spPr>
        <p:txBody>
          <a:bodyPr anchorCtr="0" anchor="b" bIns="0" lIns="0" spcFirstLastPara="1" rIns="0" wrap="square" tIns="0">
            <a:normAutofit/>
          </a:bodyPr>
          <a:lstStyle/>
          <a:p>
            <a:pPr indent="0" lvl="0" marL="0" rtl="0" algn="r">
              <a:spcBef>
                <a:spcPts val="0"/>
              </a:spcBef>
              <a:spcAft>
                <a:spcPts val="0"/>
              </a:spcAft>
              <a:buNone/>
            </a:pPr>
            <a:fld id="{00000000-1234-1234-1234-123412341234}" type="slidenum">
              <a:rPr lang="en-US">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3"/>
          <p:cNvSpPr txBox="1"/>
          <p:nvPr>
            <p:ph type="title"/>
          </p:nvPr>
        </p:nvSpPr>
        <p:spPr>
          <a:xfrm>
            <a:off x="457200" y="274638"/>
            <a:ext cx="7467600" cy="1143000"/>
          </a:xfrm>
          <a:prstGeom prst="rect">
            <a:avLst/>
          </a:prstGeom>
          <a:noFill/>
          <a:ln>
            <a:noFill/>
          </a:ln>
        </p:spPr>
        <p:txBody>
          <a:bodyPr anchorCtr="0" anchor="ctr" bIns="45700" lIns="45700" spcFirstLastPara="1" rIns="45700" wrap="square" tIns="45700">
            <a:normAutofit/>
          </a:bodyPr>
          <a:lstStyle/>
          <a:p>
            <a:pPr indent="0" lvl="0" marL="0" rtl="0" algn="l">
              <a:spcBef>
                <a:spcPts val="0"/>
              </a:spcBef>
              <a:spcAft>
                <a:spcPts val="0"/>
              </a:spcAft>
              <a:buClr>
                <a:schemeClr val="lt1"/>
              </a:buClr>
              <a:buSzPts val="4600"/>
              <a:buFont typeface="Libre Franklin"/>
              <a:buNone/>
            </a:pPr>
            <a:r>
              <a:rPr lang="en-US"/>
              <a:t>Video-</a:t>
            </a:r>
            <a:r>
              <a:rPr lang="en-US"/>
              <a:t>ResNet (3D)</a:t>
            </a:r>
            <a:endParaRPr/>
          </a:p>
        </p:txBody>
      </p:sp>
      <p:sp>
        <p:nvSpPr>
          <p:cNvPr id="167" name="Google Shape;167;p23"/>
          <p:cNvSpPr txBox="1"/>
          <p:nvPr>
            <p:ph idx="12" type="sldNum"/>
          </p:nvPr>
        </p:nvSpPr>
        <p:spPr>
          <a:xfrm>
            <a:off x="8153400" y="6422064"/>
            <a:ext cx="762000" cy="365100"/>
          </a:xfrm>
          <a:prstGeom prst="rect">
            <a:avLst/>
          </a:prstGeom>
          <a:noFill/>
          <a:ln>
            <a:noFill/>
          </a:ln>
        </p:spPr>
        <p:txBody>
          <a:bodyPr anchorCtr="0" anchor="b" bIns="0" lIns="0" spcFirstLastPara="1" rIns="0" wrap="square" tIns="0">
            <a:normAutofit/>
          </a:bodyPr>
          <a:lstStyle/>
          <a:p>
            <a:pPr indent="0" lvl="0" marL="0" rtl="0" algn="r">
              <a:spcBef>
                <a:spcPts val="0"/>
              </a:spcBef>
              <a:spcAft>
                <a:spcPts val="0"/>
              </a:spcAft>
              <a:buNone/>
            </a:pPr>
            <a:fld id="{00000000-1234-1234-1234-123412341234}" type="slidenum">
              <a:rPr lang="en-US">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sp>
        <p:nvSpPr>
          <p:cNvPr id="168" name="Google Shape;168;p23"/>
          <p:cNvSpPr txBox="1"/>
          <p:nvPr/>
        </p:nvSpPr>
        <p:spPr>
          <a:xfrm>
            <a:off x="457200" y="1373750"/>
            <a:ext cx="7434000" cy="10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solidFill>
                  <a:schemeClr val="dk2"/>
                </a:solidFill>
                <a:latin typeface="Roboto"/>
                <a:ea typeface="Roboto"/>
                <a:cs typeface="Roboto"/>
                <a:sym typeface="Roboto"/>
              </a:rPr>
              <a:t>Architectural Variants in our study:</a:t>
            </a:r>
            <a:endParaRPr b="1" sz="1600">
              <a:solidFill>
                <a:schemeClr val="dk2"/>
              </a:solidFill>
              <a:latin typeface="Roboto"/>
              <a:ea typeface="Roboto"/>
              <a:cs typeface="Roboto"/>
              <a:sym typeface="Roboto"/>
            </a:endParaRPr>
          </a:p>
          <a:p>
            <a:pPr indent="0" lvl="0" marL="0" rtl="0" algn="l">
              <a:lnSpc>
                <a:spcPct val="115000"/>
              </a:lnSpc>
              <a:spcBef>
                <a:spcPts val="0"/>
              </a:spcBef>
              <a:spcAft>
                <a:spcPts val="0"/>
              </a:spcAft>
              <a:buNone/>
            </a:pPr>
            <a:r>
              <a:t/>
            </a:r>
            <a:endParaRPr sz="1300">
              <a:highlight>
                <a:srgbClr val="FFFFFF"/>
              </a:highlight>
            </a:endParaRPr>
          </a:p>
          <a:p>
            <a:pPr indent="0" lvl="0" marL="0" rtl="0" algn="l">
              <a:lnSpc>
                <a:spcPct val="115000"/>
              </a:lnSpc>
              <a:spcBef>
                <a:spcPts val="0"/>
              </a:spcBef>
              <a:spcAft>
                <a:spcPts val="0"/>
              </a:spcAft>
              <a:buNone/>
            </a:pPr>
            <a:r>
              <a:t/>
            </a:r>
            <a:endParaRPr sz="1300">
              <a:highlight>
                <a:srgbClr val="FFFFFF"/>
              </a:highlight>
            </a:endParaRPr>
          </a:p>
          <a:p>
            <a:pPr indent="0" lvl="0" marL="0" rtl="0" algn="l">
              <a:lnSpc>
                <a:spcPct val="115000"/>
              </a:lnSpc>
              <a:spcBef>
                <a:spcPts val="0"/>
              </a:spcBef>
              <a:spcAft>
                <a:spcPts val="0"/>
              </a:spcAft>
              <a:buNone/>
            </a:pPr>
            <a:r>
              <a:t/>
            </a:r>
            <a:endParaRPr sz="1300">
              <a:highlight>
                <a:srgbClr val="FFFFFF"/>
              </a:highlight>
            </a:endParaRPr>
          </a:p>
          <a:p>
            <a:pPr indent="0" lvl="0" marL="0" rtl="0" algn="l">
              <a:lnSpc>
                <a:spcPct val="115000"/>
              </a:lnSpc>
              <a:spcBef>
                <a:spcPts val="0"/>
              </a:spcBef>
              <a:spcAft>
                <a:spcPts val="0"/>
              </a:spcAft>
              <a:buNone/>
            </a:pPr>
            <a:r>
              <a:t/>
            </a:r>
            <a:endParaRPr sz="1300">
              <a:highlight>
                <a:srgbClr val="FFFFFF"/>
              </a:highlight>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pic>
        <p:nvPicPr>
          <p:cNvPr id="169" name="Google Shape;169;p23"/>
          <p:cNvPicPr preferRelativeResize="0"/>
          <p:nvPr/>
        </p:nvPicPr>
        <p:blipFill rotWithShape="1">
          <a:blip r:embed="rId3">
            <a:alphaModFix/>
          </a:blip>
          <a:srcRect b="0" l="1028" r="1018" t="0"/>
          <a:stretch/>
        </p:blipFill>
        <p:spPr>
          <a:xfrm>
            <a:off x="1116175" y="1941000"/>
            <a:ext cx="6596150" cy="3370625"/>
          </a:xfrm>
          <a:prstGeom prst="rect">
            <a:avLst/>
          </a:prstGeom>
          <a:noFill/>
          <a:ln>
            <a:noFill/>
          </a:ln>
        </p:spPr>
      </p:pic>
      <p:sp>
        <p:nvSpPr>
          <p:cNvPr id="170" name="Google Shape;170;p23"/>
          <p:cNvSpPr txBox="1"/>
          <p:nvPr/>
        </p:nvSpPr>
        <p:spPr>
          <a:xfrm>
            <a:off x="1161950" y="5311625"/>
            <a:ext cx="16710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chemeClr val="dk2"/>
                </a:solidFill>
                <a:latin typeface="Roboto"/>
                <a:ea typeface="Roboto"/>
                <a:cs typeface="Roboto"/>
                <a:sym typeface="Roboto"/>
              </a:rPr>
              <a:t>Residual blocks with 3D convolutions.</a:t>
            </a:r>
            <a:endParaRPr sz="1200">
              <a:solidFill>
                <a:schemeClr val="dk2"/>
              </a:solidFill>
              <a:latin typeface="Roboto"/>
              <a:ea typeface="Roboto"/>
              <a:cs typeface="Roboto"/>
              <a:sym typeface="Roboto"/>
            </a:endParaRPr>
          </a:p>
        </p:txBody>
      </p:sp>
      <p:sp>
        <p:nvSpPr>
          <p:cNvPr id="171" name="Google Shape;171;p23"/>
          <p:cNvSpPr txBox="1"/>
          <p:nvPr/>
        </p:nvSpPr>
        <p:spPr>
          <a:xfrm>
            <a:off x="3578750" y="5257375"/>
            <a:ext cx="16710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chemeClr val="dk2"/>
                </a:solidFill>
                <a:latin typeface="Roboto"/>
                <a:ea typeface="Roboto"/>
                <a:cs typeface="Roboto"/>
                <a:sym typeface="Roboto"/>
              </a:rPr>
              <a:t>Decouple spatial and temporal convolutions</a:t>
            </a:r>
            <a:endParaRPr sz="1200">
              <a:solidFill>
                <a:schemeClr val="dk2"/>
              </a:solidFill>
              <a:latin typeface="Roboto"/>
              <a:ea typeface="Roboto"/>
              <a:cs typeface="Roboto"/>
              <a:sym typeface="Roboto"/>
            </a:endParaRPr>
          </a:p>
        </p:txBody>
      </p:sp>
      <p:sp>
        <p:nvSpPr>
          <p:cNvPr id="172" name="Google Shape;172;p23"/>
          <p:cNvSpPr txBox="1"/>
          <p:nvPr/>
        </p:nvSpPr>
        <p:spPr>
          <a:xfrm>
            <a:off x="5814600" y="5355525"/>
            <a:ext cx="16710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chemeClr val="dk2"/>
                </a:solidFill>
                <a:latin typeface="Roboto"/>
                <a:ea typeface="Roboto"/>
                <a:cs typeface="Roboto"/>
                <a:sym typeface="Roboto"/>
              </a:rPr>
              <a:t>Mixed convolutions</a:t>
            </a:r>
            <a:endParaRPr sz="1200">
              <a:solidFill>
                <a:schemeClr val="dk2"/>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457200" y="274638"/>
            <a:ext cx="7467600" cy="1143000"/>
          </a:xfrm>
          <a:prstGeom prst="rect">
            <a:avLst/>
          </a:prstGeom>
          <a:noFill/>
          <a:ln>
            <a:noFill/>
          </a:ln>
        </p:spPr>
        <p:txBody>
          <a:bodyPr anchorCtr="0" anchor="ctr" bIns="45700" lIns="45700" spcFirstLastPara="1" rIns="45700" wrap="square" tIns="45700">
            <a:normAutofit/>
          </a:bodyPr>
          <a:lstStyle/>
          <a:p>
            <a:pPr indent="0" lvl="0" marL="0" rtl="0" algn="l">
              <a:spcBef>
                <a:spcPts val="0"/>
              </a:spcBef>
              <a:spcAft>
                <a:spcPts val="0"/>
              </a:spcAft>
              <a:buClr>
                <a:schemeClr val="lt1"/>
              </a:buClr>
              <a:buSzPts val="4600"/>
              <a:buFont typeface="Libre Franklin"/>
              <a:buNone/>
            </a:pPr>
            <a:r>
              <a:rPr lang="en-US"/>
              <a:t>Video-ResNet </a:t>
            </a:r>
            <a:endParaRPr/>
          </a:p>
        </p:txBody>
      </p:sp>
      <p:sp>
        <p:nvSpPr>
          <p:cNvPr id="178" name="Google Shape;178;p24"/>
          <p:cNvSpPr txBox="1"/>
          <p:nvPr>
            <p:ph idx="12" type="sldNum"/>
          </p:nvPr>
        </p:nvSpPr>
        <p:spPr>
          <a:xfrm>
            <a:off x="8153400" y="6422064"/>
            <a:ext cx="762000" cy="365100"/>
          </a:xfrm>
          <a:prstGeom prst="rect">
            <a:avLst/>
          </a:prstGeom>
          <a:noFill/>
          <a:ln>
            <a:noFill/>
          </a:ln>
        </p:spPr>
        <p:txBody>
          <a:bodyPr anchorCtr="0" anchor="b" bIns="0" lIns="0" spcFirstLastPara="1" rIns="0" wrap="square" tIns="0">
            <a:normAutofit/>
          </a:bodyPr>
          <a:lstStyle/>
          <a:p>
            <a:pPr indent="0" lvl="0" marL="0" rtl="0" algn="r">
              <a:spcBef>
                <a:spcPts val="0"/>
              </a:spcBef>
              <a:spcAft>
                <a:spcPts val="0"/>
              </a:spcAft>
              <a:buNone/>
            </a:pPr>
            <a:fld id="{00000000-1234-1234-1234-123412341234}" type="slidenum">
              <a:rPr lang="en-US">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sp>
        <p:nvSpPr>
          <p:cNvPr id="179" name="Google Shape;179;p24"/>
          <p:cNvSpPr txBox="1"/>
          <p:nvPr/>
        </p:nvSpPr>
        <p:spPr>
          <a:xfrm>
            <a:off x="474000" y="1176950"/>
            <a:ext cx="7434000" cy="10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solidFill>
                  <a:schemeClr val="dk2"/>
                </a:solidFill>
                <a:latin typeface="Roboto"/>
                <a:ea typeface="Roboto"/>
                <a:cs typeface="Roboto"/>
                <a:sym typeface="Roboto"/>
              </a:rPr>
              <a:t>Architecture overview of R3D_18 and R(2+1)D_18</a:t>
            </a:r>
            <a:endParaRPr b="1" sz="1600">
              <a:solidFill>
                <a:schemeClr val="dk2"/>
              </a:solidFill>
              <a:latin typeface="Roboto"/>
              <a:ea typeface="Roboto"/>
              <a:cs typeface="Roboto"/>
              <a:sym typeface="Roboto"/>
            </a:endParaRPr>
          </a:p>
          <a:p>
            <a:pPr indent="0" lvl="0" marL="0" rtl="0" algn="l">
              <a:lnSpc>
                <a:spcPct val="115000"/>
              </a:lnSpc>
              <a:spcBef>
                <a:spcPts val="0"/>
              </a:spcBef>
              <a:spcAft>
                <a:spcPts val="0"/>
              </a:spcAft>
              <a:buNone/>
            </a:pPr>
            <a:r>
              <a:t/>
            </a:r>
            <a:endParaRPr sz="1300">
              <a:highlight>
                <a:srgbClr val="FFFFFF"/>
              </a:highlight>
            </a:endParaRPr>
          </a:p>
          <a:p>
            <a:pPr indent="0" lvl="0" marL="0" rtl="0" algn="l">
              <a:lnSpc>
                <a:spcPct val="115000"/>
              </a:lnSpc>
              <a:spcBef>
                <a:spcPts val="0"/>
              </a:spcBef>
              <a:spcAft>
                <a:spcPts val="0"/>
              </a:spcAft>
              <a:buNone/>
            </a:pPr>
            <a:r>
              <a:t/>
            </a:r>
            <a:endParaRPr sz="1300">
              <a:highlight>
                <a:srgbClr val="FFFFFF"/>
              </a:highlight>
            </a:endParaRPr>
          </a:p>
          <a:p>
            <a:pPr indent="0" lvl="0" marL="0" rtl="0" algn="l">
              <a:lnSpc>
                <a:spcPct val="115000"/>
              </a:lnSpc>
              <a:spcBef>
                <a:spcPts val="0"/>
              </a:spcBef>
              <a:spcAft>
                <a:spcPts val="0"/>
              </a:spcAft>
              <a:buNone/>
            </a:pPr>
            <a:r>
              <a:t/>
            </a:r>
            <a:endParaRPr sz="1300">
              <a:highlight>
                <a:srgbClr val="FFFFFF"/>
              </a:highlight>
            </a:endParaRPr>
          </a:p>
          <a:p>
            <a:pPr indent="0" lvl="0" marL="0" rtl="0" algn="l">
              <a:lnSpc>
                <a:spcPct val="115000"/>
              </a:lnSpc>
              <a:spcBef>
                <a:spcPts val="0"/>
              </a:spcBef>
              <a:spcAft>
                <a:spcPts val="0"/>
              </a:spcAft>
              <a:buNone/>
            </a:pPr>
            <a:r>
              <a:t/>
            </a:r>
            <a:endParaRPr sz="1300">
              <a:highlight>
                <a:srgbClr val="FFFFFF"/>
              </a:highlight>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pic>
        <p:nvPicPr>
          <p:cNvPr id="180" name="Google Shape;180;p24"/>
          <p:cNvPicPr preferRelativeResize="0"/>
          <p:nvPr/>
        </p:nvPicPr>
        <p:blipFill>
          <a:blip r:embed="rId3">
            <a:alphaModFix/>
          </a:blip>
          <a:stretch>
            <a:fillRect/>
          </a:stretch>
        </p:blipFill>
        <p:spPr>
          <a:xfrm>
            <a:off x="797900" y="1990400"/>
            <a:ext cx="5652316" cy="3673114"/>
          </a:xfrm>
          <a:prstGeom prst="rect">
            <a:avLst/>
          </a:prstGeom>
          <a:noFill/>
          <a:ln>
            <a:noFill/>
          </a:ln>
        </p:spPr>
      </p:pic>
      <p:sp>
        <p:nvSpPr>
          <p:cNvPr id="181" name="Google Shape;181;p24"/>
          <p:cNvSpPr txBox="1"/>
          <p:nvPr/>
        </p:nvSpPr>
        <p:spPr>
          <a:xfrm>
            <a:off x="797900" y="1588950"/>
            <a:ext cx="2472000" cy="33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300">
                <a:solidFill>
                  <a:schemeClr val="dk2"/>
                </a:solidFill>
                <a:latin typeface="Roboto"/>
                <a:ea typeface="Roboto"/>
                <a:cs typeface="Roboto"/>
                <a:sym typeface="Roboto"/>
              </a:rPr>
              <a:t>Input: 3xLX112X112</a:t>
            </a:r>
            <a:endParaRPr sz="1300">
              <a:solidFill>
                <a:schemeClr val="dk2"/>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25"/>
          <p:cNvPicPr preferRelativeResize="0"/>
          <p:nvPr/>
        </p:nvPicPr>
        <p:blipFill>
          <a:blip r:embed="rId3">
            <a:alphaModFix/>
          </a:blip>
          <a:stretch>
            <a:fillRect/>
          </a:stretch>
        </p:blipFill>
        <p:spPr>
          <a:xfrm>
            <a:off x="5034150" y="2100700"/>
            <a:ext cx="4001575" cy="4452650"/>
          </a:xfrm>
          <a:prstGeom prst="rect">
            <a:avLst/>
          </a:prstGeom>
          <a:noFill/>
          <a:ln>
            <a:noFill/>
          </a:ln>
        </p:spPr>
      </p:pic>
      <p:sp>
        <p:nvSpPr>
          <p:cNvPr id="187" name="Google Shape;187;p25"/>
          <p:cNvSpPr txBox="1"/>
          <p:nvPr>
            <p:ph type="title"/>
          </p:nvPr>
        </p:nvSpPr>
        <p:spPr>
          <a:xfrm>
            <a:off x="457200" y="274638"/>
            <a:ext cx="7467600" cy="1143000"/>
          </a:xfrm>
          <a:prstGeom prst="rect">
            <a:avLst/>
          </a:prstGeom>
          <a:noFill/>
          <a:ln>
            <a:noFill/>
          </a:ln>
        </p:spPr>
        <p:txBody>
          <a:bodyPr anchorCtr="0" anchor="ctr" bIns="45700" lIns="45700" spcFirstLastPara="1" rIns="45700" wrap="square" tIns="45700">
            <a:normAutofit/>
          </a:bodyPr>
          <a:lstStyle/>
          <a:p>
            <a:pPr indent="0" lvl="0" marL="0" rtl="0" algn="l">
              <a:spcBef>
                <a:spcPts val="0"/>
              </a:spcBef>
              <a:spcAft>
                <a:spcPts val="0"/>
              </a:spcAft>
              <a:buClr>
                <a:schemeClr val="lt1"/>
              </a:buClr>
              <a:buSzPts val="4600"/>
              <a:buFont typeface="Libre Franklin"/>
              <a:buNone/>
            </a:pPr>
            <a:r>
              <a:rPr lang="en-US"/>
              <a:t>Video-ResNet </a:t>
            </a:r>
            <a:endParaRPr/>
          </a:p>
        </p:txBody>
      </p:sp>
      <p:sp>
        <p:nvSpPr>
          <p:cNvPr id="188" name="Google Shape;188;p25"/>
          <p:cNvSpPr txBox="1"/>
          <p:nvPr>
            <p:ph idx="12" type="sldNum"/>
          </p:nvPr>
        </p:nvSpPr>
        <p:spPr>
          <a:xfrm>
            <a:off x="8153400" y="6422064"/>
            <a:ext cx="762000" cy="365100"/>
          </a:xfrm>
          <a:prstGeom prst="rect">
            <a:avLst/>
          </a:prstGeom>
          <a:noFill/>
          <a:ln>
            <a:noFill/>
          </a:ln>
        </p:spPr>
        <p:txBody>
          <a:bodyPr anchorCtr="0" anchor="b" bIns="0" lIns="0" spcFirstLastPara="1" rIns="0" wrap="square" tIns="0">
            <a:normAutofit/>
          </a:bodyPr>
          <a:lstStyle/>
          <a:p>
            <a:pPr indent="0" lvl="0" marL="0" rtl="0" algn="r">
              <a:spcBef>
                <a:spcPts val="0"/>
              </a:spcBef>
              <a:spcAft>
                <a:spcPts val="0"/>
              </a:spcAft>
              <a:buNone/>
            </a:pPr>
            <a:fld id="{00000000-1234-1234-1234-123412341234}" type="slidenum">
              <a:rPr lang="en-US">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sp>
        <p:nvSpPr>
          <p:cNvPr id="189" name="Google Shape;189;p25"/>
          <p:cNvSpPr txBox="1"/>
          <p:nvPr/>
        </p:nvSpPr>
        <p:spPr>
          <a:xfrm>
            <a:off x="457200" y="1373750"/>
            <a:ext cx="7434000" cy="10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solidFill>
                  <a:schemeClr val="dk2"/>
                </a:solidFill>
                <a:latin typeface="Roboto"/>
                <a:ea typeface="Roboto"/>
                <a:cs typeface="Roboto"/>
                <a:sym typeface="Roboto"/>
              </a:rPr>
              <a:t>More detailed information about R3D_18:</a:t>
            </a:r>
            <a:endParaRPr b="1" sz="1600">
              <a:solidFill>
                <a:schemeClr val="dk2"/>
              </a:solidFill>
              <a:latin typeface="Roboto"/>
              <a:ea typeface="Roboto"/>
              <a:cs typeface="Roboto"/>
              <a:sym typeface="Roboto"/>
            </a:endParaRPr>
          </a:p>
          <a:p>
            <a:pPr indent="0" lvl="0" marL="457200" rtl="0" algn="l">
              <a:spcBef>
                <a:spcPts val="0"/>
              </a:spcBef>
              <a:spcAft>
                <a:spcPts val="0"/>
              </a:spcAft>
              <a:buNone/>
            </a:pPr>
            <a:r>
              <a:t/>
            </a:r>
            <a:endParaRPr b="1" sz="1600">
              <a:solidFill>
                <a:schemeClr val="dk2"/>
              </a:solidFill>
              <a:latin typeface="Roboto"/>
              <a:ea typeface="Roboto"/>
              <a:cs typeface="Roboto"/>
              <a:sym typeface="Roboto"/>
            </a:endParaRPr>
          </a:p>
          <a:p>
            <a:pPr indent="0" lvl="0" marL="0" rtl="0" algn="l">
              <a:lnSpc>
                <a:spcPct val="115000"/>
              </a:lnSpc>
              <a:spcBef>
                <a:spcPts val="0"/>
              </a:spcBef>
              <a:spcAft>
                <a:spcPts val="0"/>
              </a:spcAft>
              <a:buNone/>
            </a:pPr>
            <a:r>
              <a:t/>
            </a:r>
            <a:endParaRPr sz="1300">
              <a:highlight>
                <a:srgbClr val="FFFFFF"/>
              </a:highlight>
            </a:endParaRPr>
          </a:p>
          <a:p>
            <a:pPr indent="0" lvl="0" marL="0" rtl="0" algn="l">
              <a:lnSpc>
                <a:spcPct val="115000"/>
              </a:lnSpc>
              <a:spcBef>
                <a:spcPts val="0"/>
              </a:spcBef>
              <a:spcAft>
                <a:spcPts val="0"/>
              </a:spcAft>
              <a:buNone/>
            </a:pPr>
            <a:r>
              <a:t/>
            </a:r>
            <a:endParaRPr sz="1300">
              <a:highlight>
                <a:srgbClr val="FFFFFF"/>
              </a:highlight>
            </a:endParaRPr>
          </a:p>
          <a:p>
            <a:pPr indent="0" lvl="0" marL="0" rtl="0" algn="l">
              <a:lnSpc>
                <a:spcPct val="115000"/>
              </a:lnSpc>
              <a:spcBef>
                <a:spcPts val="0"/>
              </a:spcBef>
              <a:spcAft>
                <a:spcPts val="0"/>
              </a:spcAft>
              <a:buNone/>
            </a:pPr>
            <a:r>
              <a:t/>
            </a:r>
            <a:endParaRPr sz="1300">
              <a:highlight>
                <a:srgbClr val="FFFFFF"/>
              </a:highlight>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pic>
        <p:nvPicPr>
          <p:cNvPr id="190" name="Google Shape;190;p25"/>
          <p:cNvPicPr preferRelativeResize="0"/>
          <p:nvPr/>
        </p:nvPicPr>
        <p:blipFill>
          <a:blip r:embed="rId4">
            <a:alphaModFix/>
          </a:blip>
          <a:stretch>
            <a:fillRect/>
          </a:stretch>
        </p:blipFill>
        <p:spPr>
          <a:xfrm>
            <a:off x="-58975" y="2100700"/>
            <a:ext cx="2219325" cy="4048125"/>
          </a:xfrm>
          <a:prstGeom prst="rect">
            <a:avLst/>
          </a:prstGeom>
          <a:noFill/>
          <a:ln>
            <a:noFill/>
          </a:ln>
        </p:spPr>
      </p:pic>
      <p:sp>
        <p:nvSpPr>
          <p:cNvPr id="191" name="Google Shape;191;p25"/>
          <p:cNvSpPr txBox="1"/>
          <p:nvPr/>
        </p:nvSpPr>
        <p:spPr>
          <a:xfrm>
            <a:off x="1990425" y="2669650"/>
            <a:ext cx="2569500" cy="434400"/>
          </a:xfrm>
          <a:prstGeom prst="rect">
            <a:avLst/>
          </a:prstGeom>
          <a:noFill/>
          <a:ln cap="flat" cmpd="sng" w="19050">
            <a:solidFill>
              <a:schemeClr val="accent4"/>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2"/>
                </a:solidFill>
                <a:latin typeface="Roboto"/>
                <a:ea typeface="Roboto"/>
                <a:cs typeface="Roboto"/>
                <a:sym typeface="Roboto"/>
              </a:rPr>
              <a:t>3x7x7, 64, stride 1x2x2</a:t>
            </a:r>
            <a:endParaRPr sz="1800">
              <a:solidFill>
                <a:schemeClr val="dk2"/>
              </a:solidFill>
              <a:latin typeface="Roboto"/>
              <a:ea typeface="Roboto"/>
              <a:cs typeface="Roboto"/>
              <a:sym typeface="Roboto"/>
            </a:endParaRPr>
          </a:p>
        </p:txBody>
      </p:sp>
      <p:sp>
        <p:nvSpPr>
          <p:cNvPr id="192" name="Google Shape;192;p25"/>
          <p:cNvSpPr txBox="1"/>
          <p:nvPr/>
        </p:nvSpPr>
        <p:spPr>
          <a:xfrm>
            <a:off x="1990425" y="2009750"/>
            <a:ext cx="2569500" cy="4344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2"/>
                </a:solidFill>
                <a:latin typeface="Roboto"/>
                <a:ea typeface="Roboto"/>
                <a:cs typeface="Roboto"/>
                <a:sym typeface="Roboto"/>
              </a:rPr>
              <a:t>3xLxHXW </a:t>
            </a:r>
            <a:endParaRPr sz="1800">
              <a:solidFill>
                <a:schemeClr val="dk2"/>
              </a:solidFill>
              <a:latin typeface="Roboto"/>
              <a:ea typeface="Roboto"/>
              <a:cs typeface="Roboto"/>
              <a:sym typeface="Roboto"/>
            </a:endParaRPr>
          </a:p>
        </p:txBody>
      </p:sp>
      <p:cxnSp>
        <p:nvCxnSpPr>
          <p:cNvPr id="193" name="Google Shape;193;p25"/>
          <p:cNvCxnSpPr>
            <a:endCxn id="192" idx="1"/>
          </p:cNvCxnSpPr>
          <p:nvPr/>
        </p:nvCxnSpPr>
        <p:spPr>
          <a:xfrm flipH="1" rot="10800000">
            <a:off x="1366125" y="2226950"/>
            <a:ext cx="624300" cy="396900"/>
          </a:xfrm>
          <a:prstGeom prst="straightConnector1">
            <a:avLst/>
          </a:prstGeom>
          <a:noFill/>
          <a:ln cap="flat" cmpd="sng" w="9525">
            <a:solidFill>
              <a:schemeClr val="dk2"/>
            </a:solidFill>
            <a:prstDash val="solid"/>
            <a:round/>
            <a:headEnd len="med" w="med" type="none"/>
            <a:tailEnd len="med" w="med" type="triangle"/>
          </a:ln>
        </p:spPr>
      </p:cxnSp>
      <p:cxnSp>
        <p:nvCxnSpPr>
          <p:cNvPr id="194" name="Google Shape;194;p25"/>
          <p:cNvCxnSpPr>
            <a:endCxn id="191" idx="1"/>
          </p:cNvCxnSpPr>
          <p:nvPr/>
        </p:nvCxnSpPr>
        <p:spPr>
          <a:xfrm flipH="1" rot="10800000">
            <a:off x="1520025" y="2886850"/>
            <a:ext cx="470400" cy="424500"/>
          </a:xfrm>
          <a:prstGeom prst="straightConnector1">
            <a:avLst/>
          </a:prstGeom>
          <a:noFill/>
          <a:ln cap="flat" cmpd="sng" w="9525">
            <a:solidFill>
              <a:schemeClr val="dk2"/>
            </a:solidFill>
            <a:prstDash val="solid"/>
            <a:round/>
            <a:headEnd len="med" w="med" type="none"/>
            <a:tailEnd len="med" w="med" type="triangle"/>
          </a:ln>
        </p:spPr>
      </p:cxnSp>
      <p:sp>
        <p:nvSpPr>
          <p:cNvPr id="195" name="Google Shape;195;p25"/>
          <p:cNvSpPr txBox="1"/>
          <p:nvPr/>
        </p:nvSpPr>
        <p:spPr>
          <a:xfrm>
            <a:off x="1990425" y="3329550"/>
            <a:ext cx="1511100" cy="6786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2"/>
                </a:solidFill>
                <a:latin typeface="Roboto"/>
                <a:ea typeface="Roboto"/>
                <a:cs typeface="Roboto"/>
                <a:sym typeface="Roboto"/>
              </a:rPr>
              <a:t>3x3x3, 64</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US" sz="1800">
                <a:solidFill>
                  <a:schemeClr val="dk2"/>
                </a:solidFill>
                <a:latin typeface="Roboto"/>
                <a:ea typeface="Roboto"/>
                <a:cs typeface="Roboto"/>
                <a:sym typeface="Roboto"/>
              </a:rPr>
              <a:t>3x3x3, 64</a:t>
            </a:r>
            <a:endParaRPr sz="1800">
              <a:solidFill>
                <a:schemeClr val="dk2"/>
              </a:solidFill>
              <a:latin typeface="Roboto"/>
              <a:ea typeface="Roboto"/>
              <a:cs typeface="Roboto"/>
              <a:sym typeface="Roboto"/>
            </a:endParaRPr>
          </a:p>
        </p:txBody>
      </p:sp>
      <p:sp>
        <p:nvSpPr>
          <p:cNvPr id="196" name="Google Shape;196;p25"/>
          <p:cNvSpPr txBox="1"/>
          <p:nvPr/>
        </p:nvSpPr>
        <p:spPr>
          <a:xfrm>
            <a:off x="1990425" y="4260000"/>
            <a:ext cx="1511100" cy="6786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2"/>
                </a:solidFill>
                <a:latin typeface="Roboto"/>
                <a:ea typeface="Roboto"/>
                <a:cs typeface="Roboto"/>
                <a:sym typeface="Roboto"/>
              </a:rPr>
              <a:t>3x3x3, 64</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US" sz="1800">
                <a:solidFill>
                  <a:schemeClr val="dk2"/>
                </a:solidFill>
                <a:latin typeface="Roboto"/>
                <a:ea typeface="Roboto"/>
                <a:cs typeface="Roboto"/>
                <a:sym typeface="Roboto"/>
              </a:rPr>
              <a:t>3x3x3, 64</a:t>
            </a:r>
            <a:endParaRPr sz="1800">
              <a:solidFill>
                <a:schemeClr val="dk2"/>
              </a:solidFill>
              <a:latin typeface="Roboto"/>
              <a:ea typeface="Roboto"/>
              <a:cs typeface="Roboto"/>
              <a:sym typeface="Roboto"/>
            </a:endParaRPr>
          </a:p>
        </p:txBody>
      </p:sp>
      <p:sp>
        <p:nvSpPr>
          <p:cNvPr id="197" name="Google Shape;197;p25"/>
          <p:cNvSpPr/>
          <p:nvPr/>
        </p:nvSpPr>
        <p:spPr>
          <a:xfrm>
            <a:off x="1990425" y="3329550"/>
            <a:ext cx="1511100" cy="1609200"/>
          </a:xfrm>
          <a:prstGeom prst="rect">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cxnSp>
        <p:nvCxnSpPr>
          <p:cNvPr id="198" name="Google Shape;198;p25"/>
          <p:cNvCxnSpPr>
            <a:endCxn id="195" idx="1"/>
          </p:cNvCxnSpPr>
          <p:nvPr/>
        </p:nvCxnSpPr>
        <p:spPr>
          <a:xfrm>
            <a:off x="1547025" y="3537750"/>
            <a:ext cx="443400" cy="131100"/>
          </a:xfrm>
          <a:prstGeom prst="straightConnector1">
            <a:avLst/>
          </a:prstGeom>
          <a:noFill/>
          <a:ln cap="flat" cmpd="sng" w="9525">
            <a:solidFill>
              <a:schemeClr val="dk2"/>
            </a:solidFill>
            <a:prstDash val="solid"/>
            <a:round/>
            <a:headEnd len="med" w="med" type="none"/>
            <a:tailEnd len="med" w="med" type="triangle"/>
          </a:ln>
        </p:spPr>
      </p:cxnSp>
      <p:cxnSp>
        <p:nvCxnSpPr>
          <p:cNvPr id="199" name="Google Shape;199;p25"/>
          <p:cNvCxnSpPr>
            <a:stCxn id="192" idx="2"/>
            <a:endCxn id="191" idx="0"/>
          </p:cNvCxnSpPr>
          <p:nvPr/>
        </p:nvCxnSpPr>
        <p:spPr>
          <a:xfrm>
            <a:off x="3275175" y="2444150"/>
            <a:ext cx="0" cy="225600"/>
          </a:xfrm>
          <a:prstGeom prst="straightConnector1">
            <a:avLst/>
          </a:prstGeom>
          <a:noFill/>
          <a:ln cap="flat" cmpd="sng" w="9525">
            <a:solidFill>
              <a:schemeClr val="dk2"/>
            </a:solidFill>
            <a:prstDash val="solid"/>
            <a:round/>
            <a:headEnd len="med" w="med" type="none"/>
            <a:tailEnd len="med" w="med" type="triangle"/>
          </a:ln>
        </p:spPr>
      </p:cxnSp>
      <p:cxnSp>
        <p:nvCxnSpPr>
          <p:cNvPr id="200" name="Google Shape;200;p25"/>
          <p:cNvCxnSpPr/>
          <p:nvPr/>
        </p:nvCxnSpPr>
        <p:spPr>
          <a:xfrm>
            <a:off x="3198975" y="3104050"/>
            <a:ext cx="0" cy="225600"/>
          </a:xfrm>
          <a:prstGeom prst="straightConnector1">
            <a:avLst/>
          </a:prstGeom>
          <a:noFill/>
          <a:ln cap="flat" cmpd="sng" w="9525">
            <a:solidFill>
              <a:schemeClr val="dk2"/>
            </a:solidFill>
            <a:prstDash val="solid"/>
            <a:round/>
            <a:headEnd len="med" w="med" type="none"/>
            <a:tailEnd len="med" w="med" type="triangle"/>
          </a:ln>
        </p:spPr>
      </p:cxnSp>
      <p:sp>
        <p:nvSpPr>
          <p:cNvPr id="201" name="Google Shape;201;p25"/>
          <p:cNvSpPr/>
          <p:nvPr/>
        </p:nvSpPr>
        <p:spPr>
          <a:xfrm>
            <a:off x="3218559" y="2225675"/>
            <a:ext cx="2118800" cy="1061600"/>
          </a:xfrm>
          <a:custGeom>
            <a:rect b="b" l="l" r="r" t="t"/>
            <a:pathLst>
              <a:path extrusionOk="0" h="42464" w="84752">
                <a:moveTo>
                  <a:pt x="54017" y="0"/>
                </a:moveTo>
                <a:cubicBezTo>
                  <a:pt x="58179" y="2835"/>
                  <a:pt x="74223" y="10436"/>
                  <a:pt x="78988" y="17010"/>
                </a:cubicBezTo>
                <a:cubicBezTo>
                  <a:pt x="83753" y="23585"/>
                  <a:pt x="86889" y="35466"/>
                  <a:pt x="82607" y="39447"/>
                </a:cubicBezTo>
                <a:cubicBezTo>
                  <a:pt x="78325" y="43428"/>
                  <a:pt x="66624" y="40955"/>
                  <a:pt x="53294" y="40895"/>
                </a:cubicBezTo>
                <a:cubicBezTo>
                  <a:pt x="39964" y="40835"/>
                  <a:pt x="10288" y="39689"/>
                  <a:pt x="2628" y="39086"/>
                </a:cubicBezTo>
                <a:cubicBezTo>
                  <a:pt x="-5032" y="38483"/>
                  <a:pt x="6548" y="36733"/>
                  <a:pt x="7332" y="37276"/>
                </a:cubicBezTo>
                <a:cubicBezTo>
                  <a:pt x="8116" y="37819"/>
                  <a:pt x="8418" y="42102"/>
                  <a:pt x="7332" y="42343"/>
                </a:cubicBezTo>
                <a:cubicBezTo>
                  <a:pt x="6246" y="42584"/>
                  <a:pt x="1904" y="39327"/>
                  <a:pt x="818" y="38724"/>
                </a:cubicBezTo>
              </a:path>
            </a:pathLst>
          </a:custGeom>
          <a:noFill/>
          <a:ln cap="flat" cmpd="sng" w="9525">
            <a:solidFill>
              <a:schemeClr val="dk2"/>
            </a:solidFill>
            <a:prstDash val="solid"/>
            <a:round/>
            <a:headEnd len="med" w="med" type="none"/>
            <a:tailEnd len="med" w="med" type="none"/>
          </a:ln>
        </p:spPr>
      </p:sp>
      <p:cxnSp>
        <p:nvCxnSpPr>
          <p:cNvPr id="202" name="Google Shape;202;p25"/>
          <p:cNvCxnSpPr/>
          <p:nvPr/>
        </p:nvCxnSpPr>
        <p:spPr>
          <a:xfrm>
            <a:off x="3198975" y="4011963"/>
            <a:ext cx="0" cy="225600"/>
          </a:xfrm>
          <a:prstGeom prst="straightConnector1">
            <a:avLst/>
          </a:prstGeom>
          <a:noFill/>
          <a:ln cap="flat" cmpd="sng" w="9525">
            <a:solidFill>
              <a:schemeClr val="dk2"/>
            </a:solidFill>
            <a:prstDash val="solid"/>
            <a:round/>
            <a:headEnd len="med" w="med" type="none"/>
            <a:tailEnd len="med" w="med" type="triangle"/>
          </a:ln>
        </p:spPr>
      </p:cxnSp>
      <p:sp>
        <p:nvSpPr>
          <p:cNvPr id="203" name="Google Shape;203;p25"/>
          <p:cNvSpPr/>
          <p:nvPr/>
        </p:nvSpPr>
        <p:spPr>
          <a:xfrm>
            <a:off x="3230317" y="3266150"/>
            <a:ext cx="1432675" cy="944325"/>
          </a:xfrm>
          <a:custGeom>
            <a:rect b="b" l="l" r="r" t="t"/>
            <a:pathLst>
              <a:path extrusionOk="0" h="37773" w="57307">
                <a:moveTo>
                  <a:pt x="2671" y="0"/>
                </a:moveTo>
                <a:cubicBezTo>
                  <a:pt x="9969" y="664"/>
                  <a:pt x="37896" y="-965"/>
                  <a:pt x="46461" y="3981"/>
                </a:cubicBezTo>
                <a:cubicBezTo>
                  <a:pt x="55026" y="8927"/>
                  <a:pt x="61359" y="24549"/>
                  <a:pt x="54061" y="29676"/>
                </a:cubicBezTo>
                <a:cubicBezTo>
                  <a:pt x="46763" y="34803"/>
                  <a:pt x="10452" y="34441"/>
                  <a:pt x="2671" y="34742"/>
                </a:cubicBezTo>
                <a:cubicBezTo>
                  <a:pt x="-5110" y="35044"/>
                  <a:pt x="6532" y="31003"/>
                  <a:pt x="7376" y="31485"/>
                </a:cubicBezTo>
                <a:cubicBezTo>
                  <a:pt x="8221" y="31968"/>
                  <a:pt x="8763" y="37094"/>
                  <a:pt x="7738" y="37637"/>
                </a:cubicBezTo>
                <a:cubicBezTo>
                  <a:pt x="6713" y="38180"/>
                  <a:pt x="2310" y="35225"/>
                  <a:pt x="1224" y="34742"/>
                </a:cubicBezTo>
              </a:path>
            </a:pathLst>
          </a:custGeom>
          <a:noFill/>
          <a:ln cap="flat" cmpd="sng" w="9525">
            <a:solidFill>
              <a:schemeClr val="dk2"/>
            </a:solidFill>
            <a:prstDash val="solid"/>
            <a:round/>
            <a:headEnd len="med" w="med" type="none"/>
            <a:tailEnd len="med" w="med" type="none"/>
          </a:ln>
        </p:spPr>
      </p:sp>
      <p:cxnSp>
        <p:nvCxnSpPr>
          <p:cNvPr id="204" name="Google Shape;204;p25"/>
          <p:cNvCxnSpPr/>
          <p:nvPr/>
        </p:nvCxnSpPr>
        <p:spPr>
          <a:xfrm>
            <a:off x="1533525" y="4008150"/>
            <a:ext cx="411600" cy="1519800"/>
          </a:xfrm>
          <a:prstGeom prst="straightConnector1">
            <a:avLst/>
          </a:prstGeom>
          <a:noFill/>
          <a:ln cap="flat" cmpd="sng" w="9525">
            <a:solidFill>
              <a:schemeClr val="dk2"/>
            </a:solidFill>
            <a:prstDash val="solid"/>
            <a:round/>
            <a:headEnd len="med" w="med" type="none"/>
            <a:tailEnd len="med" w="med" type="triangle"/>
          </a:ln>
        </p:spPr>
      </p:cxnSp>
      <p:sp>
        <p:nvSpPr>
          <p:cNvPr id="205" name="Google Shape;205;p25"/>
          <p:cNvSpPr txBox="1"/>
          <p:nvPr/>
        </p:nvSpPr>
        <p:spPr>
          <a:xfrm>
            <a:off x="2021325" y="5169625"/>
            <a:ext cx="1511100" cy="6786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2"/>
                </a:solidFill>
                <a:latin typeface="Roboto"/>
                <a:ea typeface="Roboto"/>
                <a:cs typeface="Roboto"/>
                <a:sym typeface="Roboto"/>
              </a:rPr>
              <a:t>3x3x3, 128</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US" sz="1800">
                <a:solidFill>
                  <a:schemeClr val="dk2"/>
                </a:solidFill>
                <a:latin typeface="Roboto"/>
                <a:ea typeface="Roboto"/>
                <a:cs typeface="Roboto"/>
                <a:sym typeface="Roboto"/>
              </a:rPr>
              <a:t>3x3x3, 128</a:t>
            </a:r>
            <a:endParaRPr sz="1800">
              <a:solidFill>
                <a:schemeClr val="dk2"/>
              </a:solidFill>
              <a:latin typeface="Roboto"/>
              <a:ea typeface="Roboto"/>
              <a:cs typeface="Roboto"/>
              <a:sym typeface="Roboto"/>
            </a:endParaRPr>
          </a:p>
        </p:txBody>
      </p:sp>
      <p:sp>
        <p:nvSpPr>
          <p:cNvPr id="206" name="Google Shape;206;p25"/>
          <p:cNvSpPr txBox="1"/>
          <p:nvPr/>
        </p:nvSpPr>
        <p:spPr>
          <a:xfrm>
            <a:off x="2021325" y="6100075"/>
            <a:ext cx="1511100" cy="6786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2"/>
                </a:solidFill>
                <a:latin typeface="Roboto"/>
                <a:ea typeface="Roboto"/>
                <a:cs typeface="Roboto"/>
                <a:sym typeface="Roboto"/>
              </a:rPr>
              <a:t>3x3x3, 128</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US" sz="1800">
                <a:solidFill>
                  <a:schemeClr val="dk2"/>
                </a:solidFill>
                <a:latin typeface="Roboto"/>
                <a:ea typeface="Roboto"/>
                <a:cs typeface="Roboto"/>
                <a:sym typeface="Roboto"/>
              </a:rPr>
              <a:t>3x3x3, 128</a:t>
            </a:r>
            <a:endParaRPr sz="1800">
              <a:solidFill>
                <a:schemeClr val="dk2"/>
              </a:solidFill>
              <a:latin typeface="Roboto"/>
              <a:ea typeface="Roboto"/>
              <a:cs typeface="Roboto"/>
              <a:sym typeface="Roboto"/>
            </a:endParaRPr>
          </a:p>
        </p:txBody>
      </p:sp>
      <p:sp>
        <p:nvSpPr>
          <p:cNvPr id="207" name="Google Shape;207;p25"/>
          <p:cNvSpPr/>
          <p:nvPr/>
        </p:nvSpPr>
        <p:spPr>
          <a:xfrm>
            <a:off x="2021325" y="5164250"/>
            <a:ext cx="1511100" cy="1609200"/>
          </a:xfrm>
          <a:prstGeom prst="rect">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cxnSp>
        <p:nvCxnSpPr>
          <p:cNvPr id="208" name="Google Shape;208;p25"/>
          <p:cNvCxnSpPr/>
          <p:nvPr/>
        </p:nvCxnSpPr>
        <p:spPr>
          <a:xfrm>
            <a:off x="3229875" y="4944125"/>
            <a:ext cx="0" cy="225600"/>
          </a:xfrm>
          <a:prstGeom prst="straightConnector1">
            <a:avLst/>
          </a:prstGeom>
          <a:noFill/>
          <a:ln cap="flat" cmpd="sng" w="9525">
            <a:solidFill>
              <a:schemeClr val="dk2"/>
            </a:solidFill>
            <a:prstDash val="solid"/>
            <a:round/>
            <a:headEnd len="med" w="med" type="none"/>
            <a:tailEnd len="med" w="med" type="triangle"/>
          </a:ln>
        </p:spPr>
      </p:cxnSp>
      <p:cxnSp>
        <p:nvCxnSpPr>
          <p:cNvPr id="209" name="Google Shape;209;p25"/>
          <p:cNvCxnSpPr/>
          <p:nvPr/>
        </p:nvCxnSpPr>
        <p:spPr>
          <a:xfrm>
            <a:off x="3229875" y="5852038"/>
            <a:ext cx="0" cy="225600"/>
          </a:xfrm>
          <a:prstGeom prst="straightConnector1">
            <a:avLst/>
          </a:prstGeom>
          <a:noFill/>
          <a:ln cap="flat" cmpd="sng" w="9525">
            <a:solidFill>
              <a:schemeClr val="dk2"/>
            </a:solidFill>
            <a:prstDash val="solid"/>
            <a:round/>
            <a:headEnd len="med" w="med" type="none"/>
            <a:tailEnd len="med" w="med" type="triangle"/>
          </a:ln>
        </p:spPr>
      </p:cxnSp>
      <p:sp>
        <p:nvSpPr>
          <p:cNvPr id="210" name="Google Shape;210;p25"/>
          <p:cNvSpPr/>
          <p:nvPr/>
        </p:nvSpPr>
        <p:spPr>
          <a:xfrm>
            <a:off x="3261217" y="5106225"/>
            <a:ext cx="1432675" cy="944325"/>
          </a:xfrm>
          <a:custGeom>
            <a:rect b="b" l="l" r="r" t="t"/>
            <a:pathLst>
              <a:path extrusionOk="0" h="37773" w="57307">
                <a:moveTo>
                  <a:pt x="2671" y="0"/>
                </a:moveTo>
                <a:cubicBezTo>
                  <a:pt x="9969" y="664"/>
                  <a:pt x="37896" y="-965"/>
                  <a:pt x="46461" y="3981"/>
                </a:cubicBezTo>
                <a:cubicBezTo>
                  <a:pt x="55026" y="8927"/>
                  <a:pt x="61359" y="24549"/>
                  <a:pt x="54061" y="29676"/>
                </a:cubicBezTo>
                <a:cubicBezTo>
                  <a:pt x="46763" y="34803"/>
                  <a:pt x="10452" y="34441"/>
                  <a:pt x="2671" y="34742"/>
                </a:cubicBezTo>
                <a:cubicBezTo>
                  <a:pt x="-5110" y="35044"/>
                  <a:pt x="6532" y="31003"/>
                  <a:pt x="7376" y="31485"/>
                </a:cubicBezTo>
                <a:cubicBezTo>
                  <a:pt x="8221" y="31968"/>
                  <a:pt x="8763" y="37094"/>
                  <a:pt x="7738" y="37637"/>
                </a:cubicBezTo>
                <a:cubicBezTo>
                  <a:pt x="6713" y="38180"/>
                  <a:pt x="2310" y="35225"/>
                  <a:pt x="1224" y="34742"/>
                </a:cubicBezTo>
              </a:path>
            </a:pathLst>
          </a:custGeom>
          <a:noFill/>
          <a:ln cap="flat" cmpd="sng" w="9525">
            <a:solidFill>
              <a:schemeClr val="dk2"/>
            </a:solidFill>
            <a:prstDash val="solid"/>
            <a:round/>
            <a:headEnd len="med" w="med" type="none"/>
            <a:tailEnd len="med" w="med" type="none"/>
          </a:ln>
        </p:spPr>
      </p:sp>
      <p:sp>
        <p:nvSpPr>
          <p:cNvPr id="211" name="Google Shape;211;p25"/>
          <p:cNvSpPr/>
          <p:nvPr/>
        </p:nvSpPr>
        <p:spPr>
          <a:xfrm>
            <a:off x="3261217" y="4221513"/>
            <a:ext cx="1432675" cy="944325"/>
          </a:xfrm>
          <a:custGeom>
            <a:rect b="b" l="l" r="r" t="t"/>
            <a:pathLst>
              <a:path extrusionOk="0" h="37773" w="57307">
                <a:moveTo>
                  <a:pt x="2671" y="0"/>
                </a:moveTo>
                <a:cubicBezTo>
                  <a:pt x="9969" y="664"/>
                  <a:pt x="37896" y="-965"/>
                  <a:pt x="46461" y="3981"/>
                </a:cubicBezTo>
                <a:cubicBezTo>
                  <a:pt x="55026" y="8927"/>
                  <a:pt x="61359" y="24549"/>
                  <a:pt x="54061" y="29676"/>
                </a:cubicBezTo>
                <a:cubicBezTo>
                  <a:pt x="46763" y="34803"/>
                  <a:pt x="10452" y="34441"/>
                  <a:pt x="2671" y="34742"/>
                </a:cubicBezTo>
                <a:cubicBezTo>
                  <a:pt x="-5110" y="35044"/>
                  <a:pt x="6532" y="31003"/>
                  <a:pt x="7376" y="31485"/>
                </a:cubicBezTo>
                <a:cubicBezTo>
                  <a:pt x="8221" y="31968"/>
                  <a:pt x="8763" y="37094"/>
                  <a:pt x="7738" y="37637"/>
                </a:cubicBezTo>
                <a:cubicBezTo>
                  <a:pt x="6713" y="38180"/>
                  <a:pt x="2310" y="35225"/>
                  <a:pt x="1224" y="34742"/>
                </a:cubicBezTo>
              </a:path>
            </a:pathLst>
          </a:custGeom>
          <a:noFill/>
          <a:ln cap="flat" cmpd="sng" w="9525">
            <a:solidFill>
              <a:schemeClr val="dk2"/>
            </a:solidFill>
            <a:prstDash val="solid"/>
            <a:round/>
            <a:headEnd len="med" w="med" type="none"/>
            <a:tailEnd len="med" w="med" type="none"/>
          </a:ln>
        </p:spPr>
      </p:sp>
      <p:sp>
        <p:nvSpPr>
          <p:cNvPr id="212" name="Google Shape;212;p25"/>
          <p:cNvSpPr txBox="1"/>
          <p:nvPr/>
        </p:nvSpPr>
        <p:spPr>
          <a:xfrm>
            <a:off x="1547025" y="2646700"/>
            <a:ext cx="690900" cy="48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A64D79"/>
                </a:solidFill>
                <a:latin typeface="Roboto"/>
                <a:ea typeface="Roboto"/>
                <a:cs typeface="Roboto"/>
                <a:sym typeface="Roboto"/>
              </a:rPr>
              <a:t>C1</a:t>
            </a:r>
            <a:endParaRPr sz="1800">
              <a:solidFill>
                <a:srgbClr val="A64D79"/>
              </a:solidFill>
              <a:latin typeface="Roboto"/>
              <a:ea typeface="Roboto"/>
              <a:cs typeface="Roboto"/>
              <a:sym typeface="Roboto"/>
            </a:endParaRPr>
          </a:p>
        </p:txBody>
      </p:sp>
      <p:sp>
        <p:nvSpPr>
          <p:cNvPr id="213" name="Google Shape;213;p25"/>
          <p:cNvSpPr txBox="1"/>
          <p:nvPr/>
        </p:nvSpPr>
        <p:spPr>
          <a:xfrm>
            <a:off x="1598975" y="3266150"/>
            <a:ext cx="690900" cy="48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00FF00"/>
                </a:solidFill>
                <a:latin typeface="Roboto"/>
                <a:ea typeface="Roboto"/>
                <a:cs typeface="Roboto"/>
                <a:sym typeface="Roboto"/>
              </a:rPr>
              <a:t>C2</a:t>
            </a:r>
            <a:endParaRPr sz="1800">
              <a:solidFill>
                <a:srgbClr val="00FF00"/>
              </a:solidFill>
              <a:latin typeface="Roboto"/>
              <a:ea typeface="Roboto"/>
              <a:cs typeface="Roboto"/>
              <a:sym typeface="Roboto"/>
            </a:endParaRPr>
          </a:p>
        </p:txBody>
      </p:sp>
      <p:sp>
        <p:nvSpPr>
          <p:cNvPr id="214" name="Google Shape;214;p25"/>
          <p:cNvSpPr txBox="1"/>
          <p:nvPr/>
        </p:nvSpPr>
        <p:spPr>
          <a:xfrm>
            <a:off x="1598975" y="5338238"/>
            <a:ext cx="690900" cy="48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9900FF"/>
                </a:solidFill>
                <a:latin typeface="Roboto"/>
                <a:ea typeface="Roboto"/>
                <a:cs typeface="Roboto"/>
                <a:sym typeface="Roboto"/>
              </a:rPr>
              <a:t>C3</a:t>
            </a:r>
            <a:endParaRPr sz="1800">
              <a:solidFill>
                <a:srgbClr val="9900FF"/>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6"/>
          <p:cNvSpPr txBox="1"/>
          <p:nvPr>
            <p:ph type="title"/>
          </p:nvPr>
        </p:nvSpPr>
        <p:spPr>
          <a:xfrm>
            <a:off x="457200" y="274638"/>
            <a:ext cx="7467600" cy="1143000"/>
          </a:xfrm>
          <a:prstGeom prst="rect">
            <a:avLst/>
          </a:prstGeom>
          <a:noFill/>
          <a:ln>
            <a:noFill/>
          </a:ln>
        </p:spPr>
        <p:txBody>
          <a:bodyPr anchorCtr="0" anchor="ctr" bIns="45700" lIns="45700" spcFirstLastPara="1" rIns="45700" wrap="square" tIns="45700">
            <a:normAutofit/>
          </a:bodyPr>
          <a:lstStyle/>
          <a:p>
            <a:pPr indent="0" lvl="0" marL="0" rtl="0" algn="l">
              <a:spcBef>
                <a:spcPts val="0"/>
              </a:spcBef>
              <a:spcAft>
                <a:spcPts val="0"/>
              </a:spcAft>
              <a:buClr>
                <a:schemeClr val="lt1"/>
              </a:buClr>
              <a:buSzPts val="4600"/>
              <a:buFont typeface="Libre Franklin"/>
              <a:buNone/>
            </a:pPr>
            <a:r>
              <a:rPr lang="en-US"/>
              <a:t>Training Strategy</a:t>
            </a:r>
            <a:endParaRPr/>
          </a:p>
        </p:txBody>
      </p:sp>
      <p:sp>
        <p:nvSpPr>
          <p:cNvPr id="220" name="Google Shape;220;p26"/>
          <p:cNvSpPr txBox="1"/>
          <p:nvPr/>
        </p:nvSpPr>
        <p:spPr>
          <a:xfrm>
            <a:off x="457200" y="1724100"/>
            <a:ext cx="7804500" cy="3014400"/>
          </a:xfrm>
          <a:prstGeom prst="rect">
            <a:avLst/>
          </a:prstGeom>
          <a:noFill/>
          <a:ln>
            <a:noFill/>
          </a:ln>
        </p:spPr>
        <p:txBody>
          <a:bodyPr anchorCtr="0" anchor="t" bIns="91425" lIns="91425" spcFirstLastPara="1" rIns="91425" wrap="square" tIns="91425">
            <a:noAutofit/>
          </a:bodyPr>
          <a:lstStyle/>
          <a:p>
            <a:pPr indent="-320040" lvl="0" marL="457200" marR="0" rtl="0" algn="l">
              <a:lnSpc>
                <a:spcPct val="115000"/>
              </a:lnSpc>
              <a:spcBef>
                <a:spcPts val="0"/>
              </a:spcBef>
              <a:spcAft>
                <a:spcPts val="0"/>
              </a:spcAft>
              <a:buClr>
                <a:schemeClr val="dk2"/>
              </a:buClr>
              <a:buSzPts val="1440"/>
              <a:buFont typeface="Roboto"/>
              <a:buAutoNum type="arabicPeriod"/>
            </a:pPr>
            <a:r>
              <a:rPr lang="en-US" sz="1800">
                <a:solidFill>
                  <a:schemeClr val="dk2"/>
                </a:solidFill>
                <a:latin typeface="Roboto"/>
                <a:ea typeface="Roboto"/>
                <a:cs typeface="Roboto"/>
                <a:sym typeface="Roboto"/>
              </a:rPr>
              <a:t>Three models R3D_18, R(2+1)D_18,  MC3_18 from TorchVision </a:t>
            </a:r>
            <a:r>
              <a:rPr lang="en-US" sz="1800">
                <a:solidFill>
                  <a:schemeClr val="dk2"/>
                </a:solidFill>
                <a:latin typeface="Roboto"/>
                <a:ea typeface="Roboto"/>
                <a:cs typeface="Roboto"/>
                <a:sym typeface="Roboto"/>
              </a:rPr>
              <a:t>library</a:t>
            </a:r>
            <a:r>
              <a:rPr lang="en-US" sz="1800">
                <a:solidFill>
                  <a:schemeClr val="dk2"/>
                </a:solidFill>
                <a:latin typeface="Roboto"/>
                <a:ea typeface="Roboto"/>
                <a:cs typeface="Roboto"/>
                <a:sym typeface="Roboto"/>
              </a:rPr>
              <a:t> are pretrained on </a:t>
            </a:r>
            <a:r>
              <a:rPr lang="en-US" sz="1800" u="sng">
                <a:solidFill>
                  <a:schemeClr val="dk2"/>
                </a:solidFill>
                <a:latin typeface="Roboto"/>
                <a:ea typeface="Roboto"/>
                <a:cs typeface="Roboto"/>
                <a:sym typeface="Roboto"/>
              </a:rPr>
              <a:t>Kinetics-400 dataset</a:t>
            </a:r>
            <a:r>
              <a:rPr lang="en-US" sz="1800">
                <a:solidFill>
                  <a:schemeClr val="dk2"/>
                </a:solidFill>
                <a:latin typeface="Roboto"/>
                <a:ea typeface="Roboto"/>
                <a:cs typeface="Roboto"/>
                <a:sym typeface="Roboto"/>
              </a:rPr>
              <a:t>, and then apply end-to-end fine-tuning on the </a:t>
            </a:r>
            <a:r>
              <a:rPr lang="en-US" sz="1800" u="sng">
                <a:solidFill>
                  <a:schemeClr val="dk2"/>
                </a:solidFill>
                <a:latin typeface="Roboto"/>
                <a:ea typeface="Roboto"/>
                <a:cs typeface="Roboto"/>
                <a:sym typeface="Roboto"/>
              </a:rPr>
              <a:t>GRIT dataset</a:t>
            </a:r>
            <a:r>
              <a:rPr lang="en-US" sz="1800">
                <a:solidFill>
                  <a:schemeClr val="dk2"/>
                </a:solidFill>
                <a:latin typeface="Roboto"/>
                <a:ea typeface="Roboto"/>
                <a:cs typeface="Roboto"/>
                <a:sym typeface="Roboto"/>
              </a:rPr>
              <a:t>. </a:t>
            </a:r>
            <a:endParaRPr sz="1800">
              <a:solidFill>
                <a:schemeClr val="dk2"/>
              </a:solidFill>
              <a:latin typeface="Roboto"/>
              <a:ea typeface="Roboto"/>
              <a:cs typeface="Roboto"/>
              <a:sym typeface="Roboto"/>
            </a:endParaRPr>
          </a:p>
          <a:p>
            <a:pPr indent="0" lvl="0" marL="457200" marR="0" rtl="0" algn="l">
              <a:lnSpc>
                <a:spcPct val="115000"/>
              </a:lnSpc>
              <a:spcBef>
                <a:spcPts val="1200"/>
              </a:spcBef>
              <a:spcAft>
                <a:spcPts val="0"/>
              </a:spcAft>
              <a:buNone/>
            </a:pPr>
            <a:r>
              <a:t/>
            </a:r>
            <a:endParaRPr sz="1800">
              <a:solidFill>
                <a:schemeClr val="dk2"/>
              </a:solidFill>
              <a:latin typeface="Roboto"/>
              <a:ea typeface="Roboto"/>
              <a:cs typeface="Roboto"/>
              <a:sym typeface="Roboto"/>
            </a:endParaRPr>
          </a:p>
          <a:p>
            <a:pPr indent="-320040" lvl="0" marL="457200" marR="0" rtl="0" algn="l">
              <a:lnSpc>
                <a:spcPct val="115000"/>
              </a:lnSpc>
              <a:spcBef>
                <a:spcPts val="1200"/>
              </a:spcBef>
              <a:spcAft>
                <a:spcPts val="0"/>
              </a:spcAft>
              <a:buClr>
                <a:schemeClr val="dk2"/>
              </a:buClr>
              <a:buSzPts val="1440"/>
              <a:buFont typeface="Roboto"/>
              <a:buAutoNum type="arabicPeriod"/>
            </a:pPr>
            <a:r>
              <a:rPr lang="en-US" sz="1800">
                <a:solidFill>
                  <a:schemeClr val="dk2"/>
                </a:solidFill>
                <a:latin typeface="Roboto"/>
                <a:ea typeface="Roboto"/>
                <a:cs typeface="Roboto"/>
                <a:sym typeface="Roboto"/>
              </a:rPr>
              <a:t>Three models R3D_18, R(2+1)D_18,  MC3_18 from TorchVision library train on the </a:t>
            </a:r>
            <a:r>
              <a:rPr lang="en-US" sz="1800" u="sng">
                <a:solidFill>
                  <a:schemeClr val="dk2"/>
                </a:solidFill>
                <a:latin typeface="Roboto"/>
                <a:ea typeface="Roboto"/>
                <a:cs typeface="Roboto"/>
                <a:sym typeface="Roboto"/>
              </a:rPr>
              <a:t>GRIT dataset</a:t>
            </a:r>
            <a:r>
              <a:rPr lang="en-US" sz="1800">
                <a:solidFill>
                  <a:schemeClr val="dk2"/>
                </a:solidFill>
                <a:latin typeface="Roboto"/>
                <a:ea typeface="Roboto"/>
                <a:cs typeface="Roboto"/>
                <a:sym typeface="Roboto"/>
              </a:rPr>
              <a:t>.</a:t>
            </a:r>
            <a:r>
              <a:rPr lang="en-US" sz="1850">
                <a:solidFill>
                  <a:srgbClr val="495365"/>
                </a:solidFill>
                <a:highlight>
                  <a:srgbClr val="FFFFFF"/>
                </a:highlight>
              </a:rPr>
              <a:t> </a:t>
            </a:r>
            <a:endParaRPr sz="1850">
              <a:solidFill>
                <a:srgbClr val="495365"/>
              </a:solidFill>
              <a:highlight>
                <a:srgbClr val="FFFFFF"/>
              </a:highlight>
            </a:endParaRPr>
          </a:p>
          <a:p>
            <a:pPr indent="0" lvl="0" marL="457200" rtl="0" algn="l">
              <a:spcBef>
                <a:spcPts val="1200"/>
              </a:spcBef>
              <a:spcAft>
                <a:spcPts val="0"/>
              </a:spcAft>
              <a:buNone/>
            </a:pPr>
            <a:r>
              <a:t/>
            </a:r>
            <a:endParaRPr sz="1850">
              <a:solidFill>
                <a:srgbClr val="495365"/>
              </a:solidFill>
              <a:highlight>
                <a:srgbClr val="FFFFFF"/>
              </a:highlight>
            </a:endParaRPr>
          </a:p>
          <a:p>
            <a:pPr indent="0" lvl="0" marL="457200" rtl="0" algn="l">
              <a:spcBef>
                <a:spcPts val="0"/>
              </a:spcBef>
              <a:spcAft>
                <a:spcPts val="0"/>
              </a:spcAft>
              <a:buNone/>
            </a:pPr>
            <a:r>
              <a:t/>
            </a:r>
            <a:endParaRPr sz="1850">
              <a:solidFill>
                <a:srgbClr val="495365"/>
              </a:solidFill>
              <a:highlight>
                <a:srgbClr val="FFFFFF"/>
              </a:highlight>
            </a:endParaRPr>
          </a:p>
          <a:p>
            <a:pPr indent="0" lvl="0" marL="457200" rtl="0" algn="l">
              <a:spcBef>
                <a:spcPts val="0"/>
              </a:spcBef>
              <a:spcAft>
                <a:spcPts val="0"/>
              </a:spcAft>
              <a:buNone/>
            </a:pPr>
            <a:r>
              <a:t/>
            </a:r>
            <a:endParaRPr sz="1850">
              <a:solidFill>
                <a:srgbClr val="495365"/>
              </a:solidFill>
              <a:highlight>
                <a:srgbClr val="FFFFFF"/>
              </a:highlight>
            </a:endParaRPr>
          </a:p>
          <a:p>
            <a:pPr indent="0" lvl="0" marL="457200" rtl="0" algn="l">
              <a:spcBef>
                <a:spcPts val="0"/>
              </a:spcBef>
              <a:spcAft>
                <a:spcPts val="0"/>
              </a:spcAft>
              <a:buNone/>
            </a:pPr>
            <a:r>
              <a:t/>
            </a:r>
            <a:endParaRPr sz="1850">
              <a:solidFill>
                <a:srgbClr val="495365"/>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7"/>
          <p:cNvSpPr txBox="1"/>
          <p:nvPr>
            <p:ph type="title"/>
          </p:nvPr>
        </p:nvSpPr>
        <p:spPr>
          <a:xfrm>
            <a:off x="457200" y="274638"/>
            <a:ext cx="7467600" cy="1143000"/>
          </a:xfrm>
          <a:prstGeom prst="rect">
            <a:avLst/>
          </a:prstGeom>
          <a:noFill/>
          <a:ln>
            <a:noFill/>
          </a:ln>
        </p:spPr>
        <p:txBody>
          <a:bodyPr anchorCtr="0" anchor="ctr" bIns="45700" lIns="45700" spcFirstLastPara="1" rIns="45700" wrap="square" tIns="45700">
            <a:normAutofit/>
          </a:bodyPr>
          <a:lstStyle/>
          <a:p>
            <a:pPr indent="0" lvl="0" marL="0" rtl="0" algn="l">
              <a:spcBef>
                <a:spcPts val="0"/>
              </a:spcBef>
              <a:spcAft>
                <a:spcPts val="0"/>
              </a:spcAft>
              <a:buClr>
                <a:schemeClr val="lt1"/>
              </a:buClr>
              <a:buSzPts val="4600"/>
              <a:buFont typeface="Libre Franklin"/>
              <a:buNone/>
            </a:pPr>
            <a:r>
              <a:rPr lang="en-US"/>
              <a:t>Data Augmentation:</a:t>
            </a:r>
            <a:endParaRPr/>
          </a:p>
        </p:txBody>
      </p:sp>
      <p:sp>
        <p:nvSpPr>
          <p:cNvPr id="226" name="Google Shape;226;p27"/>
          <p:cNvSpPr txBox="1"/>
          <p:nvPr/>
        </p:nvSpPr>
        <p:spPr>
          <a:xfrm>
            <a:off x="247250" y="2684950"/>
            <a:ext cx="1872900" cy="778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457200" rtl="0" algn="l">
              <a:spcBef>
                <a:spcPts val="0"/>
              </a:spcBef>
              <a:spcAft>
                <a:spcPts val="0"/>
              </a:spcAft>
              <a:buNone/>
            </a:pPr>
            <a:r>
              <a:rPr lang="en-US" sz="1850">
                <a:solidFill>
                  <a:srgbClr val="495365"/>
                </a:solidFill>
                <a:highlight>
                  <a:srgbClr val="FFFFFF"/>
                </a:highlight>
              </a:rPr>
              <a:t>Input video frames   </a:t>
            </a:r>
            <a:endParaRPr sz="1800">
              <a:solidFill>
                <a:schemeClr val="dk2"/>
              </a:solidFill>
              <a:latin typeface="Roboto"/>
              <a:ea typeface="Roboto"/>
              <a:cs typeface="Roboto"/>
              <a:sym typeface="Roboto"/>
            </a:endParaRPr>
          </a:p>
        </p:txBody>
      </p:sp>
      <p:sp>
        <p:nvSpPr>
          <p:cNvPr id="227" name="Google Shape;227;p27"/>
          <p:cNvSpPr txBox="1"/>
          <p:nvPr/>
        </p:nvSpPr>
        <p:spPr>
          <a:xfrm>
            <a:off x="2735300" y="2684950"/>
            <a:ext cx="1655700" cy="45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2"/>
                </a:solidFill>
                <a:latin typeface="Roboto"/>
                <a:ea typeface="Roboto"/>
                <a:cs typeface="Roboto"/>
                <a:sym typeface="Roboto"/>
              </a:rPr>
              <a:t>Target frame numbers per clip</a:t>
            </a:r>
            <a:endParaRPr sz="1800">
              <a:solidFill>
                <a:schemeClr val="dk2"/>
              </a:solidFill>
              <a:latin typeface="Roboto"/>
              <a:ea typeface="Roboto"/>
              <a:cs typeface="Roboto"/>
              <a:sym typeface="Roboto"/>
            </a:endParaRPr>
          </a:p>
        </p:txBody>
      </p:sp>
      <p:cxnSp>
        <p:nvCxnSpPr>
          <p:cNvPr id="228" name="Google Shape;228;p27"/>
          <p:cNvCxnSpPr>
            <a:endCxn id="227" idx="1"/>
          </p:cNvCxnSpPr>
          <p:nvPr/>
        </p:nvCxnSpPr>
        <p:spPr>
          <a:xfrm flipH="1" rot="10800000">
            <a:off x="1957100" y="2910250"/>
            <a:ext cx="778200" cy="900"/>
          </a:xfrm>
          <a:prstGeom prst="straightConnector1">
            <a:avLst/>
          </a:prstGeom>
          <a:noFill/>
          <a:ln cap="flat" cmpd="sng" w="9525">
            <a:solidFill>
              <a:schemeClr val="dk2"/>
            </a:solidFill>
            <a:prstDash val="solid"/>
            <a:round/>
            <a:headEnd len="med" w="med" type="none"/>
            <a:tailEnd len="med" w="med" type="triangle"/>
          </a:ln>
        </p:spPr>
      </p:cxnSp>
      <p:sp>
        <p:nvSpPr>
          <p:cNvPr id="229" name="Google Shape;229;p27"/>
          <p:cNvSpPr txBox="1"/>
          <p:nvPr/>
        </p:nvSpPr>
        <p:spPr>
          <a:xfrm>
            <a:off x="1911950" y="2576375"/>
            <a:ext cx="1158000" cy="2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chemeClr val="dk2"/>
                </a:solidFill>
                <a:latin typeface="Roboto"/>
                <a:ea typeface="Roboto"/>
                <a:cs typeface="Roboto"/>
                <a:sym typeface="Roboto"/>
              </a:rPr>
              <a:t>downsample</a:t>
            </a:r>
            <a:endParaRPr b="1" sz="1200">
              <a:solidFill>
                <a:schemeClr val="dk2"/>
              </a:solidFill>
              <a:latin typeface="Roboto"/>
              <a:ea typeface="Roboto"/>
              <a:cs typeface="Roboto"/>
              <a:sym typeface="Roboto"/>
            </a:endParaRPr>
          </a:p>
          <a:p>
            <a:pPr indent="0" lvl="0" marL="0" rtl="0" algn="l">
              <a:spcBef>
                <a:spcPts val="0"/>
              </a:spcBef>
              <a:spcAft>
                <a:spcPts val="0"/>
              </a:spcAft>
              <a:buNone/>
            </a:pPr>
            <a:r>
              <a:rPr b="1" lang="en-US" sz="1200">
                <a:solidFill>
                  <a:schemeClr val="dk2"/>
                </a:solidFill>
                <a:latin typeface="Roboto"/>
                <a:ea typeface="Roboto"/>
                <a:cs typeface="Roboto"/>
                <a:sym typeface="Roboto"/>
              </a:rPr>
              <a:t>(random selection)</a:t>
            </a:r>
            <a:endParaRPr b="1" sz="1200">
              <a:solidFill>
                <a:schemeClr val="dk2"/>
              </a:solidFill>
              <a:latin typeface="Roboto"/>
              <a:ea typeface="Roboto"/>
              <a:cs typeface="Roboto"/>
              <a:sym typeface="Roboto"/>
            </a:endParaRPr>
          </a:p>
        </p:txBody>
      </p:sp>
      <p:cxnSp>
        <p:nvCxnSpPr>
          <p:cNvPr id="230" name="Google Shape;230;p27"/>
          <p:cNvCxnSpPr/>
          <p:nvPr/>
        </p:nvCxnSpPr>
        <p:spPr>
          <a:xfrm flipH="1" rot="10800000">
            <a:off x="4217675" y="2910225"/>
            <a:ext cx="778200" cy="900"/>
          </a:xfrm>
          <a:prstGeom prst="straightConnector1">
            <a:avLst/>
          </a:prstGeom>
          <a:noFill/>
          <a:ln cap="flat" cmpd="sng" w="9525">
            <a:solidFill>
              <a:schemeClr val="dk2"/>
            </a:solidFill>
            <a:prstDash val="solid"/>
            <a:round/>
            <a:headEnd len="med" w="med" type="none"/>
            <a:tailEnd len="med" w="med" type="triangle"/>
          </a:ln>
        </p:spPr>
      </p:cxnSp>
      <p:sp>
        <p:nvSpPr>
          <p:cNvPr id="231" name="Google Shape;231;p27"/>
          <p:cNvSpPr txBox="1"/>
          <p:nvPr/>
        </p:nvSpPr>
        <p:spPr>
          <a:xfrm>
            <a:off x="4172600" y="2576375"/>
            <a:ext cx="10599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chemeClr val="dk2"/>
                </a:solidFill>
                <a:latin typeface="Roboto"/>
                <a:ea typeface="Roboto"/>
                <a:cs typeface="Roboto"/>
                <a:sym typeface="Roboto"/>
              </a:rPr>
              <a:t>resize</a:t>
            </a:r>
            <a:endParaRPr b="1" sz="1200">
              <a:solidFill>
                <a:schemeClr val="dk2"/>
              </a:solidFill>
              <a:latin typeface="Roboto"/>
              <a:ea typeface="Roboto"/>
              <a:cs typeface="Roboto"/>
              <a:sym typeface="Roboto"/>
            </a:endParaRPr>
          </a:p>
        </p:txBody>
      </p:sp>
      <p:sp>
        <p:nvSpPr>
          <p:cNvPr id="232" name="Google Shape;232;p27"/>
          <p:cNvSpPr txBox="1"/>
          <p:nvPr/>
        </p:nvSpPr>
        <p:spPr>
          <a:xfrm>
            <a:off x="5006150" y="2684950"/>
            <a:ext cx="1655700" cy="45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2"/>
                </a:solidFill>
                <a:latin typeface="Roboto"/>
                <a:ea typeface="Roboto"/>
                <a:cs typeface="Roboto"/>
                <a:sym typeface="Roboto"/>
              </a:rPr>
              <a:t>A fixed size (128x171)</a:t>
            </a:r>
            <a:endParaRPr sz="1800">
              <a:solidFill>
                <a:schemeClr val="dk2"/>
              </a:solidFill>
              <a:latin typeface="Roboto"/>
              <a:ea typeface="Roboto"/>
              <a:cs typeface="Roboto"/>
              <a:sym typeface="Roboto"/>
            </a:endParaRPr>
          </a:p>
        </p:txBody>
      </p:sp>
      <p:cxnSp>
        <p:nvCxnSpPr>
          <p:cNvPr id="233" name="Google Shape;233;p27"/>
          <p:cNvCxnSpPr/>
          <p:nvPr/>
        </p:nvCxnSpPr>
        <p:spPr>
          <a:xfrm>
            <a:off x="6408600" y="2929225"/>
            <a:ext cx="1719000" cy="0"/>
          </a:xfrm>
          <a:prstGeom prst="straightConnector1">
            <a:avLst/>
          </a:prstGeom>
          <a:noFill/>
          <a:ln cap="flat" cmpd="sng" w="9525">
            <a:solidFill>
              <a:schemeClr val="dk2"/>
            </a:solidFill>
            <a:prstDash val="solid"/>
            <a:round/>
            <a:headEnd len="med" w="med" type="none"/>
            <a:tailEnd len="med" w="med" type="triangle"/>
          </a:ln>
        </p:spPr>
      </p:cxnSp>
      <p:sp>
        <p:nvSpPr>
          <p:cNvPr id="234" name="Google Shape;234;p27"/>
          <p:cNvSpPr txBox="1"/>
          <p:nvPr/>
        </p:nvSpPr>
        <p:spPr>
          <a:xfrm>
            <a:off x="6560250" y="2430275"/>
            <a:ext cx="14157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chemeClr val="dk2"/>
                </a:solidFill>
                <a:latin typeface="Roboto"/>
                <a:ea typeface="Roboto"/>
                <a:cs typeface="Roboto"/>
                <a:sym typeface="Roboto"/>
              </a:rPr>
              <a:t>random horizontal flip, random crop to (112x112)</a:t>
            </a:r>
            <a:endParaRPr b="1" sz="1200">
              <a:solidFill>
                <a:schemeClr val="dk2"/>
              </a:solidFill>
              <a:latin typeface="Roboto"/>
              <a:ea typeface="Roboto"/>
              <a:cs typeface="Roboto"/>
              <a:sym typeface="Roboto"/>
            </a:endParaRPr>
          </a:p>
        </p:txBody>
      </p:sp>
      <p:sp>
        <p:nvSpPr>
          <p:cNvPr id="235" name="Google Shape;235;p27"/>
          <p:cNvSpPr txBox="1"/>
          <p:nvPr/>
        </p:nvSpPr>
        <p:spPr>
          <a:xfrm>
            <a:off x="8172850" y="2684950"/>
            <a:ext cx="723900" cy="77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2"/>
                </a:solidFill>
                <a:latin typeface="Roboto"/>
                <a:ea typeface="Roboto"/>
                <a:cs typeface="Roboto"/>
                <a:sym typeface="Roboto"/>
              </a:rPr>
              <a:t>Train</a:t>
            </a:r>
            <a:endParaRPr sz="1800">
              <a:solidFill>
                <a:schemeClr val="dk2"/>
              </a:solidFill>
              <a:latin typeface="Roboto"/>
              <a:ea typeface="Roboto"/>
              <a:cs typeface="Roboto"/>
              <a:sym typeface="Roboto"/>
            </a:endParaRPr>
          </a:p>
        </p:txBody>
      </p:sp>
      <p:sp>
        <p:nvSpPr>
          <p:cNvPr id="236" name="Google Shape;236;p27"/>
          <p:cNvSpPr txBox="1"/>
          <p:nvPr/>
        </p:nvSpPr>
        <p:spPr>
          <a:xfrm>
            <a:off x="815700" y="1732125"/>
            <a:ext cx="3474300" cy="365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Roboto"/>
              <a:buChar char="●"/>
            </a:pPr>
            <a:r>
              <a:rPr lang="en-US" sz="1800">
                <a:solidFill>
                  <a:schemeClr val="dk2"/>
                </a:solidFill>
                <a:latin typeface="Roboto"/>
                <a:ea typeface="Roboto"/>
                <a:cs typeface="Roboto"/>
                <a:sym typeface="Roboto"/>
              </a:rPr>
              <a:t>Training Augmentation</a:t>
            </a:r>
            <a:endParaRPr sz="1800">
              <a:solidFill>
                <a:schemeClr val="dk2"/>
              </a:solidFill>
              <a:latin typeface="Roboto"/>
              <a:ea typeface="Roboto"/>
              <a:cs typeface="Roboto"/>
              <a:sym typeface="Roboto"/>
            </a:endParaRPr>
          </a:p>
        </p:txBody>
      </p:sp>
      <p:sp>
        <p:nvSpPr>
          <p:cNvPr id="237" name="Google Shape;237;p27"/>
          <p:cNvSpPr txBox="1"/>
          <p:nvPr/>
        </p:nvSpPr>
        <p:spPr>
          <a:xfrm>
            <a:off x="916700" y="4009400"/>
            <a:ext cx="3474300" cy="365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Roboto"/>
              <a:buChar char="●"/>
            </a:pPr>
            <a:r>
              <a:rPr lang="en-US" sz="1800">
                <a:solidFill>
                  <a:schemeClr val="dk2"/>
                </a:solidFill>
                <a:latin typeface="Roboto"/>
                <a:ea typeface="Roboto"/>
                <a:cs typeface="Roboto"/>
                <a:sym typeface="Roboto"/>
              </a:rPr>
              <a:t>Inference</a:t>
            </a:r>
            <a:r>
              <a:rPr lang="en-US" sz="1800">
                <a:solidFill>
                  <a:schemeClr val="dk2"/>
                </a:solidFill>
                <a:latin typeface="Roboto"/>
                <a:ea typeface="Roboto"/>
                <a:cs typeface="Roboto"/>
                <a:sym typeface="Roboto"/>
              </a:rPr>
              <a:t> Transformation</a:t>
            </a:r>
            <a:endParaRPr sz="1800">
              <a:solidFill>
                <a:schemeClr val="dk2"/>
              </a:solidFill>
              <a:latin typeface="Roboto"/>
              <a:ea typeface="Roboto"/>
              <a:cs typeface="Roboto"/>
              <a:sym typeface="Roboto"/>
            </a:endParaRPr>
          </a:p>
        </p:txBody>
      </p:sp>
      <p:sp>
        <p:nvSpPr>
          <p:cNvPr id="238" name="Google Shape;238;p27"/>
          <p:cNvSpPr txBox="1"/>
          <p:nvPr/>
        </p:nvSpPr>
        <p:spPr>
          <a:xfrm>
            <a:off x="457200" y="5093150"/>
            <a:ext cx="1872900" cy="778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457200" rtl="0" algn="l">
              <a:spcBef>
                <a:spcPts val="0"/>
              </a:spcBef>
              <a:spcAft>
                <a:spcPts val="0"/>
              </a:spcAft>
              <a:buNone/>
            </a:pPr>
            <a:r>
              <a:rPr lang="en-US" sz="1850">
                <a:solidFill>
                  <a:srgbClr val="495365"/>
                </a:solidFill>
                <a:highlight>
                  <a:srgbClr val="FFFFFF"/>
                </a:highlight>
              </a:rPr>
              <a:t>Input video frames   </a:t>
            </a:r>
            <a:endParaRPr sz="1800">
              <a:solidFill>
                <a:schemeClr val="dk2"/>
              </a:solidFill>
              <a:latin typeface="Roboto"/>
              <a:ea typeface="Roboto"/>
              <a:cs typeface="Roboto"/>
              <a:sym typeface="Roboto"/>
            </a:endParaRPr>
          </a:p>
        </p:txBody>
      </p:sp>
      <p:sp>
        <p:nvSpPr>
          <p:cNvPr id="239" name="Google Shape;239;p27"/>
          <p:cNvSpPr txBox="1"/>
          <p:nvPr/>
        </p:nvSpPr>
        <p:spPr>
          <a:xfrm>
            <a:off x="2945250" y="5093150"/>
            <a:ext cx="1655700" cy="45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2"/>
                </a:solidFill>
                <a:latin typeface="Roboto"/>
                <a:ea typeface="Roboto"/>
                <a:cs typeface="Roboto"/>
                <a:sym typeface="Roboto"/>
              </a:rPr>
              <a:t>Target frame numbers per clip</a:t>
            </a:r>
            <a:endParaRPr sz="1800">
              <a:solidFill>
                <a:schemeClr val="dk2"/>
              </a:solidFill>
              <a:latin typeface="Roboto"/>
              <a:ea typeface="Roboto"/>
              <a:cs typeface="Roboto"/>
              <a:sym typeface="Roboto"/>
            </a:endParaRPr>
          </a:p>
        </p:txBody>
      </p:sp>
      <p:cxnSp>
        <p:nvCxnSpPr>
          <p:cNvPr id="240" name="Google Shape;240;p27"/>
          <p:cNvCxnSpPr>
            <a:endCxn id="239" idx="1"/>
          </p:cNvCxnSpPr>
          <p:nvPr/>
        </p:nvCxnSpPr>
        <p:spPr>
          <a:xfrm flipH="1" rot="10800000">
            <a:off x="2167050" y="5318450"/>
            <a:ext cx="778200" cy="900"/>
          </a:xfrm>
          <a:prstGeom prst="straightConnector1">
            <a:avLst/>
          </a:prstGeom>
          <a:noFill/>
          <a:ln cap="flat" cmpd="sng" w="9525">
            <a:solidFill>
              <a:schemeClr val="dk2"/>
            </a:solidFill>
            <a:prstDash val="solid"/>
            <a:round/>
            <a:headEnd len="med" w="med" type="none"/>
            <a:tailEnd len="med" w="med" type="triangle"/>
          </a:ln>
        </p:spPr>
      </p:cxnSp>
      <p:sp>
        <p:nvSpPr>
          <p:cNvPr id="241" name="Google Shape;241;p27"/>
          <p:cNvSpPr txBox="1"/>
          <p:nvPr/>
        </p:nvSpPr>
        <p:spPr>
          <a:xfrm>
            <a:off x="2121900" y="4984575"/>
            <a:ext cx="1158000" cy="2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chemeClr val="dk2"/>
                </a:solidFill>
                <a:latin typeface="Roboto"/>
                <a:ea typeface="Roboto"/>
                <a:cs typeface="Roboto"/>
                <a:sym typeface="Roboto"/>
              </a:rPr>
              <a:t>downsample</a:t>
            </a:r>
            <a:endParaRPr b="1" sz="1200">
              <a:solidFill>
                <a:schemeClr val="dk2"/>
              </a:solidFill>
              <a:latin typeface="Roboto"/>
              <a:ea typeface="Roboto"/>
              <a:cs typeface="Roboto"/>
              <a:sym typeface="Roboto"/>
            </a:endParaRPr>
          </a:p>
          <a:p>
            <a:pPr indent="0" lvl="0" marL="0" rtl="0" algn="l">
              <a:spcBef>
                <a:spcPts val="0"/>
              </a:spcBef>
              <a:spcAft>
                <a:spcPts val="0"/>
              </a:spcAft>
              <a:buNone/>
            </a:pPr>
            <a:r>
              <a:rPr b="1" lang="en-US" sz="1200">
                <a:solidFill>
                  <a:schemeClr val="dk2"/>
                </a:solidFill>
                <a:latin typeface="Roboto"/>
                <a:ea typeface="Roboto"/>
                <a:cs typeface="Roboto"/>
                <a:sym typeface="Roboto"/>
              </a:rPr>
              <a:t>(</a:t>
            </a:r>
            <a:r>
              <a:rPr b="1" lang="en-US" sz="1200">
                <a:solidFill>
                  <a:schemeClr val="dk2"/>
                </a:solidFill>
                <a:latin typeface="Roboto"/>
                <a:ea typeface="Roboto"/>
                <a:cs typeface="Roboto"/>
                <a:sym typeface="Roboto"/>
              </a:rPr>
              <a:t>isometric sampling</a:t>
            </a:r>
            <a:r>
              <a:rPr b="1" lang="en-US" sz="1200">
                <a:solidFill>
                  <a:schemeClr val="dk2"/>
                </a:solidFill>
                <a:latin typeface="Roboto"/>
                <a:ea typeface="Roboto"/>
                <a:cs typeface="Roboto"/>
                <a:sym typeface="Roboto"/>
              </a:rPr>
              <a:t>)</a:t>
            </a:r>
            <a:endParaRPr b="1" sz="1200">
              <a:solidFill>
                <a:schemeClr val="dk2"/>
              </a:solidFill>
              <a:latin typeface="Roboto"/>
              <a:ea typeface="Roboto"/>
              <a:cs typeface="Roboto"/>
              <a:sym typeface="Roboto"/>
            </a:endParaRPr>
          </a:p>
        </p:txBody>
      </p:sp>
      <p:cxnSp>
        <p:nvCxnSpPr>
          <p:cNvPr id="242" name="Google Shape;242;p27"/>
          <p:cNvCxnSpPr/>
          <p:nvPr/>
        </p:nvCxnSpPr>
        <p:spPr>
          <a:xfrm flipH="1" rot="10800000">
            <a:off x="4427625" y="5318425"/>
            <a:ext cx="778200" cy="900"/>
          </a:xfrm>
          <a:prstGeom prst="straightConnector1">
            <a:avLst/>
          </a:prstGeom>
          <a:noFill/>
          <a:ln cap="flat" cmpd="sng" w="9525">
            <a:solidFill>
              <a:schemeClr val="dk2"/>
            </a:solidFill>
            <a:prstDash val="solid"/>
            <a:round/>
            <a:headEnd len="med" w="med" type="none"/>
            <a:tailEnd len="med" w="med" type="triangle"/>
          </a:ln>
        </p:spPr>
      </p:cxnSp>
      <p:sp>
        <p:nvSpPr>
          <p:cNvPr id="243" name="Google Shape;243;p27"/>
          <p:cNvSpPr txBox="1"/>
          <p:nvPr/>
        </p:nvSpPr>
        <p:spPr>
          <a:xfrm>
            <a:off x="4382550" y="4984575"/>
            <a:ext cx="10599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chemeClr val="dk2"/>
                </a:solidFill>
                <a:latin typeface="Roboto"/>
                <a:ea typeface="Roboto"/>
                <a:cs typeface="Roboto"/>
                <a:sym typeface="Roboto"/>
              </a:rPr>
              <a:t>resize</a:t>
            </a:r>
            <a:endParaRPr b="1" sz="1200">
              <a:solidFill>
                <a:schemeClr val="dk2"/>
              </a:solidFill>
              <a:latin typeface="Roboto"/>
              <a:ea typeface="Roboto"/>
              <a:cs typeface="Roboto"/>
              <a:sym typeface="Roboto"/>
            </a:endParaRPr>
          </a:p>
        </p:txBody>
      </p:sp>
      <p:sp>
        <p:nvSpPr>
          <p:cNvPr id="244" name="Google Shape;244;p27"/>
          <p:cNvSpPr txBox="1"/>
          <p:nvPr/>
        </p:nvSpPr>
        <p:spPr>
          <a:xfrm>
            <a:off x="5216100" y="5093150"/>
            <a:ext cx="1655700" cy="45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2"/>
                </a:solidFill>
                <a:latin typeface="Roboto"/>
                <a:ea typeface="Roboto"/>
                <a:cs typeface="Roboto"/>
                <a:sym typeface="Roboto"/>
              </a:rPr>
              <a:t>A fixed size (128x171)</a:t>
            </a:r>
            <a:endParaRPr sz="1800">
              <a:solidFill>
                <a:schemeClr val="dk2"/>
              </a:solidFill>
              <a:latin typeface="Roboto"/>
              <a:ea typeface="Roboto"/>
              <a:cs typeface="Roboto"/>
              <a:sym typeface="Roboto"/>
            </a:endParaRPr>
          </a:p>
        </p:txBody>
      </p:sp>
      <p:cxnSp>
        <p:nvCxnSpPr>
          <p:cNvPr id="245" name="Google Shape;245;p27"/>
          <p:cNvCxnSpPr/>
          <p:nvPr/>
        </p:nvCxnSpPr>
        <p:spPr>
          <a:xfrm>
            <a:off x="6618550" y="5337425"/>
            <a:ext cx="1719000" cy="0"/>
          </a:xfrm>
          <a:prstGeom prst="straightConnector1">
            <a:avLst/>
          </a:prstGeom>
          <a:noFill/>
          <a:ln cap="flat" cmpd="sng" w="9525">
            <a:solidFill>
              <a:schemeClr val="dk2"/>
            </a:solidFill>
            <a:prstDash val="solid"/>
            <a:round/>
            <a:headEnd len="med" w="med" type="none"/>
            <a:tailEnd len="med" w="med" type="triangle"/>
          </a:ln>
        </p:spPr>
      </p:cxnSp>
      <p:sp>
        <p:nvSpPr>
          <p:cNvPr id="246" name="Google Shape;246;p27"/>
          <p:cNvSpPr txBox="1"/>
          <p:nvPr/>
        </p:nvSpPr>
        <p:spPr>
          <a:xfrm>
            <a:off x="6770200" y="4838475"/>
            <a:ext cx="14157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chemeClr val="dk2"/>
                </a:solidFill>
                <a:latin typeface="Roboto"/>
                <a:ea typeface="Roboto"/>
                <a:cs typeface="Roboto"/>
                <a:sym typeface="Roboto"/>
              </a:rPr>
              <a:t>center</a:t>
            </a:r>
            <a:r>
              <a:rPr b="1" lang="en-US" sz="1200">
                <a:solidFill>
                  <a:schemeClr val="dk2"/>
                </a:solidFill>
                <a:latin typeface="Roboto"/>
                <a:ea typeface="Roboto"/>
                <a:cs typeface="Roboto"/>
                <a:sym typeface="Roboto"/>
              </a:rPr>
              <a:t> crop to (112x112)</a:t>
            </a:r>
            <a:endParaRPr b="1" sz="1200">
              <a:solidFill>
                <a:schemeClr val="dk2"/>
              </a:solidFill>
              <a:latin typeface="Roboto"/>
              <a:ea typeface="Roboto"/>
              <a:cs typeface="Roboto"/>
              <a:sym typeface="Roboto"/>
            </a:endParaRPr>
          </a:p>
        </p:txBody>
      </p:sp>
      <p:sp>
        <p:nvSpPr>
          <p:cNvPr id="247" name="Google Shape;247;p27"/>
          <p:cNvSpPr txBox="1"/>
          <p:nvPr/>
        </p:nvSpPr>
        <p:spPr>
          <a:xfrm>
            <a:off x="8382800" y="5093150"/>
            <a:ext cx="723900" cy="77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2"/>
                </a:solidFill>
                <a:latin typeface="Roboto"/>
                <a:ea typeface="Roboto"/>
                <a:cs typeface="Roboto"/>
                <a:sym typeface="Roboto"/>
              </a:rPr>
              <a:t>Eval</a:t>
            </a:r>
            <a:endParaRPr sz="1800">
              <a:solidFill>
                <a:schemeClr val="dk2"/>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8"/>
          <p:cNvSpPr txBox="1"/>
          <p:nvPr/>
        </p:nvSpPr>
        <p:spPr>
          <a:xfrm>
            <a:off x="233500" y="2082325"/>
            <a:ext cx="8012400" cy="18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50">
              <a:highlight>
                <a:srgbClr val="FFFFFF"/>
              </a:highlight>
            </a:endParaRPr>
          </a:p>
          <a:p>
            <a:pPr indent="-346075" lvl="0" marL="457200" rtl="0" algn="l">
              <a:lnSpc>
                <a:spcPct val="115000"/>
              </a:lnSpc>
              <a:spcBef>
                <a:spcPts val="0"/>
              </a:spcBef>
              <a:spcAft>
                <a:spcPts val="0"/>
              </a:spcAft>
              <a:buSzPts val="1850"/>
              <a:buChar char="●"/>
            </a:pPr>
            <a:r>
              <a:rPr b="1" lang="en-US" sz="1850">
                <a:highlight>
                  <a:srgbClr val="FFFFFF"/>
                </a:highlight>
              </a:rPr>
              <a:t>Temporal Dilation Strategy:</a:t>
            </a:r>
            <a:r>
              <a:rPr lang="en-US" sz="1850">
                <a:highlight>
                  <a:srgbClr val="FFFFFF"/>
                </a:highlight>
              </a:rPr>
              <a:t> </a:t>
            </a:r>
            <a:r>
              <a:rPr lang="en-US" sz="1650">
                <a:highlight>
                  <a:srgbClr val="FFFFFF"/>
                </a:highlight>
              </a:rPr>
              <a:t>converts the pretrained network to take arbitrary length of input frame sequence and produce a sequence of predictions.</a:t>
            </a:r>
            <a:endParaRPr sz="1650">
              <a:highlight>
                <a:srgbClr val="FFFFFF"/>
              </a:highlight>
            </a:endParaRPr>
          </a:p>
          <a:p>
            <a:pPr indent="0" lvl="0" marL="457200" rtl="0" algn="l">
              <a:lnSpc>
                <a:spcPct val="115000"/>
              </a:lnSpc>
              <a:spcBef>
                <a:spcPts val="0"/>
              </a:spcBef>
              <a:spcAft>
                <a:spcPts val="0"/>
              </a:spcAft>
              <a:buNone/>
            </a:pPr>
            <a:r>
              <a:t/>
            </a:r>
            <a:endParaRPr sz="1850">
              <a:highlight>
                <a:srgbClr val="FFFFFF"/>
              </a:highlight>
            </a:endParaRPr>
          </a:p>
          <a:p>
            <a:pPr indent="0" lvl="0" marL="457200" marR="0" rtl="0" algn="l">
              <a:lnSpc>
                <a:spcPct val="115000"/>
              </a:lnSpc>
              <a:spcBef>
                <a:spcPts val="0"/>
              </a:spcBef>
              <a:spcAft>
                <a:spcPts val="0"/>
              </a:spcAft>
              <a:buNone/>
            </a:pPr>
            <a:r>
              <a:t/>
            </a:r>
            <a:endParaRPr sz="1850">
              <a:solidFill>
                <a:srgbClr val="495365"/>
              </a:solidFill>
              <a:highlight>
                <a:srgbClr val="FFFFFF"/>
              </a:highlight>
            </a:endParaRPr>
          </a:p>
          <a:p>
            <a:pPr indent="0" lvl="0" marL="457200" rtl="0" algn="l">
              <a:spcBef>
                <a:spcPts val="1200"/>
              </a:spcBef>
              <a:spcAft>
                <a:spcPts val="0"/>
              </a:spcAft>
              <a:buNone/>
            </a:pPr>
            <a:r>
              <a:t/>
            </a:r>
            <a:endParaRPr sz="1850">
              <a:solidFill>
                <a:srgbClr val="495365"/>
              </a:solidFill>
              <a:highlight>
                <a:srgbClr val="FFFFFF"/>
              </a:highlight>
            </a:endParaRPr>
          </a:p>
          <a:p>
            <a:pPr indent="0" lvl="0" marL="457200" rtl="0" algn="l">
              <a:spcBef>
                <a:spcPts val="0"/>
              </a:spcBef>
              <a:spcAft>
                <a:spcPts val="0"/>
              </a:spcAft>
              <a:buNone/>
            </a:pPr>
            <a:r>
              <a:t/>
            </a:r>
            <a:endParaRPr sz="1850">
              <a:solidFill>
                <a:srgbClr val="495365"/>
              </a:solidFill>
              <a:highlight>
                <a:srgbClr val="FFFFFF"/>
              </a:highlight>
            </a:endParaRPr>
          </a:p>
          <a:p>
            <a:pPr indent="0" lvl="0" marL="0" marR="0" rtl="0" algn="l">
              <a:lnSpc>
                <a:spcPct val="115000"/>
              </a:lnSpc>
              <a:spcBef>
                <a:spcPts val="0"/>
              </a:spcBef>
              <a:spcAft>
                <a:spcPts val="0"/>
              </a:spcAft>
              <a:buNone/>
            </a:pPr>
            <a:r>
              <a:t/>
            </a:r>
            <a:endParaRPr sz="1650">
              <a:highlight>
                <a:srgbClr val="FFFFFF"/>
              </a:highlight>
            </a:endParaRPr>
          </a:p>
          <a:p>
            <a:pPr indent="0" lvl="0" marL="0" rtl="0" algn="l">
              <a:spcBef>
                <a:spcPts val="0"/>
              </a:spcBef>
              <a:spcAft>
                <a:spcPts val="0"/>
              </a:spcAft>
              <a:buNone/>
            </a:pPr>
            <a:r>
              <a:t/>
            </a:r>
            <a:endParaRPr sz="1850">
              <a:solidFill>
                <a:srgbClr val="495365"/>
              </a:solidFill>
              <a:highlight>
                <a:srgbClr val="FFFFFF"/>
              </a:highlight>
            </a:endParaRPr>
          </a:p>
          <a:p>
            <a:pPr indent="0" lvl="0" marL="457200" rtl="0" algn="l">
              <a:spcBef>
                <a:spcPts val="0"/>
              </a:spcBef>
              <a:spcAft>
                <a:spcPts val="0"/>
              </a:spcAft>
              <a:buNone/>
            </a:pPr>
            <a:r>
              <a:rPr lang="en-US" sz="1850">
                <a:solidFill>
                  <a:srgbClr val="495365"/>
                </a:solidFill>
                <a:highlight>
                  <a:srgbClr val="FFFFFF"/>
                </a:highlight>
              </a:rPr>
              <a:t>      </a:t>
            </a:r>
            <a:endParaRPr sz="1850">
              <a:solidFill>
                <a:srgbClr val="495365"/>
              </a:solidFill>
              <a:highlight>
                <a:srgbClr val="FFFFFF"/>
              </a:highlight>
            </a:endParaRPr>
          </a:p>
        </p:txBody>
      </p:sp>
      <p:sp>
        <p:nvSpPr>
          <p:cNvPr id="253" name="Google Shape;253;p28"/>
          <p:cNvSpPr txBox="1"/>
          <p:nvPr>
            <p:ph type="title"/>
          </p:nvPr>
        </p:nvSpPr>
        <p:spPr>
          <a:xfrm>
            <a:off x="334875" y="125063"/>
            <a:ext cx="7467600" cy="1143000"/>
          </a:xfrm>
          <a:prstGeom prst="rect">
            <a:avLst/>
          </a:prstGeom>
          <a:noFill/>
          <a:ln>
            <a:noFill/>
          </a:ln>
        </p:spPr>
        <p:txBody>
          <a:bodyPr anchorCtr="0" anchor="ctr" bIns="45700" lIns="45700" spcFirstLastPara="1" rIns="45700" wrap="square" tIns="45700">
            <a:normAutofit/>
          </a:bodyPr>
          <a:lstStyle/>
          <a:p>
            <a:pPr indent="0" lvl="0" marL="0" rtl="0" algn="l">
              <a:spcBef>
                <a:spcPts val="0"/>
              </a:spcBef>
              <a:spcAft>
                <a:spcPts val="0"/>
              </a:spcAft>
              <a:buClr>
                <a:schemeClr val="lt1"/>
              </a:buClr>
              <a:buSzPts val="4600"/>
              <a:buFont typeface="Libre Franklin"/>
              <a:buNone/>
            </a:pPr>
            <a:r>
              <a:rPr lang="en-US"/>
              <a:t>Zero-short Gesture Sequence Recognition</a:t>
            </a:r>
            <a:endParaRPr/>
          </a:p>
        </p:txBody>
      </p:sp>
      <p:pic>
        <p:nvPicPr>
          <p:cNvPr id="254" name="Google Shape;254;p28"/>
          <p:cNvPicPr preferRelativeResize="0"/>
          <p:nvPr/>
        </p:nvPicPr>
        <p:blipFill>
          <a:blip r:embed="rId3">
            <a:alphaModFix/>
          </a:blip>
          <a:stretch>
            <a:fillRect/>
          </a:stretch>
        </p:blipFill>
        <p:spPr>
          <a:xfrm>
            <a:off x="1238988" y="4451950"/>
            <a:ext cx="5776574" cy="1243000"/>
          </a:xfrm>
          <a:prstGeom prst="rect">
            <a:avLst/>
          </a:prstGeom>
          <a:noFill/>
          <a:ln>
            <a:noFill/>
          </a:ln>
        </p:spPr>
      </p:pic>
      <p:sp>
        <p:nvSpPr>
          <p:cNvPr id="255" name="Google Shape;255;p28"/>
          <p:cNvSpPr txBox="1"/>
          <p:nvPr/>
        </p:nvSpPr>
        <p:spPr>
          <a:xfrm>
            <a:off x="704775" y="5820750"/>
            <a:ext cx="8112300" cy="100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150">
                <a:highlight>
                  <a:schemeClr val="lt1"/>
                </a:highlight>
              </a:rPr>
              <a:t>The 3D adaptive average pooling layer can be decoupled into a 2D spatial average pooling followed by a 1D temporal pooling layer. (Note that the channel dimension is omitted for visualization.)</a:t>
            </a:r>
            <a:endParaRPr sz="900"/>
          </a:p>
        </p:txBody>
      </p:sp>
      <p:sp>
        <p:nvSpPr>
          <p:cNvPr id="256" name="Google Shape;256;p28"/>
          <p:cNvSpPr txBox="1"/>
          <p:nvPr/>
        </p:nvSpPr>
        <p:spPr>
          <a:xfrm>
            <a:off x="1073438" y="1771175"/>
            <a:ext cx="2109600" cy="3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2"/>
                </a:solidFill>
                <a:latin typeface="Roboto"/>
                <a:ea typeface="Roboto"/>
                <a:cs typeface="Roboto"/>
                <a:sym typeface="Roboto"/>
              </a:rPr>
              <a:t>Temporal Dilation</a:t>
            </a:r>
            <a:endParaRPr sz="1800">
              <a:solidFill>
                <a:schemeClr val="dk2"/>
              </a:solidFill>
              <a:latin typeface="Roboto"/>
              <a:ea typeface="Roboto"/>
              <a:cs typeface="Roboto"/>
              <a:sym typeface="Roboto"/>
            </a:endParaRPr>
          </a:p>
        </p:txBody>
      </p:sp>
      <p:cxnSp>
        <p:nvCxnSpPr>
          <p:cNvPr id="257" name="Google Shape;257;p28"/>
          <p:cNvCxnSpPr/>
          <p:nvPr/>
        </p:nvCxnSpPr>
        <p:spPr>
          <a:xfrm>
            <a:off x="2986313" y="1999450"/>
            <a:ext cx="952500" cy="0"/>
          </a:xfrm>
          <a:prstGeom prst="straightConnector1">
            <a:avLst/>
          </a:prstGeom>
          <a:noFill/>
          <a:ln cap="flat" cmpd="sng" w="9525">
            <a:solidFill>
              <a:schemeClr val="dk2"/>
            </a:solidFill>
            <a:prstDash val="solid"/>
            <a:round/>
            <a:headEnd len="med" w="med" type="none"/>
            <a:tailEnd len="med" w="med" type="triangle"/>
          </a:ln>
        </p:spPr>
      </p:cxnSp>
      <p:sp>
        <p:nvSpPr>
          <p:cNvPr id="258" name="Google Shape;258;p28"/>
          <p:cNvSpPr txBox="1"/>
          <p:nvPr/>
        </p:nvSpPr>
        <p:spPr>
          <a:xfrm>
            <a:off x="3938813" y="1771175"/>
            <a:ext cx="3125100" cy="3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2"/>
                </a:solidFill>
                <a:latin typeface="Roboto"/>
                <a:ea typeface="Roboto"/>
                <a:cs typeface="Roboto"/>
                <a:sym typeface="Roboto"/>
              </a:rPr>
              <a:t>Heuristic Post-processing</a:t>
            </a:r>
            <a:endParaRPr sz="1800">
              <a:solidFill>
                <a:schemeClr val="dk2"/>
              </a:solidFill>
              <a:latin typeface="Roboto"/>
              <a:ea typeface="Roboto"/>
              <a:cs typeface="Roboto"/>
              <a:sym typeface="Roboto"/>
            </a:endParaRPr>
          </a:p>
        </p:txBody>
      </p:sp>
      <p:sp>
        <p:nvSpPr>
          <p:cNvPr id="259" name="Google Shape;259;p28"/>
          <p:cNvSpPr txBox="1"/>
          <p:nvPr/>
        </p:nvSpPr>
        <p:spPr>
          <a:xfrm>
            <a:off x="1973825" y="3705850"/>
            <a:ext cx="4441200" cy="74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chemeClr val="dk2"/>
                </a:solidFill>
                <a:latin typeface="Roboto"/>
                <a:ea typeface="Roboto"/>
                <a:cs typeface="Roboto"/>
                <a:sym typeface="Roboto"/>
              </a:rPr>
              <a:t>Decoupling Spatial and Temporal Pooling</a:t>
            </a:r>
            <a:endParaRPr b="1" sz="1800">
              <a:solidFill>
                <a:schemeClr val="dk2"/>
              </a:solidFill>
              <a:latin typeface="Roboto"/>
              <a:ea typeface="Roboto"/>
              <a:cs typeface="Roboto"/>
              <a:sym typeface="Roboto"/>
            </a:endParaRPr>
          </a:p>
        </p:txBody>
      </p:sp>
      <p:sp>
        <p:nvSpPr>
          <p:cNvPr id="260" name="Google Shape;260;p28"/>
          <p:cNvSpPr txBox="1"/>
          <p:nvPr/>
        </p:nvSpPr>
        <p:spPr>
          <a:xfrm>
            <a:off x="1239000" y="3705850"/>
            <a:ext cx="1120200" cy="8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chemeClr val="dk2"/>
                </a:solidFill>
                <a:latin typeface="Roboto"/>
                <a:ea typeface="Roboto"/>
                <a:cs typeface="Roboto"/>
                <a:sym typeface="Roboto"/>
              </a:rPr>
              <a:t>Step 1:</a:t>
            </a:r>
            <a:endParaRPr b="1" sz="1800">
              <a:solidFill>
                <a:schemeClr val="dk2"/>
              </a:solidFill>
              <a:latin typeface="Roboto"/>
              <a:ea typeface="Roboto"/>
              <a:cs typeface="Roboto"/>
              <a:sym typeface="Roboto"/>
            </a:endParaRPr>
          </a:p>
        </p:txBody>
      </p:sp>
      <p:sp>
        <p:nvSpPr>
          <p:cNvPr id="261" name="Google Shape;261;p28"/>
          <p:cNvSpPr/>
          <p:nvPr/>
        </p:nvSpPr>
        <p:spPr>
          <a:xfrm>
            <a:off x="5558900" y="4538600"/>
            <a:ext cx="1410000" cy="1000200"/>
          </a:xfrm>
          <a:prstGeom prst="roundRect">
            <a:avLst>
              <a:gd fmla="val 16667" name="adj"/>
            </a:avLst>
          </a:prstGeom>
          <a:noFill/>
          <a:ln cap="flat" cmpd="sng" w="9525">
            <a:solidFill>
              <a:schemeClr val="dk2"/>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62" name="Google Shape;262;p28"/>
          <p:cNvSpPr txBox="1"/>
          <p:nvPr/>
        </p:nvSpPr>
        <p:spPr>
          <a:xfrm>
            <a:off x="5484225" y="4202400"/>
            <a:ext cx="2606100" cy="45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dk2"/>
                </a:solidFill>
                <a:latin typeface="Roboto"/>
                <a:ea typeface="Roboto"/>
                <a:cs typeface="Roboto"/>
                <a:sym typeface="Roboto"/>
              </a:rPr>
              <a:t>To be removed at step 2</a:t>
            </a:r>
            <a:endParaRPr sz="1500">
              <a:solidFill>
                <a:schemeClr val="dk2"/>
              </a:solidFill>
              <a:latin typeface="Roboto"/>
              <a:ea typeface="Roboto"/>
              <a:cs typeface="Roboto"/>
              <a:sym typeface="Roboto"/>
            </a:endParaRPr>
          </a:p>
        </p:txBody>
      </p:sp>
      <p:sp>
        <p:nvSpPr>
          <p:cNvPr id="263" name="Google Shape;263;p28"/>
          <p:cNvSpPr txBox="1"/>
          <p:nvPr/>
        </p:nvSpPr>
        <p:spPr>
          <a:xfrm>
            <a:off x="561600" y="5091400"/>
            <a:ext cx="677400" cy="2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00"/>
              <a:t>C x</a:t>
            </a:r>
            <a:endParaRPr sz="1000"/>
          </a:p>
        </p:txBody>
      </p:sp>
      <p:sp>
        <p:nvSpPr>
          <p:cNvPr id="264" name="Google Shape;264;p28"/>
          <p:cNvSpPr/>
          <p:nvPr/>
        </p:nvSpPr>
        <p:spPr>
          <a:xfrm>
            <a:off x="513600" y="5028300"/>
            <a:ext cx="513600" cy="453300"/>
          </a:xfrm>
          <a:prstGeom prst="roundRect">
            <a:avLst>
              <a:gd fmla="val 16667" name="adj"/>
            </a:avLst>
          </a:prstGeom>
          <a:noFill/>
          <a:ln cap="flat" cmpd="sng" w="9525">
            <a:solidFill>
              <a:schemeClr val="dk2"/>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9"/>
          <p:cNvSpPr txBox="1"/>
          <p:nvPr>
            <p:ph type="title"/>
          </p:nvPr>
        </p:nvSpPr>
        <p:spPr>
          <a:xfrm>
            <a:off x="457200" y="274638"/>
            <a:ext cx="7467600" cy="1143000"/>
          </a:xfrm>
          <a:prstGeom prst="rect">
            <a:avLst/>
          </a:prstGeom>
        </p:spPr>
        <p:txBody>
          <a:bodyPr anchorCtr="0" anchor="ctr" bIns="45700" lIns="45700" spcFirstLastPara="1" rIns="45700" wrap="square" tIns="45700">
            <a:normAutofit/>
          </a:bodyPr>
          <a:lstStyle/>
          <a:p>
            <a:pPr indent="0" lvl="0" marL="0" rtl="0" algn="l">
              <a:spcBef>
                <a:spcPts val="0"/>
              </a:spcBef>
              <a:spcAft>
                <a:spcPts val="0"/>
              </a:spcAft>
              <a:buNone/>
            </a:pPr>
            <a:r>
              <a:rPr lang="en-US"/>
              <a:t>Zero-short Gesture Sequence Recognition</a:t>
            </a:r>
            <a:endParaRPr/>
          </a:p>
        </p:txBody>
      </p:sp>
      <p:sp>
        <p:nvSpPr>
          <p:cNvPr id="271" name="Google Shape;271;p29"/>
          <p:cNvSpPr txBox="1"/>
          <p:nvPr>
            <p:ph idx="1" type="body"/>
          </p:nvPr>
        </p:nvSpPr>
        <p:spPr>
          <a:xfrm>
            <a:off x="457200" y="1270500"/>
            <a:ext cx="7467600" cy="4526100"/>
          </a:xfrm>
          <a:prstGeom prst="rect">
            <a:avLst/>
          </a:prstGeom>
        </p:spPr>
        <p:txBody>
          <a:bodyPr anchorCtr="0" anchor="t" bIns="45700" lIns="91425" spcFirstLastPara="1" rIns="91425" wrap="square" tIns="45700">
            <a:normAutofit/>
          </a:bodyPr>
          <a:lstStyle/>
          <a:p>
            <a:pPr indent="-346075" lvl="0" marL="457200" rtl="0" algn="l">
              <a:spcBef>
                <a:spcPts val="0"/>
              </a:spcBef>
              <a:spcAft>
                <a:spcPts val="0"/>
              </a:spcAft>
              <a:buClr>
                <a:srgbClr val="000000"/>
              </a:buClr>
              <a:buSzPts val="1850"/>
              <a:buFont typeface="Arial"/>
              <a:buChar char="●"/>
            </a:pPr>
            <a:r>
              <a:rPr b="1" lang="en-US" sz="1850">
                <a:solidFill>
                  <a:srgbClr val="000000"/>
                </a:solidFill>
                <a:highlight>
                  <a:schemeClr val="lt1"/>
                </a:highlight>
                <a:latin typeface="Arial"/>
                <a:ea typeface="Arial"/>
                <a:cs typeface="Arial"/>
                <a:sym typeface="Arial"/>
              </a:rPr>
              <a:t>Temporal Dilation Strategy</a:t>
            </a:r>
            <a:endParaRPr b="1" sz="1850">
              <a:solidFill>
                <a:srgbClr val="000000"/>
              </a:solidFill>
              <a:highlight>
                <a:schemeClr val="lt1"/>
              </a:highlight>
              <a:latin typeface="Arial"/>
              <a:ea typeface="Arial"/>
              <a:cs typeface="Arial"/>
              <a:sym typeface="Arial"/>
            </a:endParaRPr>
          </a:p>
          <a:p>
            <a:pPr indent="0" lvl="0" marL="0" rtl="0" algn="l">
              <a:spcBef>
                <a:spcPts val="0"/>
              </a:spcBef>
              <a:spcAft>
                <a:spcPts val="0"/>
              </a:spcAft>
              <a:buNone/>
            </a:pPr>
            <a:r>
              <a:rPr b="1" lang="en-US" sz="1850">
                <a:solidFill>
                  <a:srgbClr val="000000"/>
                </a:solidFill>
                <a:highlight>
                  <a:schemeClr val="lt1"/>
                </a:highlight>
                <a:latin typeface="Arial"/>
                <a:ea typeface="Arial"/>
                <a:cs typeface="Arial"/>
                <a:sym typeface="Arial"/>
              </a:rPr>
              <a:t>Step 2:</a:t>
            </a:r>
            <a:endParaRPr b="1" sz="1850">
              <a:solidFill>
                <a:srgbClr val="000000"/>
              </a:solidFill>
              <a:highlight>
                <a:schemeClr val="lt1"/>
              </a:highlight>
              <a:latin typeface="Arial"/>
              <a:ea typeface="Arial"/>
              <a:cs typeface="Arial"/>
              <a:sym typeface="Arial"/>
            </a:endParaRPr>
          </a:p>
          <a:p>
            <a:pPr indent="0" lvl="0" marL="0" rtl="0" algn="l">
              <a:spcBef>
                <a:spcPts val="0"/>
              </a:spcBef>
              <a:spcAft>
                <a:spcPts val="0"/>
              </a:spcAft>
              <a:buNone/>
            </a:pPr>
            <a:r>
              <a:rPr lang="en-US" sz="1650">
                <a:solidFill>
                  <a:srgbClr val="000000"/>
                </a:solidFill>
                <a:highlight>
                  <a:schemeClr val="lt1"/>
                </a:highlight>
                <a:latin typeface="Arial"/>
                <a:ea typeface="Arial"/>
                <a:cs typeface="Arial"/>
                <a:sym typeface="Arial"/>
              </a:rPr>
              <a:t>Top: Original single class video classification</a:t>
            </a:r>
            <a:br>
              <a:rPr lang="en-US" sz="1650">
                <a:solidFill>
                  <a:srgbClr val="000000"/>
                </a:solidFill>
                <a:highlight>
                  <a:schemeClr val="lt1"/>
                </a:highlight>
                <a:latin typeface="Arial"/>
                <a:ea typeface="Arial"/>
                <a:cs typeface="Arial"/>
                <a:sym typeface="Arial"/>
              </a:rPr>
            </a:br>
            <a:r>
              <a:rPr lang="en-US" sz="1650">
                <a:solidFill>
                  <a:srgbClr val="000000"/>
                </a:solidFill>
                <a:highlight>
                  <a:schemeClr val="lt1"/>
                </a:highlight>
                <a:latin typeface="Arial"/>
                <a:ea typeface="Arial"/>
                <a:cs typeface="Arial"/>
                <a:sym typeface="Arial"/>
              </a:rPr>
              <a:t>Bottom: Converted sequence prediction model using temporal dilation</a:t>
            </a:r>
            <a:endParaRPr sz="1650">
              <a:solidFill>
                <a:srgbClr val="000000"/>
              </a:solidFill>
              <a:highlight>
                <a:schemeClr val="lt1"/>
              </a:highlight>
              <a:latin typeface="Arial"/>
              <a:ea typeface="Arial"/>
              <a:cs typeface="Arial"/>
              <a:sym typeface="Arial"/>
            </a:endParaRPr>
          </a:p>
        </p:txBody>
      </p:sp>
      <p:sp>
        <p:nvSpPr>
          <p:cNvPr id="272" name="Google Shape;272;p29"/>
          <p:cNvSpPr txBox="1"/>
          <p:nvPr>
            <p:ph idx="12" type="sldNum"/>
          </p:nvPr>
        </p:nvSpPr>
        <p:spPr>
          <a:xfrm>
            <a:off x="8153400" y="6422064"/>
            <a:ext cx="762000" cy="365100"/>
          </a:xfrm>
          <a:prstGeom prst="rect">
            <a:avLst/>
          </a:prstGeom>
        </p:spPr>
        <p:txBody>
          <a:bodyPr anchorCtr="0" anchor="b" bIns="0" lIns="0" spcFirstLastPara="1" rIns="0" wrap="square" tIns="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73" name="Google Shape;273;p29"/>
          <p:cNvSpPr/>
          <p:nvPr/>
        </p:nvSpPr>
        <p:spPr>
          <a:xfrm>
            <a:off x="613750" y="2827450"/>
            <a:ext cx="1947900" cy="1281900"/>
          </a:xfrm>
          <a:prstGeom prst="cube">
            <a:avLst>
              <a:gd fmla="val 7539"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4" name="Google Shape;274;p29"/>
          <p:cNvSpPr txBox="1"/>
          <p:nvPr/>
        </p:nvSpPr>
        <p:spPr>
          <a:xfrm>
            <a:off x="1419350" y="2573875"/>
            <a:ext cx="377400" cy="2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00"/>
              <a:t>T</a:t>
            </a:r>
            <a:endParaRPr sz="1000"/>
          </a:p>
        </p:txBody>
      </p:sp>
      <p:sp>
        <p:nvSpPr>
          <p:cNvPr id="275" name="Google Shape;275;p29"/>
          <p:cNvSpPr txBox="1"/>
          <p:nvPr/>
        </p:nvSpPr>
        <p:spPr>
          <a:xfrm>
            <a:off x="340550" y="3363850"/>
            <a:ext cx="377400" cy="2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00"/>
              <a:t>C</a:t>
            </a:r>
            <a:endParaRPr sz="1000"/>
          </a:p>
        </p:txBody>
      </p:sp>
      <p:sp>
        <p:nvSpPr>
          <p:cNvPr id="276" name="Google Shape;276;p29"/>
          <p:cNvSpPr/>
          <p:nvPr/>
        </p:nvSpPr>
        <p:spPr>
          <a:xfrm>
            <a:off x="3911100" y="2827450"/>
            <a:ext cx="287400" cy="1281900"/>
          </a:xfrm>
          <a:prstGeom prst="cube">
            <a:avLst>
              <a:gd fmla="val 34438"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sp>
        <p:nvSpPr>
          <p:cNvPr id="277" name="Google Shape;277;p29"/>
          <p:cNvSpPr txBox="1"/>
          <p:nvPr/>
        </p:nvSpPr>
        <p:spPr>
          <a:xfrm>
            <a:off x="2778275" y="3028125"/>
            <a:ext cx="916200" cy="3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Temporal Pooling</a:t>
            </a:r>
            <a:endParaRPr/>
          </a:p>
        </p:txBody>
      </p:sp>
      <p:sp>
        <p:nvSpPr>
          <p:cNvPr id="278" name="Google Shape;278;p29"/>
          <p:cNvSpPr/>
          <p:nvPr/>
        </p:nvSpPr>
        <p:spPr>
          <a:xfrm>
            <a:off x="2902825" y="3579525"/>
            <a:ext cx="578100" cy="80100"/>
          </a:xfrm>
          <a:prstGeom prst="rightArrow">
            <a:avLst>
              <a:gd fmla="val 50000" name="adj1"/>
              <a:gd fmla="val 50000"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9" name="Google Shape;279;p29"/>
          <p:cNvSpPr txBox="1"/>
          <p:nvPr/>
        </p:nvSpPr>
        <p:spPr>
          <a:xfrm>
            <a:off x="3694475" y="3324450"/>
            <a:ext cx="377400" cy="2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00"/>
              <a:t>C</a:t>
            </a:r>
            <a:endParaRPr sz="1000"/>
          </a:p>
        </p:txBody>
      </p:sp>
      <p:sp>
        <p:nvSpPr>
          <p:cNvPr id="280" name="Google Shape;280;p29"/>
          <p:cNvSpPr/>
          <p:nvPr/>
        </p:nvSpPr>
        <p:spPr>
          <a:xfrm>
            <a:off x="4594175" y="3579525"/>
            <a:ext cx="578100" cy="80100"/>
          </a:xfrm>
          <a:prstGeom prst="rightArrow">
            <a:avLst>
              <a:gd fmla="val 50000" name="adj1"/>
              <a:gd fmla="val 50000"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1" name="Google Shape;281;p29"/>
          <p:cNvSpPr txBox="1"/>
          <p:nvPr/>
        </p:nvSpPr>
        <p:spPr>
          <a:xfrm>
            <a:off x="4496313" y="3028125"/>
            <a:ext cx="916200" cy="3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Linear Layer</a:t>
            </a:r>
            <a:endParaRPr/>
          </a:p>
        </p:txBody>
      </p:sp>
      <p:sp>
        <p:nvSpPr>
          <p:cNvPr id="282" name="Google Shape;282;p29"/>
          <p:cNvSpPr/>
          <p:nvPr/>
        </p:nvSpPr>
        <p:spPr>
          <a:xfrm>
            <a:off x="5710325" y="3095650"/>
            <a:ext cx="287400" cy="745500"/>
          </a:xfrm>
          <a:prstGeom prst="cube">
            <a:avLst>
              <a:gd fmla="val 34438" name="adj"/>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sp>
        <p:nvSpPr>
          <p:cNvPr id="283" name="Google Shape;283;p29"/>
          <p:cNvSpPr txBox="1"/>
          <p:nvPr/>
        </p:nvSpPr>
        <p:spPr>
          <a:xfrm>
            <a:off x="5314475" y="3311825"/>
            <a:ext cx="741000" cy="2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00"/>
              <a:t>num class</a:t>
            </a:r>
            <a:endParaRPr sz="1000"/>
          </a:p>
        </p:txBody>
      </p:sp>
      <p:sp>
        <p:nvSpPr>
          <p:cNvPr id="284" name="Google Shape;284;p29"/>
          <p:cNvSpPr/>
          <p:nvPr/>
        </p:nvSpPr>
        <p:spPr>
          <a:xfrm>
            <a:off x="629913" y="4830000"/>
            <a:ext cx="1947900" cy="1281900"/>
          </a:xfrm>
          <a:prstGeom prst="cube">
            <a:avLst>
              <a:gd fmla="val 7539"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5" name="Google Shape;285;p29"/>
          <p:cNvSpPr txBox="1"/>
          <p:nvPr/>
        </p:nvSpPr>
        <p:spPr>
          <a:xfrm>
            <a:off x="1435513" y="4576425"/>
            <a:ext cx="377400" cy="2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00"/>
              <a:t>T</a:t>
            </a:r>
            <a:endParaRPr sz="1000"/>
          </a:p>
        </p:txBody>
      </p:sp>
      <p:sp>
        <p:nvSpPr>
          <p:cNvPr id="286" name="Google Shape;286;p29"/>
          <p:cNvSpPr txBox="1"/>
          <p:nvPr/>
        </p:nvSpPr>
        <p:spPr>
          <a:xfrm>
            <a:off x="356713" y="5366400"/>
            <a:ext cx="377400" cy="2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00"/>
              <a:t>C</a:t>
            </a:r>
            <a:endParaRPr sz="1000"/>
          </a:p>
        </p:txBody>
      </p:sp>
      <p:sp>
        <p:nvSpPr>
          <p:cNvPr id="287" name="Google Shape;287;p29"/>
          <p:cNvSpPr/>
          <p:nvPr/>
        </p:nvSpPr>
        <p:spPr>
          <a:xfrm>
            <a:off x="6344500" y="3527500"/>
            <a:ext cx="578100" cy="80100"/>
          </a:xfrm>
          <a:prstGeom prst="rightArrow">
            <a:avLst>
              <a:gd fmla="val 50000" name="adj1"/>
              <a:gd fmla="val 50000"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8" name="Google Shape;288;p29"/>
          <p:cNvSpPr txBox="1"/>
          <p:nvPr/>
        </p:nvSpPr>
        <p:spPr>
          <a:xfrm>
            <a:off x="6214325" y="3028125"/>
            <a:ext cx="916200" cy="3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Softmax</a:t>
            </a:r>
            <a:br>
              <a:rPr lang="en-US"/>
            </a:br>
            <a:r>
              <a:rPr lang="en-US"/>
              <a:t>ArgMax</a:t>
            </a:r>
            <a:endParaRPr/>
          </a:p>
        </p:txBody>
      </p:sp>
      <p:sp>
        <p:nvSpPr>
          <p:cNvPr id="289" name="Google Shape;289;p29"/>
          <p:cNvSpPr/>
          <p:nvPr/>
        </p:nvSpPr>
        <p:spPr>
          <a:xfrm>
            <a:off x="7171450" y="3429000"/>
            <a:ext cx="184500" cy="209100"/>
          </a:xfrm>
          <a:prstGeom prst="cube">
            <a:avLst>
              <a:gd fmla="val 25000" name="adj"/>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0" name="Google Shape;290;p29"/>
          <p:cNvSpPr txBox="1"/>
          <p:nvPr/>
        </p:nvSpPr>
        <p:spPr>
          <a:xfrm>
            <a:off x="7509550" y="3177750"/>
            <a:ext cx="1299000" cy="3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Single class prediction</a:t>
            </a:r>
            <a:endParaRPr/>
          </a:p>
        </p:txBody>
      </p:sp>
      <p:sp>
        <p:nvSpPr>
          <p:cNvPr id="291" name="Google Shape;291;p29"/>
          <p:cNvSpPr/>
          <p:nvPr/>
        </p:nvSpPr>
        <p:spPr>
          <a:xfrm>
            <a:off x="2876125" y="5573175"/>
            <a:ext cx="578100" cy="80100"/>
          </a:xfrm>
          <a:prstGeom prst="rightArrow">
            <a:avLst>
              <a:gd fmla="val 50000" name="adj1"/>
              <a:gd fmla="val 50000"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2" name="Google Shape;292;p29"/>
          <p:cNvSpPr txBox="1"/>
          <p:nvPr/>
        </p:nvSpPr>
        <p:spPr>
          <a:xfrm>
            <a:off x="2778263" y="5021775"/>
            <a:ext cx="916200" cy="3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Linear Layer</a:t>
            </a:r>
            <a:endParaRPr/>
          </a:p>
        </p:txBody>
      </p:sp>
      <p:sp>
        <p:nvSpPr>
          <p:cNvPr id="293" name="Google Shape;293;p29"/>
          <p:cNvSpPr/>
          <p:nvPr/>
        </p:nvSpPr>
        <p:spPr>
          <a:xfrm>
            <a:off x="3894925" y="5098200"/>
            <a:ext cx="1947900" cy="745500"/>
          </a:xfrm>
          <a:prstGeom prst="cube">
            <a:avLst>
              <a:gd fmla="val 14131" name="adj"/>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4" name="Google Shape;294;p29"/>
          <p:cNvSpPr txBox="1"/>
          <p:nvPr/>
        </p:nvSpPr>
        <p:spPr>
          <a:xfrm>
            <a:off x="3454225" y="5304225"/>
            <a:ext cx="741000" cy="2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00"/>
              <a:t>num class</a:t>
            </a:r>
            <a:endParaRPr sz="1000"/>
          </a:p>
        </p:txBody>
      </p:sp>
      <p:sp>
        <p:nvSpPr>
          <p:cNvPr id="295" name="Google Shape;295;p29"/>
          <p:cNvSpPr txBox="1"/>
          <p:nvPr/>
        </p:nvSpPr>
        <p:spPr>
          <a:xfrm>
            <a:off x="4765713" y="4830000"/>
            <a:ext cx="377400" cy="2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00"/>
              <a:t>T</a:t>
            </a:r>
            <a:endParaRPr sz="1000"/>
          </a:p>
        </p:txBody>
      </p:sp>
      <p:sp>
        <p:nvSpPr>
          <p:cNvPr id="296" name="Google Shape;296;p29"/>
          <p:cNvSpPr/>
          <p:nvPr/>
        </p:nvSpPr>
        <p:spPr>
          <a:xfrm>
            <a:off x="6173450" y="5636800"/>
            <a:ext cx="578100" cy="80100"/>
          </a:xfrm>
          <a:prstGeom prst="rightArrow">
            <a:avLst>
              <a:gd fmla="val 50000" name="adj1"/>
              <a:gd fmla="val 50000"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7" name="Google Shape;297;p29"/>
          <p:cNvSpPr txBox="1"/>
          <p:nvPr/>
        </p:nvSpPr>
        <p:spPr>
          <a:xfrm>
            <a:off x="6043275" y="5137425"/>
            <a:ext cx="916200" cy="3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Softmax</a:t>
            </a:r>
            <a:br>
              <a:rPr lang="en-US"/>
            </a:br>
            <a:r>
              <a:rPr lang="en-US"/>
              <a:t>ArgMax</a:t>
            </a:r>
            <a:endParaRPr/>
          </a:p>
        </p:txBody>
      </p:sp>
      <p:sp>
        <p:nvSpPr>
          <p:cNvPr id="298" name="Google Shape;298;p29"/>
          <p:cNvSpPr/>
          <p:nvPr/>
        </p:nvSpPr>
        <p:spPr>
          <a:xfrm>
            <a:off x="6915325" y="5366400"/>
            <a:ext cx="1454400" cy="209100"/>
          </a:xfrm>
          <a:prstGeom prst="cube">
            <a:avLst>
              <a:gd fmla="val 25000" name="adj"/>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9" name="Google Shape;299;p29"/>
          <p:cNvSpPr txBox="1"/>
          <p:nvPr/>
        </p:nvSpPr>
        <p:spPr>
          <a:xfrm>
            <a:off x="7453813" y="5095125"/>
            <a:ext cx="377400" cy="2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00"/>
              <a:t>T</a:t>
            </a:r>
            <a:endParaRPr sz="1000"/>
          </a:p>
        </p:txBody>
      </p:sp>
      <p:sp>
        <p:nvSpPr>
          <p:cNvPr id="300" name="Google Shape;300;p29"/>
          <p:cNvSpPr txBox="1"/>
          <p:nvPr/>
        </p:nvSpPr>
        <p:spPr>
          <a:xfrm>
            <a:off x="7082175" y="5637675"/>
            <a:ext cx="1299000" cy="3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Sequence prediction</a:t>
            </a:r>
            <a:endParaRPr/>
          </a:p>
        </p:txBody>
      </p:sp>
      <p:sp>
        <p:nvSpPr>
          <p:cNvPr id="301" name="Google Shape;301;p29"/>
          <p:cNvSpPr txBox="1"/>
          <p:nvPr/>
        </p:nvSpPr>
        <p:spPr>
          <a:xfrm>
            <a:off x="849775" y="3287050"/>
            <a:ext cx="16230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chemeClr val="dk2"/>
                </a:solidFill>
                <a:latin typeface="Roboto"/>
                <a:ea typeface="Roboto"/>
                <a:cs typeface="Roboto"/>
                <a:sym typeface="Roboto"/>
              </a:rPr>
              <a:t>Featuremap after spatial pooling</a:t>
            </a:r>
            <a:endParaRPr sz="1200">
              <a:solidFill>
                <a:schemeClr val="dk2"/>
              </a:solidFill>
              <a:latin typeface="Roboto"/>
              <a:ea typeface="Roboto"/>
              <a:cs typeface="Roboto"/>
              <a:sym typeface="Roboto"/>
            </a:endParaRPr>
          </a:p>
        </p:txBody>
      </p:sp>
      <p:sp>
        <p:nvSpPr>
          <p:cNvPr id="302" name="Google Shape;302;p29"/>
          <p:cNvSpPr txBox="1"/>
          <p:nvPr/>
        </p:nvSpPr>
        <p:spPr>
          <a:xfrm>
            <a:off x="812425" y="5252600"/>
            <a:ext cx="16230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chemeClr val="dk2"/>
                </a:solidFill>
                <a:latin typeface="Roboto"/>
                <a:ea typeface="Roboto"/>
                <a:cs typeface="Roboto"/>
                <a:sym typeface="Roboto"/>
              </a:rPr>
              <a:t>Featuremap after spatial pooling</a:t>
            </a:r>
            <a:endParaRPr sz="1200">
              <a:solidFill>
                <a:schemeClr val="dk2"/>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0"/>
          <p:cNvSpPr txBox="1"/>
          <p:nvPr/>
        </p:nvSpPr>
        <p:spPr>
          <a:xfrm>
            <a:off x="257100" y="1743825"/>
            <a:ext cx="8012400" cy="236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50">
              <a:highlight>
                <a:srgbClr val="FFFFFF"/>
              </a:highlight>
            </a:endParaRPr>
          </a:p>
          <a:p>
            <a:pPr indent="-346075" lvl="0" marL="457200" rtl="0" algn="l">
              <a:lnSpc>
                <a:spcPct val="115000"/>
              </a:lnSpc>
              <a:spcBef>
                <a:spcPts val="0"/>
              </a:spcBef>
              <a:spcAft>
                <a:spcPts val="0"/>
              </a:spcAft>
              <a:buSzPts val="1850"/>
              <a:buChar char="●"/>
            </a:pPr>
            <a:r>
              <a:rPr b="1" lang="en-US" sz="1850">
                <a:highlight>
                  <a:srgbClr val="FFFFFF"/>
                </a:highlight>
              </a:rPr>
              <a:t>Heuristic Post-processing</a:t>
            </a:r>
            <a:r>
              <a:rPr b="1" lang="en-US" sz="1850">
                <a:highlight>
                  <a:srgbClr val="FFFFFF"/>
                </a:highlight>
              </a:rPr>
              <a:t>:</a:t>
            </a:r>
            <a:r>
              <a:rPr lang="en-US" sz="1850">
                <a:highlight>
                  <a:srgbClr val="FFFFFF"/>
                </a:highlight>
              </a:rPr>
              <a:t> </a:t>
            </a:r>
            <a:endParaRPr sz="1850">
              <a:highlight>
                <a:srgbClr val="FFFFFF"/>
              </a:highlight>
            </a:endParaRPr>
          </a:p>
          <a:p>
            <a:pPr indent="0" lvl="0" marL="457200" marR="0" rtl="0" algn="l">
              <a:lnSpc>
                <a:spcPct val="115000"/>
              </a:lnSpc>
              <a:spcBef>
                <a:spcPts val="0"/>
              </a:spcBef>
              <a:spcAft>
                <a:spcPts val="0"/>
              </a:spcAft>
              <a:buNone/>
            </a:pPr>
            <a:r>
              <a:t/>
            </a:r>
            <a:endParaRPr sz="1850">
              <a:solidFill>
                <a:srgbClr val="495365"/>
              </a:solidFill>
              <a:highlight>
                <a:srgbClr val="FFFFFF"/>
              </a:highlight>
            </a:endParaRPr>
          </a:p>
          <a:p>
            <a:pPr indent="0" lvl="0" marL="457200" rtl="0" algn="l">
              <a:spcBef>
                <a:spcPts val="1200"/>
              </a:spcBef>
              <a:spcAft>
                <a:spcPts val="0"/>
              </a:spcAft>
              <a:buNone/>
            </a:pPr>
            <a:r>
              <a:t/>
            </a:r>
            <a:endParaRPr sz="1850">
              <a:solidFill>
                <a:srgbClr val="495365"/>
              </a:solidFill>
              <a:highlight>
                <a:srgbClr val="FFFFFF"/>
              </a:highlight>
            </a:endParaRPr>
          </a:p>
          <a:p>
            <a:pPr indent="0" lvl="0" marL="457200" rtl="0" algn="l">
              <a:spcBef>
                <a:spcPts val="0"/>
              </a:spcBef>
              <a:spcAft>
                <a:spcPts val="0"/>
              </a:spcAft>
              <a:buNone/>
            </a:pPr>
            <a:r>
              <a:t/>
            </a:r>
            <a:endParaRPr sz="1850">
              <a:solidFill>
                <a:srgbClr val="495365"/>
              </a:solidFill>
              <a:highlight>
                <a:srgbClr val="FFFFFF"/>
              </a:highlight>
            </a:endParaRPr>
          </a:p>
          <a:p>
            <a:pPr indent="0" lvl="0" marL="0" marR="0" rtl="0" algn="l">
              <a:lnSpc>
                <a:spcPct val="115000"/>
              </a:lnSpc>
              <a:spcBef>
                <a:spcPts val="0"/>
              </a:spcBef>
              <a:spcAft>
                <a:spcPts val="0"/>
              </a:spcAft>
              <a:buNone/>
            </a:pPr>
            <a:r>
              <a:t/>
            </a:r>
            <a:endParaRPr sz="1650">
              <a:highlight>
                <a:srgbClr val="FFFFFF"/>
              </a:highlight>
            </a:endParaRPr>
          </a:p>
          <a:p>
            <a:pPr indent="0" lvl="0" marL="0" rtl="0" algn="l">
              <a:spcBef>
                <a:spcPts val="0"/>
              </a:spcBef>
              <a:spcAft>
                <a:spcPts val="0"/>
              </a:spcAft>
              <a:buNone/>
            </a:pPr>
            <a:r>
              <a:t/>
            </a:r>
            <a:endParaRPr sz="1850">
              <a:solidFill>
                <a:srgbClr val="495365"/>
              </a:solidFill>
              <a:highlight>
                <a:srgbClr val="FFFFFF"/>
              </a:highlight>
            </a:endParaRPr>
          </a:p>
          <a:p>
            <a:pPr indent="0" lvl="0" marL="457200" rtl="0" algn="l">
              <a:spcBef>
                <a:spcPts val="0"/>
              </a:spcBef>
              <a:spcAft>
                <a:spcPts val="0"/>
              </a:spcAft>
              <a:buNone/>
            </a:pPr>
            <a:r>
              <a:rPr lang="en-US" sz="1850">
                <a:solidFill>
                  <a:srgbClr val="495365"/>
                </a:solidFill>
                <a:highlight>
                  <a:srgbClr val="FFFFFF"/>
                </a:highlight>
              </a:rPr>
              <a:t>      </a:t>
            </a:r>
            <a:endParaRPr sz="1850">
              <a:solidFill>
                <a:srgbClr val="495365"/>
              </a:solidFill>
              <a:highlight>
                <a:srgbClr val="FFFFFF"/>
              </a:highlight>
            </a:endParaRPr>
          </a:p>
        </p:txBody>
      </p:sp>
      <p:sp>
        <p:nvSpPr>
          <p:cNvPr id="308" name="Google Shape;308;p30"/>
          <p:cNvSpPr txBox="1"/>
          <p:nvPr>
            <p:ph type="title"/>
          </p:nvPr>
        </p:nvSpPr>
        <p:spPr>
          <a:xfrm>
            <a:off x="441450" y="432088"/>
            <a:ext cx="7467600" cy="1143000"/>
          </a:xfrm>
          <a:prstGeom prst="rect">
            <a:avLst/>
          </a:prstGeom>
          <a:noFill/>
          <a:ln>
            <a:noFill/>
          </a:ln>
        </p:spPr>
        <p:txBody>
          <a:bodyPr anchorCtr="0" anchor="ctr" bIns="45700" lIns="45700" spcFirstLastPara="1" rIns="45700" wrap="square" tIns="45700">
            <a:normAutofit/>
          </a:bodyPr>
          <a:lstStyle/>
          <a:p>
            <a:pPr indent="0" lvl="0" marL="0" rtl="0" algn="l">
              <a:spcBef>
                <a:spcPts val="0"/>
              </a:spcBef>
              <a:spcAft>
                <a:spcPts val="0"/>
              </a:spcAft>
              <a:buClr>
                <a:schemeClr val="lt1"/>
              </a:buClr>
              <a:buSzPts val="4600"/>
              <a:buFont typeface="Libre Franklin"/>
              <a:buNone/>
            </a:pPr>
            <a:r>
              <a:rPr lang="en-US"/>
              <a:t>Zero-short Gesture Sequence Recognition</a:t>
            </a:r>
            <a:endParaRPr/>
          </a:p>
        </p:txBody>
      </p:sp>
      <p:sp>
        <p:nvSpPr>
          <p:cNvPr id="309" name="Google Shape;309;p30"/>
          <p:cNvSpPr txBox="1"/>
          <p:nvPr/>
        </p:nvSpPr>
        <p:spPr>
          <a:xfrm>
            <a:off x="779050" y="2821050"/>
            <a:ext cx="1463400" cy="12219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2"/>
                </a:solidFill>
                <a:latin typeface="Roboto"/>
                <a:ea typeface="Roboto"/>
                <a:cs typeface="Roboto"/>
                <a:sym typeface="Roboto"/>
              </a:rPr>
              <a:t>Predictions after temporal dilation</a:t>
            </a:r>
            <a:endParaRPr sz="1800">
              <a:solidFill>
                <a:schemeClr val="dk2"/>
              </a:solidFill>
              <a:latin typeface="Roboto"/>
              <a:ea typeface="Roboto"/>
              <a:cs typeface="Roboto"/>
              <a:sym typeface="Roboto"/>
            </a:endParaRPr>
          </a:p>
        </p:txBody>
      </p:sp>
      <p:cxnSp>
        <p:nvCxnSpPr>
          <p:cNvPr id="310" name="Google Shape;310;p30"/>
          <p:cNvCxnSpPr>
            <a:stCxn id="309" idx="3"/>
          </p:cNvCxnSpPr>
          <p:nvPr/>
        </p:nvCxnSpPr>
        <p:spPr>
          <a:xfrm flipH="1" rot="10800000">
            <a:off x="2242450" y="3420000"/>
            <a:ext cx="4936200" cy="12000"/>
          </a:xfrm>
          <a:prstGeom prst="straightConnector1">
            <a:avLst/>
          </a:prstGeom>
          <a:noFill/>
          <a:ln cap="flat" cmpd="sng" w="9525">
            <a:solidFill>
              <a:schemeClr val="dk2"/>
            </a:solidFill>
            <a:prstDash val="solid"/>
            <a:round/>
            <a:headEnd len="med" w="med" type="none"/>
            <a:tailEnd len="med" w="med" type="triangle"/>
          </a:ln>
        </p:spPr>
      </p:cxnSp>
      <p:sp>
        <p:nvSpPr>
          <p:cNvPr id="311" name="Google Shape;311;p30"/>
          <p:cNvSpPr txBox="1"/>
          <p:nvPr/>
        </p:nvSpPr>
        <p:spPr>
          <a:xfrm>
            <a:off x="2290600" y="2969700"/>
            <a:ext cx="1511400" cy="4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chemeClr val="dk2"/>
                </a:solidFill>
                <a:latin typeface="Roboto"/>
                <a:ea typeface="Roboto"/>
                <a:cs typeface="Roboto"/>
                <a:sym typeface="Roboto"/>
              </a:rPr>
              <a:t>filter by confidence score threshold</a:t>
            </a:r>
            <a:endParaRPr sz="1200">
              <a:solidFill>
                <a:schemeClr val="dk2"/>
              </a:solidFill>
              <a:latin typeface="Roboto"/>
              <a:ea typeface="Roboto"/>
              <a:cs typeface="Roboto"/>
              <a:sym typeface="Roboto"/>
            </a:endParaRPr>
          </a:p>
        </p:txBody>
      </p:sp>
      <p:sp>
        <p:nvSpPr>
          <p:cNvPr id="312" name="Google Shape;312;p30"/>
          <p:cNvSpPr txBox="1"/>
          <p:nvPr/>
        </p:nvSpPr>
        <p:spPr>
          <a:xfrm>
            <a:off x="3850150" y="2953500"/>
            <a:ext cx="1648200" cy="45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chemeClr val="dk2"/>
                </a:solidFill>
                <a:latin typeface="Roboto"/>
                <a:ea typeface="Roboto"/>
                <a:cs typeface="Roboto"/>
                <a:sym typeface="Roboto"/>
              </a:rPr>
              <a:t>take the unique consecutive predictions</a:t>
            </a:r>
            <a:endParaRPr sz="1200">
              <a:solidFill>
                <a:schemeClr val="dk2"/>
              </a:solidFill>
              <a:latin typeface="Roboto"/>
              <a:ea typeface="Roboto"/>
              <a:cs typeface="Roboto"/>
              <a:sym typeface="Roboto"/>
            </a:endParaRPr>
          </a:p>
        </p:txBody>
      </p:sp>
      <p:sp>
        <p:nvSpPr>
          <p:cNvPr id="313" name="Google Shape;313;p30"/>
          <p:cNvSpPr txBox="1"/>
          <p:nvPr/>
        </p:nvSpPr>
        <p:spPr>
          <a:xfrm>
            <a:off x="5321575" y="2973450"/>
            <a:ext cx="1857000" cy="57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chemeClr val="dk2"/>
                </a:solidFill>
                <a:latin typeface="Roboto"/>
                <a:ea typeface="Roboto"/>
                <a:cs typeface="Roboto"/>
                <a:sym typeface="Roboto"/>
              </a:rPr>
              <a:t>pick the top-K predictions if know total number of gestures in the video</a:t>
            </a:r>
            <a:endParaRPr sz="1200">
              <a:solidFill>
                <a:schemeClr val="dk2"/>
              </a:solidFill>
              <a:latin typeface="Roboto"/>
              <a:ea typeface="Roboto"/>
              <a:cs typeface="Roboto"/>
              <a:sym typeface="Roboto"/>
            </a:endParaRPr>
          </a:p>
        </p:txBody>
      </p:sp>
      <p:sp>
        <p:nvSpPr>
          <p:cNvPr id="314" name="Google Shape;314;p30"/>
          <p:cNvSpPr txBox="1"/>
          <p:nvPr/>
        </p:nvSpPr>
        <p:spPr>
          <a:xfrm>
            <a:off x="7226975" y="2815050"/>
            <a:ext cx="1599900" cy="12219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2"/>
                </a:solidFill>
                <a:latin typeface="Roboto"/>
                <a:ea typeface="Roboto"/>
                <a:cs typeface="Roboto"/>
                <a:sym typeface="Roboto"/>
              </a:rPr>
              <a:t>Final sequence of predictions</a:t>
            </a:r>
            <a:endParaRPr sz="1800">
              <a:solidFill>
                <a:schemeClr val="dk2"/>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1"/>
          <p:cNvSpPr txBox="1"/>
          <p:nvPr>
            <p:ph type="title"/>
          </p:nvPr>
        </p:nvSpPr>
        <p:spPr>
          <a:xfrm>
            <a:off x="457200" y="274638"/>
            <a:ext cx="7467600" cy="1143000"/>
          </a:xfrm>
          <a:prstGeom prst="rect">
            <a:avLst/>
          </a:prstGeom>
          <a:noFill/>
          <a:ln>
            <a:noFill/>
          </a:ln>
        </p:spPr>
        <p:txBody>
          <a:bodyPr anchorCtr="0" anchor="ctr" bIns="45700" lIns="45700" spcFirstLastPara="1" rIns="45700" wrap="square" tIns="45700">
            <a:normAutofit/>
          </a:bodyPr>
          <a:lstStyle/>
          <a:p>
            <a:pPr indent="0" lvl="0" marL="0" rtl="0" algn="l">
              <a:spcBef>
                <a:spcPts val="0"/>
              </a:spcBef>
              <a:spcAft>
                <a:spcPts val="0"/>
              </a:spcAft>
              <a:buClr>
                <a:schemeClr val="lt1"/>
              </a:buClr>
              <a:buSzPts val="4600"/>
              <a:buFont typeface="Libre Franklin"/>
              <a:buNone/>
            </a:pPr>
            <a:r>
              <a:rPr lang="en-US"/>
              <a:t>Datasets</a:t>
            </a:r>
            <a:endParaRPr/>
          </a:p>
        </p:txBody>
      </p:sp>
      <p:sp>
        <p:nvSpPr>
          <p:cNvPr id="320" name="Google Shape;320;p31"/>
          <p:cNvSpPr txBox="1"/>
          <p:nvPr/>
        </p:nvSpPr>
        <p:spPr>
          <a:xfrm>
            <a:off x="457200" y="1262275"/>
            <a:ext cx="7960500" cy="1328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Font typeface="Roboto"/>
              <a:buChar char="●"/>
            </a:pPr>
            <a:r>
              <a:rPr b="1" lang="en-US" sz="1800">
                <a:solidFill>
                  <a:schemeClr val="dk2"/>
                </a:solidFill>
                <a:latin typeface="Roboto"/>
                <a:ea typeface="Roboto"/>
                <a:cs typeface="Roboto"/>
                <a:sym typeface="Roboto"/>
              </a:rPr>
              <a:t>Kinetics-400:</a:t>
            </a:r>
            <a:r>
              <a:rPr lang="en-US" sz="1800">
                <a:solidFill>
                  <a:schemeClr val="dk2"/>
                </a:solidFill>
                <a:latin typeface="Roboto"/>
                <a:ea typeface="Roboto"/>
                <a:cs typeface="Roboto"/>
                <a:sym typeface="Roboto"/>
              </a:rPr>
              <a:t> </a:t>
            </a:r>
            <a:r>
              <a:rPr lang="en-US" sz="1600" u="sng">
                <a:highlight>
                  <a:srgbClr val="FFFFFF"/>
                </a:highlight>
              </a:rPr>
              <a:t>Used for pretraining</a:t>
            </a:r>
            <a:r>
              <a:rPr lang="en-US" sz="1600">
                <a:highlight>
                  <a:srgbClr val="FFFFFF"/>
                </a:highlight>
              </a:rPr>
              <a:t>.</a:t>
            </a:r>
            <a:endParaRPr sz="1600">
              <a:highlight>
                <a:srgbClr val="FFFFFF"/>
              </a:highlight>
            </a:endParaRPr>
          </a:p>
          <a:p>
            <a:pPr indent="0" lvl="0" marL="457200" marR="0" rtl="0" algn="l">
              <a:lnSpc>
                <a:spcPct val="100000"/>
              </a:lnSpc>
              <a:spcBef>
                <a:spcPts val="0"/>
              </a:spcBef>
              <a:spcAft>
                <a:spcPts val="0"/>
              </a:spcAft>
              <a:buNone/>
            </a:pPr>
            <a:r>
              <a:t/>
            </a:r>
            <a:endParaRPr sz="1600">
              <a:highlight>
                <a:srgbClr val="FFFFFF"/>
              </a:highlight>
            </a:endParaRPr>
          </a:p>
          <a:p>
            <a:pPr indent="0" lvl="0" marL="0" rtl="0" algn="l">
              <a:spcBef>
                <a:spcPts val="800"/>
              </a:spcBef>
              <a:spcAft>
                <a:spcPts val="0"/>
              </a:spcAft>
              <a:buNone/>
            </a:pPr>
            <a:r>
              <a:t/>
            </a:r>
            <a:endParaRPr sz="1100">
              <a:highlight>
                <a:srgbClr val="FFFFFF"/>
              </a:highlight>
            </a:endParaRPr>
          </a:p>
          <a:p>
            <a:pPr indent="0" lvl="0" marL="457200" marR="0" rtl="0" algn="l">
              <a:lnSpc>
                <a:spcPct val="100000"/>
              </a:lnSpc>
              <a:spcBef>
                <a:spcPts val="800"/>
              </a:spcBef>
              <a:spcAft>
                <a:spcPts val="0"/>
              </a:spcAft>
              <a:buNone/>
            </a:pPr>
            <a:r>
              <a:t/>
            </a:r>
            <a:endParaRPr sz="1600">
              <a:highlight>
                <a:srgbClr val="FFFFFF"/>
              </a:highlight>
            </a:endParaRPr>
          </a:p>
        </p:txBody>
      </p:sp>
      <p:pic>
        <p:nvPicPr>
          <p:cNvPr id="321" name="Google Shape;321;p31"/>
          <p:cNvPicPr preferRelativeResize="0"/>
          <p:nvPr/>
        </p:nvPicPr>
        <p:blipFill rotWithShape="1">
          <a:blip r:embed="rId3">
            <a:alphaModFix/>
          </a:blip>
          <a:srcRect b="0" l="3314" r="3305" t="0"/>
          <a:stretch/>
        </p:blipFill>
        <p:spPr>
          <a:xfrm>
            <a:off x="150000" y="1717550"/>
            <a:ext cx="8994000" cy="478147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2"/>
          <p:cNvSpPr txBox="1"/>
          <p:nvPr>
            <p:ph type="title"/>
          </p:nvPr>
        </p:nvSpPr>
        <p:spPr>
          <a:xfrm>
            <a:off x="457200" y="274638"/>
            <a:ext cx="7467600" cy="1143000"/>
          </a:xfrm>
          <a:prstGeom prst="rect">
            <a:avLst/>
          </a:prstGeom>
          <a:noFill/>
          <a:ln>
            <a:noFill/>
          </a:ln>
        </p:spPr>
        <p:txBody>
          <a:bodyPr anchorCtr="0" anchor="ctr" bIns="45700" lIns="45700" spcFirstLastPara="1" rIns="45700" wrap="square" tIns="45700">
            <a:normAutofit/>
          </a:bodyPr>
          <a:lstStyle/>
          <a:p>
            <a:pPr indent="0" lvl="0" marL="0" rtl="0" algn="l">
              <a:spcBef>
                <a:spcPts val="0"/>
              </a:spcBef>
              <a:spcAft>
                <a:spcPts val="0"/>
              </a:spcAft>
              <a:buClr>
                <a:schemeClr val="lt1"/>
              </a:buClr>
              <a:buSzPts val="4600"/>
              <a:buFont typeface="Libre Franklin"/>
              <a:buNone/>
            </a:pPr>
            <a:r>
              <a:rPr lang="en-US"/>
              <a:t>Datasets</a:t>
            </a:r>
            <a:endParaRPr/>
          </a:p>
        </p:txBody>
      </p:sp>
      <p:sp>
        <p:nvSpPr>
          <p:cNvPr id="327" name="Google Shape;327;p32"/>
          <p:cNvSpPr txBox="1"/>
          <p:nvPr/>
        </p:nvSpPr>
        <p:spPr>
          <a:xfrm>
            <a:off x="457200" y="1262275"/>
            <a:ext cx="7960500" cy="9543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Font typeface="Roboto"/>
              <a:buChar char="●"/>
            </a:pPr>
            <a:r>
              <a:rPr b="1" lang="en-US" sz="1800">
                <a:solidFill>
                  <a:schemeClr val="dk2"/>
                </a:solidFill>
                <a:latin typeface="Roboto"/>
                <a:ea typeface="Roboto"/>
                <a:cs typeface="Roboto"/>
                <a:sym typeface="Roboto"/>
              </a:rPr>
              <a:t>Gesture Commands for Robot Interaction Dataset (GRIT): </a:t>
            </a:r>
            <a:endParaRPr b="1" sz="1800">
              <a:solidFill>
                <a:schemeClr val="dk2"/>
              </a:solidFill>
              <a:latin typeface="Roboto"/>
              <a:ea typeface="Roboto"/>
              <a:cs typeface="Roboto"/>
              <a:sym typeface="Roboto"/>
            </a:endParaRPr>
          </a:p>
          <a:p>
            <a:pPr indent="0" lvl="0" marL="457200" marR="0" rtl="0" algn="l">
              <a:lnSpc>
                <a:spcPct val="100000"/>
              </a:lnSpc>
              <a:spcBef>
                <a:spcPts val="0"/>
              </a:spcBef>
              <a:spcAft>
                <a:spcPts val="0"/>
              </a:spcAft>
              <a:buNone/>
            </a:pPr>
            <a:r>
              <a:rPr lang="en-US" sz="1600" u="sng">
                <a:highlight>
                  <a:srgbClr val="FFFFFF"/>
                </a:highlight>
              </a:rPr>
              <a:t>Used for our fine-tuning process</a:t>
            </a:r>
            <a:r>
              <a:rPr lang="en-US" sz="1600">
                <a:highlight>
                  <a:srgbClr val="FFFFFF"/>
                </a:highlight>
              </a:rPr>
              <a:t> </a:t>
            </a:r>
            <a:endParaRPr sz="1100">
              <a:highlight>
                <a:srgbClr val="FFFFFF"/>
              </a:highlight>
            </a:endParaRPr>
          </a:p>
          <a:p>
            <a:pPr indent="0" lvl="0" marL="457200" marR="0" rtl="0" algn="l">
              <a:lnSpc>
                <a:spcPct val="100000"/>
              </a:lnSpc>
              <a:spcBef>
                <a:spcPts val="0"/>
              </a:spcBef>
              <a:spcAft>
                <a:spcPts val="0"/>
              </a:spcAft>
              <a:buNone/>
            </a:pPr>
            <a:r>
              <a:t/>
            </a:r>
            <a:endParaRPr sz="1600">
              <a:highlight>
                <a:srgbClr val="FFFFFF"/>
              </a:highlight>
            </a:endParaRPr>
          </a:p>
        </p:txBody>
      </p:sp>
      <p:pic>
        <p:nvPicPr>
          <p:cNvPr id="328" name="Google Shape;328;p32"/>
          <p:cNvPicPr preferRelativeResize="0"/>
          <p:nvPr/>
        </p:nvPicPr>
        <p:blipFill>
          <a:blip r:embed="rId3">
            <a:alphaModFix/>
          </a:blip>
          <a:stretch>
            <a:fillRect/>
          </a:stretch>
        </p:blipFill>
        <p:spPr>
          <a:xfrm>
            <a:off x="959625" y="1879575"/>
            <a:ext cx="6267750" cy="4672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457200" y="274638"/>
            <a:ext cx="7467600" cy="1143000"/>
          </a:xfrm>
          <a:prstGeom prst="rect">
            <a:avLst/>
          </a:prstGeom>
          <a:noFill/>
          <a:ln>
            <a:noFill/>
          </a:ln>
        </p:spPr>
        <p:txBody>
          <a:bodyPr anchorCtr="0" anchor="ctr" bIns="45700" lIns="45700" spcFirstLastPara="1" rIns="45700" wrap="square" tIns="45700">
            <a:normAutofit/>
          </a:bodyPr>
          <a:lstStyle/>
          <a:p>
            <a:pPr indent="0" lvl="0" marL="0" rtl="0" algn="l">
              <a:spcBef>
                <a:spcPts val="0"/>
              </a:spcBef>
              <a:spcAft>
                <a:spcPts val="0"/>
              </a:spcAft>
              <a:buClr>
                <a:schemeClr val="lt1"/>
              </a:buClr>
              <a:buSzPts val="4600"/>
              <a:buFont typeface="Libre Franklin"/>
              <a:buNone/>
            </a:pPr>
            <a:r>
              <a:rPr lang="en-US"/>
              <a:t>Agenda</a:t>
            </a:r>
            <a:endParaRPr/>
          </a:p>
        </p:txBody>
      </p:sp>
      <p:sp>
        <p:nvSpPr>
          <p:cNvPr id="104" name="Google Shape;104;p15"/>
          <p:cNvSpPr txBox="1"/>
          <p:nvPr>
            <p:ph idx="1" type="body"/>
          </p:nvPr>
        </p:nvSpPr>
        <p:spPr>
          <a:xfrm>
            <a:off x="457200" y="1417650"/>
            <a:ext cx="5553000" cy="5752500"/>
          </a:xfrm>
          <a:prstGeom prst="rect">
            <a:avLst/>
          </a:prstGeom>
          <a:noFill/>
          <a:ln>
            <a:noFill/>
          </a:ln>
        </p:spPr>
        <p:txBody>
          <a:bodyPr anchorCtr="0" anchor="t" bIns="45700" lIns="91425" spcFirstLastPara="1" rIns="91425" wrap="square" tIns="45700">
            <a:normAutofit/>
          </a:bodyPr>
          <a:lstStyle/>
          <a:p>
            <a:pPr indent="-320040" lvl="0" marL="457200" rtl="0" algn="l">
              <a:spcBef>
                <a:spcPts val="600"/>
              </a:spcBef>
              <a:spcAft>
                <a:spcPts val="0"/>
              </a:spcAft>
              <a:buSzPts val="1440"/>
              <a:buChar char="●"/>
            </a:pPr>
            <a:r>
              <a:rPr lang="en-US"/>
              <a:t>Problem Statement</a:t>
            </a:r>
            <a:endParaRPr/>
          </a:p>
          <a:p>
            <a:pPr indent="-320040" lvl="0" marL="457200" rtl="0" algn="l">
              <a:spcBef>
                <a:spcPts val="0"/>
              </a:spcBef>
              <a:spcAft>
                <a:spcPts val="0"/>
              </a:spcAft>
              <a:buSzPts val="1440"/>
              <a:buChar char="●"/>
            </a:pPr>
            <a:r>
              <a:rPr lang="en-US"/>
              <a:t>Introduction</a:t>
            </a:r>
            <a:endParaRPr/>
          </a:p>
          <a:p>
            <a:pPr indent="-331469" lvl="1" marL="914400" rtl="0" algn="l">
              <a:spcBef>
                <a:spcPts val="0"/>
              </a:spcBef>
              <a:spcAft>
                <a:spcPts val="0"/>
              </a:spcAft>
              <a:buSzPts val="1620"/>
              <a:buChar char="○"/>
            </a:pPr>
            <a:r>
              <a:rPr lang="en-US"/>
              <a:t>Sign language translation approaches</a:t>
            </a:r>
            <a:endParaRPr/>
          </a:p>
          <a:p>
            <a:pPr indent="-331469" lvl="1" marL="914400" rtl="0" algn="l">
              <a:spcBef>
                <a:spcPts val="0"/>
              </a:spcBef>
              <a:spcAft>
                <a:spcPts val="0"/>
              </a:spcAft>
              <a:buSzPts val="1620"/>
              <a:buChar char="○"/>
            </a:pPr>
            <a:r>
              <a:rPr lang="en-US"/>
              <a:t>Sign language translation directions</a:t>
            </a:r>
            <a:endParaRPr/>
          </a:p>
          <a:p>
            <a:pPr indent="-331469" lvl="1" marL="914400" rtl="0" algn="l">
              <a:spcBef>
                <a:spcPts val="0"/>
              </a:spcBef>
              <a:spcAft>
                <a:spcPts val="0"/>
              </a:spcAft>
              <a:buSzPts val="1620"/>
              <a:buChar char="○"/>
            </a:pPr>
            <a:r>
              <a:rPr lang="en-US"/>
              <a:t>Sign language translation challenges</a:t>
            </a:r>
            <a:endParaRPr/>
          </a:p>
          <a:p>
            <a:pPr indent="-320040" lvl="0" marL="457200" rtl="0" algn="l">
              <a:spcBef>
                <a:spcPts val="0"/>
              </a:spcBef>
              <a:spcAft>
                <a:spcPts val="0"/>
              </a:spcAft>
              <a:buSzPts val="1440"/>
              <a:buChar char="●"/>
            </a:pPr>
            <a:r>
              <a:rPr lang="en-US"/>
              <a:t>ResNet</a:t>
            </a:r>
            <a:endParaRPr/>
          </a:p>
          <a:p>
            <a:pPr indent="-317500" lvl="1" marL="914400" rtl="0" algn="l">
              <a:spcBef>
                <a:spcPts val="0"/>
              </a:spcBef>
              <a:spcAft>
                <a:spcPts val="0"/>
              </a:spcAft>
              <a:buSzPts val="1400"/>
              <a:buChar char="○"/>
            </a:pPr>
            <a:r>
              <a:rPr lang="en-US" sz="1400"/>
              <a:t>Residual </a:t>
            </a:r>
            <a:r>
              <a:rPr lang="en-US" sz="1400"/>
              <a:t>block</a:t>
            </a:r>
            <a:endParaRPr sz="1400"/>
          </a:p>
          <a:p>
            <a:pPr indent="-317500" lvl="1" marL="914400" rtl="0" algn="l">
              <a:spcBef>
                <a:spcPts val="0"/>
              </a:spcBef>
              <a:spcAft>
                <a:spcPts val="0"/>
              </a:spcAft>
              <a:buSzPts val="1400"/>
              <a:buChar char="○"/>
            </a:pPr>
            <a:r>
              <a:rPr lang="en-US" sz="1400"/>
              <a:t>Architectural</a:t>
            </a:r>
            <a:r>
              <a:rPr lang="en-US" sz="1400"/>
              <a:t> </a:t>
            </a:r>
            <a:r>
              <a:rPr lang="en-US"/>
              <a:t>v</a:t>
            </a:r>
            <a:r>
              <a:rPr lang="en-US" sz="1400"/>
              <a:t>ariants</a:t>
            </a:r>
            <a:endParaRPr sz="1400"/>
          </a:p>
          <a:p>
            <a:pPr indent="-325755" lvl="2" marL="1371600" rtl="0" algn="l">
              <a:spcBef>
                <a:spcPts val="0"/>
              </a:spcBef>
              <a:spcAft>
                <a:spcPts val="0"/>
              </a:spcAft>
              <a:buSzPts val="1530"/>
              <a:buChar char="■"/>
            </a:pPr>
            <a:r>
              <a:rPr lang="en-US"/>
              <a:t>R3D_18, R(2+1)D_18, MC3_18</a:t>
            </a:r>
            <a:endParaRPr/>
          </a:p>
          <a:p>
            <a:pPr indent="-331469" lvl="1" marL="914400" rtl="0" algn="l">
              <a:spcBef>
                <a:spcPts val="0"/>
              </a:spcBef>
              <a:spcAft>
                <a:spcPts val="0"/>
              </a:spcAft>
              <a:buSzPts val="1620"/>
              <a:buChar char="○"/>
            </a:pPr>
            <a:r>
              <a:rPr lang="en-US"/>
              <a:t>Training strategy	</a:t>
            </a:r>
            <a:endParaRPr/>
          </a:p>
          <a:p>
            <a:pPr indent="-331469" lvl="1" marL="914400" rtl="0" algn="l">
              <a:spcBef>
                <a:spcPts val="0"/>
              </a:spcBef>
              <a:spcAft>
                <a:spcPts val="0"/>
              </a:spcAft>
              <a:buSzPts val="1620"/>
              <a:buChar char="○"/>
            </a:pPr>
            <a:r>
              <a:rPr lang="en-US"/>
              <a:t>Zero-short gesture sequence recognition</a:t>
            </a:r>
            <a:endParaRPr/>
          </a:p>
          <a:p>
            <a:pPr indent="-317500" lvl="2" marL="1371600" rtl="0" algn="l">
              <a:spcBef>
                <a:spcPts val="0"/>
              </a:spcBef>
              <a:spcAft>
                <a:spcPts val="0"/>
              </a:spcAft>
              <a:buSzPts val="1400"/>
              <a:buChar char="■"/>
            </a:pPr>
            <a:r>
              <a:rPr lang="en-US" sz="1400"/>
              <a:t>Temporal dilation</a:t>
            </a:r>
            <a:endParaRPr sz="1400"/>
          </a:p>
          <a:p>
            <a:pPr indent="-317500" lvl="2" marL="1371600" rtl="0" algn="l">
              <a:spcBef>
                <a:spcPts val="0"/>
              </a:spcBef>
              <a:spcAft>
                <a:spcPts val="0"/>
              </a:spcAft>
              <a:buSzPts val="1400"/>
              <a:buChar char="■"/>
            </a:pPr>
            <a:r>
              <a:rPr lang="en-US" sz="1400"/>
              <a:t>Heuristic post-processing</a:t>
            </a:r>
            <a:endParaRPr sz="1400"/>
          </a:p>
          <a:p>
            <a:pPr indent="-320040" lvl="0" marL="457200" rtl="0" algn="l">
              <a:spcBef>
                <a:spcPts val="0"/>
              </a:spcBef>
              <a:spcAft>
                <a:spcPts val="0"/>
              </a:spcAft>
              <a:buSzPts val="1440"/>
              <a:buChar char="●"/>
            </a:pPr>
            <a:r>
              <a:rPr lang="en-US"/>
              <a:t>Dataset</a:t>
            </a:r>
            <a:endParaRPr/>
          </a:p>
          <a:p>
            <a:pPr indent="-320040" lvl="0" marL="457200" rtl="0" algn="l">
              <a:spcBef>
                <a:spcPts val="0"/>
              </a:spcBef>
              <a:spcAft>
                <a:spcPts val="0"/>
              </a:spcAft>
              <a:buSzPts val="1440"/>
              <a:buChar char="●"/>
            </a:pPr>
            <a:r>
              <a:rPr lang="en-US"/>
              <a:t>Results</a:t>
            </a:r>
            <a:endParaRPr/>
          </a:p>
          <a:p>
            <a:pPr indent="-320040" lvl="0" marL="457200" rtl="0" algn="l">
              <a:spcBef>
                <a:spcPts val="0"/>
              </a:spcBef>
              <a:spcAft>
                <a:spcPts val="0"/>
              </a:spcAft>
              <a:buSzPts val="1440"/>
              <a:buChar char="●"/>
            </a:pPr>
            <a:r>
              <a:rPr lang="en-US"/>
              <a:t>Demo</a:t>
            </a:r>
            <a:endParaRPr/>
          </a:p>
          <a:p>
            <a:pPr indent="-320040" lvl="0" marL="457200" rtl="0" algn="l">
              <a:spcBef>
                <a:spcPts val="0"/>
              </a:spcBef>
              <a:spcAft>
                <a:spcPts val="0"/>
              </a:spcAft>
              <a:buSzPts val="1440"/>
              <a:buChar char="●"/>
            </a:pPr>
            <a:r>
              <a:rPr lang="en-US"/>
              <a:t>Q&amp;A</a:t>
            </a:r>
            <a:endParaRPr/>
          </a:p>
          <a:p>
            <a:pPr indent="-231647" lvl="0" marL="420624" rtl="0" algn="l">
              <a:spcBef>
                <a:spcPts val="600"/>
              </a:spcBef>
              <a:spcAft>
                <a:spcPts val="1200"/>
              </a:spcAft>
              <a:buSzPts val="2400"/>
              <a:buNone/>
            </a:pPr>
            <a:r>
              <a:t/>
            </a:r>
            <a:endParaRPr/>
          </a:p>
        </p:txBody>
      </p:sp>
      <p:sp>
        <p:nvSpPr>
          <p:cNvPr id="105" name="Google Shape;105;p15"/>
          <p:cNvSpPr txBox="1"/>
          <p:nvPr>
            <p:ph idx="12" type="sldNum"/>
          </p:nvPr>
        </p:nvSpPr>
        <p:spPr>
          <a:xfrm>
            <a:off x="8153400" y="6422064"/>
            <a:ext cx="762000" cy="365125"/>
          </a:xfrm>
          <a:prstGeom prst="rect">
            <a:avLst/>
          </a:prstGeom>
          <a:noFill/>
          <a:ln>
            <a:noFill/>
          </a:ln>
        </p:spPr>
        <p:txBody>
          <a:bodyPr anchorCtr="0" anchor="b" bIns="0" lIns="0" spcFirstLastPara="1" rIns="0" wrap="square" tIns="0">
            <a:norm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3"/>
          <p:cNvSpPr txBox="1"/>
          <p:nvPr>
            <p:ph type="title"/>
          </p:nvPr>
        </p:nvSpPr>
        <p:spPr>
          <a:xfrm>
            <a:off x="457200" y="274638"/>
            <a:ext cx="7467600" cy="1143000"/>
          </a:xfrm>
          <a:prstGeom prst="rect">
            <a:avLst/>
          </a:prstGeom>
          <a:noFill/>
          <a:ln>
            <a:noFill/>
          </a:ln>
        </p:spPr>
        <p:txBody>
          <a:bodyPr anchorCtr="0" anchor="ctr" bIns="45700" lIns="45700" spcFirstLastPara="1" rIns="45700" wrap="square" tIns="45700">
            <a:normAutofit/>
          </a:bodyPr>
          <a:lstStyle/>
          <a:p>
            <a:pPr indent="0" lvl="0" marL="0" rtl="0" algn="l">
              <a:spcBef>
                <a:spcPts val="0"/>
              </a:spcBef>
              <a:spcAft>
                <a:spcPts val="0"/>
              </a:spcAft>
              <a:buClr>
                <a:schemeClr val="lt1"/>
              </a:buClr>
              <a:buSzPts val="4600"/>
              <a:buFont typeface="Libre Franklin"/>
              <a:buNone/>
            </a:pPr>
            <a:r>
              <a:rPr lang="en-US"/>
              <a:t>Datasets</a:t>
            </a:r>
            <a:endParaRPr/>
          </a:p>
        </p:txBody>
      </p:sp>
      <p:sp>
        <p:nvSpPr>
          <p:cNvPr id="334" name="Google Shape;334;p33"/>
          <p:cNvSpPr txBox="1"/>
          <p:nvPr/>
        </p:nvSpPr>
        <p:spPr>
          <a:xfrm>
            <a:off x="457200" y="1262275"/>
            <a:ext cx="7960500" cy="37917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chemeClr val="dk2"/>
              </a:buClr>
              <a:buSzPts val="1800"/>
              <a:buFont typeface="Roboto"/>
              <a:buChar char="●"/>
            </a:pPr>
            <a:r>
              <a:rPr b="1" lang="en-US" sz="1800">
                <a:solidFill>
                  <a:schemeClr val="dk2"/>
                </a:solidFill>
                <a:latin typeface="Roboto"/>
                <a:ea typeface="Roboto"/>
                <a:cs typeface="Roboto"/>
                <a:sym typeface="Roboto"/>
              </a:rPr>
              <a:t>Gesture Sequence Dataset:</a:t>
            </a:r>
            <a:endParaRPr b="1" sz="1800">
              <a:solidFill>
                <a:schemeClr val="dk2"/>
              </a:solidFill>
              <a:latin typeface="Roboto"/>
              <a:ea typeface="Roboto"/>
              <a:cs typeface="Roboto"/>
              <a:sym typeface="Roboto"/>
            </a:endParaRPr>
          </a:p>
          <a:p>
            <a:pPr indent="0" lvl="0" marL="457200" marR="0" rtl="0" algn="l">
              <a:lnSpc>
                <a:spcPct val="100000"/>
              </a:lnSpc>
              <a:spcBef>
                <a:spcPts val="0"/>
              </a:spcBef>
              <a:spcAft>
                <a:spcPts val="0"/>
              </a:spcAft>
              <a:buNone/>
            </a:pPr>
            <a:r>
              <a:rPr lang="en-US" sz="1600" u="sng">
                <a:highlight>
                  <a:srgbClr val="FFFFFF"/>
                </a:highlight>
              </a:rPr>
              <a:t>Used to evaluation our model performance on Gesture sequence prediction.</a:t>
            </a:r>
            <a:endParaRPr sz="1600" u="sng">
              <a:highlight>
                <a:srgbClr val="FFFFFF"/>
              </a:highlight>
            </a:endParaRPr>
          </a:p>
          <a:p>
            <a:pPr indent="0" lvl="0" marL="457200" marR="0" rtl="0" algn="l">
              <a:lnSpc>
                <a:spcPct val="100000"/>
              </a:lnSpc>
              <a:spcBef>
                <a:spcPts val="0"/>
              </a:spcBef>
              <a:spcAft>
                <a:spcPts val="0"/>
              </a:spcAft>
              <a:buNone/>
            </a:pPr>
            <a:r>
              <a:t/>
            </a:r>
            <a:endParaRPr sz="1600">
              <a:highlight>
                <a:srgbClr val="FFFFFF"/>
              </a:highlight>
            </a:endParaRPr>
          </a:p>
          <a:p>
            <a:pPr indent="0" lvl="0" marL="457200" marR="0" rtl="0" algn="l">
              <a:lnSpc>
                <a:spcPct val="100000"/>
              </a:lnSpc>
              <a:spcBef>
                <a:spcPts val="0"/>
              </a:spcBef>
              <a:spcAft>
                <a:spcPts val="0"/>
              </a:spcAft>
              <a:buNone/>
            </a:pPr>
            <a:r>
              <a:t/>
            </a:r>
            <a:endParaRPr sz="1600">
              <a:highlight>
                <a:srgbClr val="FFFFFF"/>
              </a:highlight>
            </a:endParaRPr>
          </a:p>
          <a:p>
            <a:pPr indent="-330200" lvl="0" marL="914400" rtl="0" algn="l">
              <a:spcBef>
                <a:spcPts val="0"/>
              </a:spcBef>
              <a:spcAft>
                <a:spcPts val="0"/>
              </a:spcAft>
              <a:buSzPts val="1600"/>
              <a:buAutoNum type="arabicPeriod"/>
            </a:pPr>
            <a:r>
              <a:rPr lang="en-US" sz="1600">
                <a:highlight>
                  <a:schemeClr val="lt1"/>
                </a:highlight>
              </a:rPr>
              <a:t>abort_hello</a:t>
            </a:r>
            <a:endParaRPr sz="1600">
              <a:highlight>
                <a:schemeClr val="lt1"/>
              </a:highlight>
            </a:endParaRPr>
          </a:p>
          <a:p>
            <a:pPr indent="-330200" lvl="0" marL="914400" rtl="0" algn="l">
              <a:spcBef>
                <a:spcPts val="0"/>
              </a:spcBef>
              <a:spcAft>
                <a:spcPts val="0"/>
              </a:spcAft>
              <a:buSzPts val="1600"/>
              <a:buAutoNum type="arabicPeriod"/>
            </a:pPr>
            <a:r>
              <a:rPr lang="en-US" sz="1600">
                <a:highlight>
                  <a:schemeClr val="lt1"/>
                </a:highlight>
              </a:rPr>
              <a:t>hello_abort </a:t>
            </a:r>
            <a:endParaRPr sz="1600">
              <a:highlight>
                <a:schemeClr val="lt1"/>
              </a:highlight>
            </a:endParaRPr>
          </a:p>
          <a:p>
            <a:pPr indent="-330200" lvl="0" marL="914400" rtl="0" algn="l">
              <a:spcBef>
                <a:spcPts val="0"/>
              </a:spcBef>
              <a:spcAft>
                <a:spcPts val="0"/>
              </a:spcAft>
              <a:buSzPts val="1600"/>
              <a:buAutoNum type="arabicPeriod"/>
            </a:pPr>
            <a:r>
              <a:rPr lang="en-US" sz="1600">
                <a:highlight>
                  <a:schemeClr val="lt1"/>
                </a:highlight>
              </a:rPr>
              <a:t>stop_no  </a:t>
            </a:r>
            <a:endParaRPr sz="1600">
              <a:highlight>
                <a:schemeClr val="lt1"/>
              </a:highlight>
            </a:endParaRPr>
          </a:p>
          <a:p>
            <a:pPr indent="-330200" lvl="0" marL="914400" rtl="0" algn="l">
              <a:spcBef>
                <a:spcPts val="0"/>
              </a:spcBef>
              <a:spcAft>
                <a:spcPts val="0"/>
              </a:spcAft>
              <a:buSzPts val="1600"/>
              <a:buAutoNum type="arabicPeriod"/>
            </a:pPr>
            <a:r>
              <a:rPr lang="en-US" sz="1600">
                <a:highlight>
                  <a:schemeClr val="lt1"/>
                </a:highlight>
              </a:rPr>
              <a:t>turn left_turn right</a:t>
            </a:r>
            <a:endParaRPr sz="1600">
              <a:highlight>
                <a:schemeClr val="lt1"/>
              </a:highlight>
            </a:endParaRPr>
          </a:p>
          <a:p>
            <a:pPr indent="-330200" lvl="0" marL="914400" rtl="0" algn="l">
              <a:spcBef>
                <a:spcPts val="0"/>
              </a:spcBef>
              <a:spcAft>
                <a:spcPts val="0"/>
              </a:spcAft>
              <a:buSzPts val="1600"/>
              <a:buAutoNum type="arabicPeriod"/>
            </a:pPr>
            <a:r>
              <a:rPr lang="en-US" sz="1600">
                <a:highlight>
                  <a:schemeClr val="lt1"/>
                </a:highlight>
              </a:rPr>
              <a:t>circle_turn  </a:t>
            </a:r>
            <a:endParaRPr sz="1600">
              <a:highlight>
                <a:schemeClr val="lt1"/>
              </a:highlight>
            </a:endParaRPr>
          </a:p>
          <a:p>
            <a:pPr indent="-330200" lvl="0" marL="914400" rtl="0" algn="l">
              <a:spcBef>
                <a:spcPts val="0"/>
              </a:spcBef>
              <a:spcAft>
                <a:spcPts val="0"/>
              </a:spcAft>
              <a:buSzPts val="1600"/>
              <a:buAutoNum type="arabicPeriod"/>
            </a:pPr>
            <a:r>
              <a:rPr lang="en-US" sz="1600">
                <a:highlight>
                  <a:schemeClr val="lt1"/>
                </a:highlight>
              </a:rPr>
              <a:t>no_stop    </a:t>
            </a:r>
            <a:endParaRPr sz="1600">
              <a:highlight>
                <a:schemeClr val="lt1"/>
              </a:highlight>
            </a:endParaRPr>
          </a:p>
          <a:p>
            <a:pPr indent="-330200" lvl="0" marL="914400" rtl="0" algn="l">
              <a:spcBef>
                <a:spcPts val="0"/>
              </a:spcBef>
              <a:spcAft>
                <a:spcPts val="0"/>
              </a:spcAft>
              <a:buSzPts val="1600"/>
              <a:buAutoNum type="arabicPeriod"/>
            </a:pPr>
            <a:r>
              <a:rPr lang="en-US" sz="1600">
                <a:highlight>
                  <a:schemeClr val="lt1"/>
                </a:highlight>
              </a:rPr>
              <a:t>turn_circle </a:t>
            </a:r>
            <a:endParaRPr sz="1600">
              <a:highlight>
                <a:schemeClr val="lt1"/>
              </a:highlight>
            </a:endParaRPr>
          </a:p>
          <a:p>
            <a:pPr indent="-330200" lvl="0" marL="914400" rtl="0" algn="l">
              <a:spcBef>
                <a:spcPts val="0"/>
              </a:spcBef>
              <a:spcAft>
                <a:spcPts val="0"/>
              </a:spcAft>
              <a:buSzPts val="1600"/>
              <a:buAutoNum type="arabicPeriod"/>
            </a:pPr>
            <a:r>
              <a:rPr lang="en-US" sz="1600">
                <a:highlight>
                  <a:schemeClr val="lt1"/>
                </a:highlight>
              </a:rPr>
              <a:t>turn right_turn left </a:t>
            </a:r>
            <a:endParaRPr sz="1600">
              <a:highlight>
                <a:schemeClr val="lt1"/>
              </a:highlight>
            </a:endParaRPr>
          </a:p>
          <a:p>
            <a:pPr indent="0" lvl="0" marL="0" rtl="0" algn="l">
              <a:spcBef>
                <a:spcPts val="800"/>
              </a:spcBef>
              <a:spcAft>
                <a:spcPts val="0"/>
              </a:spcAft>
              <a:buNone/>
            </a:pPr>
            <a:r>
              <a:t/>
            </a:r>
            <a:endParaRPr sz="1100">
              <a:highlight>
                <a:srgbClr val="FFFFFF"/>
              </a:highlight>
            </a:endParaRPr>
          </a:p>
          <a:p>
            <a:pPr indent="0" lvl="0" marL="457200" marR="0" rtl="0" algn="l">
              <a:lnSpc>
                <a:spcPct val="100000"/>
              </a:lnSpc>
              <a:spcBef>
                <a:spcPts val="800"/>
              </a:spcBef>
              <a:spcAft>
                <a:spcPts val="0"/>
              </a:spcAft>
              <a:buNone/>
            </a:pPr>
            <a:r>
              <a:t/>
            </a:r>
            <a:endParaRPr sz="1600">
              <a:highlight>
                <a:srgbClr val="FFFFFF"/>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4"/>
          <p:cNvSpPr txBox="1"/>
          <p:nvPr>
            <p:ph type="title"/>
          </p:nvPr>
        </p:nvSpPr>
        <p:spPr>
          <a:xfrm>
            <a:off x="457200" y="274638"/>
            <a:ext cx="7467600" cy="1143000"/>
          </a:xfrm>
          <a:prstGeom prst="rect">
            <a:avLst/>
          </a:prstGeom>
          <a:noFill/>
          <a:ln>
            <a:noFill/>
          </a:ln>
        </p:spPr>
        <p:txBody>
          <a:bodyPr anchorCtr="0" anchor="ctr" bIns="45700" lIns="45700" spcFirstLastPara="1" rIns="45700" wrap="square" tIns="45700">
            <a:normAutofit/>
          </a:bodyPr>
          <a:lstStyle/>
          <a:p>
            <a:pPr indent="0" lvl="0" marL="0" rtl="0" algn="l">
              <a:spcBef>
                <a:spcPts val="0"/>
              </a:spcBef>
              <a:spcAft>
                <a:spcPts val="0"/>
              </a:spcAft>
              <a:buClr>
                <a:schemeClr val="lt1"/>
              </a:buClr>
              <a:buSzPts val="4600"/>
              <a:buFont typeface="Libre Franklin"/>
              <a:buNone/>
            </a:pPr>
            <a:r>
              <a:rPr lang="en-US"/>
              <a:t>Results</a:t>
            </a:r>
            <a:endParaRPr/>
          </a:p>
        </p:txBody>
      </p:sp>
      <p:sp>
        <p:nvSpPr>
          <p:cNvPr id="340" name="Google Shape;340;p34"/>
          <p:cNvSpPr txBox="1"/>
          <p:nvPr/>
        </p:nvSpPr>
        <p:spPr>
          <a:xfrm>
            <a:off x="457200" y="1262275"/>
            <a:ext cx="7960500" cy="14316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chemeClr val="dk2"/>
              </a:buClr>
              <a:buSzPts val="1800"/>
              <a:buFont typeface="Roboto"/>
              <a:buChar char="●"/>
            </a:pPr>
            <a:r>
              <a:rPr b="1" lang="en-US" sz="1800">
                <a:solidFill>
                  <a:schemeClr val="dk2"/>
                </a:solidFill>
                <a:latin typeface="Roboto"/>
                <a:ea typeface="Roboto"/>
                <a:cs typeface="Roboto"/>
                <a:sym typeface="Roboto"/>
              </a:rPr>
              <a:t>Single Gesture Recognition:</a:t>
            </a:r>
            <a:endParaRPr sz="1600">
              <a:highlight>
                <a:srgbClr val="FFFFFF"/>
              </a:highlight>
            </a:endParaRPr>
          </a:p>
          <a:p>
            <a:pPr indent="0" lvl="0" marL="0" rtl="0" algn="l">
              <a:spcBef>
                <a:spcPts val="800"/>
              </a:spcBef>
              <a:spcAft>
                <a:spcPts val="0"/>
              </a:spcAft>
              <a:buNone/>
            </a:pPr>
            <a:r>
              <a:rPr lang="en-US" sz="1600">
                <a:highlight>
                  <a:srgbClr val="FFFFFF"/>
                </a:highlight>
              </a:rPr>
              <a:t>	</a:t>
            </a:r>
            <a:r>
              <a:rPr lang="en-US" sz="1600" u="sng">
                <a:highlight>
                  <a:srgbClr val="FFFFFF"/>
                </a:highlight>
              </a:rPr>
              <a:t>Pretrained v.s. from Scratch: </a:t>
            </a:r>
            <a:r>
              <a:rPr lang="en-US" sz="1600">
                <a:highlight>
                  <a:srgbClr val="FFFFFF"/>
                </a:highlight>
              </a:rPr>
              <a:t>Use R3D_18 as the baseline model.</a:t>
            </a:r>
            <a:endParaRPr sz="1600">
              <a:highlight>
                <a:srgbClr val="FFFFFF"/>
              </a:highlight>
            </a:endParaRPr>
          </a:p>
          <a:p>
            <a:pPr indent="0" lvl="0" marL="0" rtl="0" algn="l">
              <a:spcBef>
                <a:spcPts val="800"/>
              </a:spcBef>
              <a:spcAft>
                <a:spcPts val="0"/>
              </a:spcAft>
              <a:buNone/>
            </a:pPr>
            <a:r>
              <a:t/>
            </a:r>
            <a:endParaRPr sz="1100">
              <a:highlight>
                <a:srgbClr val="FFFFFF"/>
              </a:highlight>
            </a:endParaRPr>
          </a:p>
          <a:p>
            <a:pPr indent="0" lvl="0" marL="457200" marR="0" rtl="0" algn="l">
              <a:lnSpc>
                <a:spcPct val="100000"/>
              </a:lnSpc>
              <a:spcBef>
                <a:spcPts val="800"/>
              </a:spcBef>
              <a:spcAft>
                <a:spcPts val="0"/>
              </a:spcAft>
              <a:buNone/>
            </a:pPr>
            <a:r>
              <a:t/>
            </a:r>
            <a:endParaRPr sz="1600">
              <a:highlight>
                <a:srgbClr val="FFFFFF"/>
              </a:highlight>
            </a:endParaRPr>
          </a:p>
        </p:txBody>
      </p:sp>
      <p:pic>
        <p:nvPicPr>
          <p:cNvPr id="341" name="Google Shape;341;p34"/>
          <p:cNvPicPr preferRelativeResize="0"/>
          <p:nvPr/>
        </p:nvPicPr>
        <p:blipFill>
          <a:blip r:embed="rId3">
            <a:alphaModFix/>
          </a:blip>
          <a:stretch>
            <a:fillRect/>
          </a:stretch>
        </p:blipFill>
        <p:spPr>
          <a:xfrm>
            <a:off x="622500" y="2536450"/>
            <a:ext cx="3844475" cy="3099850"/>
          </a:xfrm>
          <a:prstGeom prst="rect">
            <a:avLst/>
          </a:prstGeom>
          <a:noFill/>
          <a:ln>
            <a:noFill/>
          </a:ln>
        </p:spPr>
      </p:pic>
      <p:pic>
        <p:nvPicPr>
          <p:cNvPr id="342" name="Google Shape;342;p34"/>
          <p:cNvPicPr preferRelativeResize="0"/>
          <p:nvPr/>
        </p:nvPicPr>
        <p:blipFill>
          <a:blip r:embed="rId4">
            <a:alphaModFix/>
          </a:blip>
          <a:stretch>
            <a:fillRect/>
          </a:stretch>
        </p:blipFill>
        <p:spPr>
          <a:xfrm>
            <a:off x="4416675" y="2656550"/>
            <a:ext cx="3738625" cy="2946575"/>
          </a:xfrm>
          <a:prstGeom prst="rect">
            <a:avLst/>
          </a:prstGeom>
          <a:noFill/>
          <a:ln>
            <a:noFill/>
          </a:ln>
        </p:spPr>
      </p:pic>
      <p:sp>
        <p:nvSpPr>
          <p:cNvPr id="343" name="Google Shape;343;p34"/>
          <p:cNvSpPr txBox="1"/>
          <p:nvPr/>
        </p:nvSpPr>
        <p:spPr>
          <a:xfrm>
            <a:off x="3907375" y="4630600"/>
            <a:ext cx="4413900" cy="104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5"/>
          <p:cNvSpPr txBox="1"/>
          <p:nvPr>
            <p:ph type="title"/>
          </p:nvPr>
        </p:nvSpPr>
        <p:spPr>
          <a:xfrm>
            <a:off x="457200" y="274638"/>
            <a:ext cx="7467600" cy="1143000"/>
          </a:xfrm>
          <a:prstGeom prst="rect">
            <a:avLst/>
          </a:prstGeom>
          <a:noFill/>
          <a:ln>
            <a:noFill/>
          </a:ln>
        </p:spPr>
        <p:txBody>
          <a:bodyPr anchorCtr="0" anchor="ctr" bIns="45700" lIns="45700" spcFirstLastPara="1" rIns="45700" wrap="square" tIns="45700">
            <a:normAutofit/>
          </a:bodyPr>
          <a:lstStyle/>
          <a:p>
            <a:pPr indent="0" lvl="0" marL="0" rtl="0" algn="l">
              <a:spcBef>
                <a:spcPts val="0"/>
              </a:spcBef>
              <a:spcAft>
                <a:spcPts val="0"/>
              </a:spcAft>
              <a:buClr>
                <a:schemeClr val="lt1"/>
              </a:buClr>
              <a:buSzPts val="4600"/>
              <a:buFont typeface="Libre Franklin"/>
              <a:buNone/>
            </a:pPr>
            <a:r>
              <a:rPr lang="en-US"/>
              <a:t>Results</a:t>
            </a:r>
            <a:endParaRPr/>
          </a:p>
        </p:txBody>
      </p:sp>
      <p:sp>
        <p:nvSpPr>
          <p:cNvPr id="349" name="Google Shape;349;p35"/>
          <p:cNvSpPr txBox="1"/>
          <p:nvPr/>
        </p:nvSpPr>
        <p:spPr>
          <a:xfrm>
            <a:off x="457200" y="1262275"/>
            <a:ext cx="7960500" cy="14316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chemeClr val="dk2"/>
              </a:buClr>
              <a:buSzPts val="1800"/>
              <a:buFont typeface="Roboto"/>
              <a:buChar char="●"/>
            </a:pPr>
            <a:r>
              <a:rPr b="1" lang="en-US" sz="1800">
                <a:solidFill>
                  <a:schemeClr val="dk2"/>
                </a:solidFill>
                <a:latin typeface="Roboto"/>
                <a:ea typeface="Roboto"/>
                <a:cs typeface="Roboto"/>
                <a:sym typeface="Roboto"/>
              </a:rPr>
              <a:t>Single Gesture Recognition:</a:t>
            </a:r>
            <a:endParaRPr sz="1600">
              <a:highlight>
                <a:srgbClr val="FFFFFF"/>
              </a:highlight>
            </a:endParaRPr>
          </a:p>
          <a:p>
            <a:pPr indent="0" lvl="0" marL="0" rtl="0" algn="l">
              <a:spcBef>
                <a:spcPts val="800"/>
              </a:spcBef>
              <a:spcAft>
                <a:spcPts val="0"/>
              </a:spcAft>
              <a:buNone/>
            </a:pPr>
            <a:r>
              <a:rPr lang="en-US" sz="1600">
                <a:highlight>
                  <a:srgbClr val="FFFFFF"/>
                </a:highlight>
              </a:rPr>
              <a:t>	</a:t>
            </a:r>
            <a:r>
              <a:rPr lang="en-US" sz="1600" u="sng">
                <a:highlight>
                  <a:srgbClr val="FFFFFF"/>
                </a:highlight>
              </a:rPr>
              <a:t>Transfer learning results using R3D_18, R(2+1)D_18, and MC3_18</a:t>
            </a:r>
            <a:endParaRPr sz="1600">
              <a:highlight>
                <a:srgbClr val="FFFFFF"/>
              </a:highlight>
            </a:endParaRPr>
          </a:p>
          <a:p>
            <a:pPr indent="0" lvl="0" marL="0" rtl="0" algn="l">
              <a:spcBef>
                <a:spcPts val="800"/>
              </a:spcBef>
              <a:spcAft>
                <a:spcPts val="0"/>
              </a:spcAft>
              <a:buNone/>
            </a:pPr>
            <a:r>
              <a:t/>
            </a:r>
            <a:endParaRPr sz="1100">
              <a:highlight>
                <a:srgbClr val="FFFFFF"/>
              </a:highlight>
            </a:endParaRPr>
          </a:p>
          <a:p>
            <a:pPr indent="0" lvl="0" marL="457200" marR="0" rtl="0" algn="l">
              <a:lnSpc>
                <a:spcPct val="100000"/>
              </a:lnSpc>
              <a:spcBef>
                <a:spcPts val="800"/>
              </a:spcBef>
              <a:spcAft>
                <a:spcPts val="0"/>
              </a:spcAft>
              <a:buNone/>
            </a:pPr>
            <a:r>
              <a:t/>
            </a:r>
            <a:endParaRPr sz="1600">
              <a:highlight>
                <a:srgbClr val="FFFFFF"/>
              </a:highlight>
            </a:endParaRPr>
          </a:p>
        </p:txBody>
      </p:sp>
      <p:sp>
        <p:nvSpPr>
          <p:cNvPr id="350" name="Google Shape;350;p35"/>
          <p:cNvSpPr txBox="1"/>
          <p:nvPr/>
        </p:nvSpPr>
        <p:spPr>
          <a:xfrm>
            <a:off x="4261125" y="2476275"/>
            <a:ext cx="4454100" cy="310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pic>
        <p:nvPicPr>
          <p:cNvPr id="351" name="Google Shape;351;p35"/>
          <p:cNvPicPr preferRelativeResize="0"/>
          <p:nvPr/>
        </p:nvPicPr>
        <p:blipFill rotWithShape="1">
          <a:blip r:embed="rId3">
            <a:alphaModFix/>
          </a:blip>
          <a:srcRect b="49584" l="0" r="0" t="0"/>
          <a:stretch/>
        </p:blipFill>
        <p:spPr>
          <a:xfrm>
            <a:off x="457200" y="2399625"/>
            <a:ext cx="4138025" cy="3256799"/>
          </a:xfrm>
          <a:prstGeom prst="rect">
            <a:avLst/>
          </a:prstGeom>
          <a:noFill/>
          <a:ln>
            <a:noFill/>
          </a:ln>
        </p:spPr>
      </p:pic>
      <p:pic>
        <p:nvPicPr>
          <p:cNvPr id="352" name="Google Shape;352;p35"/>
          <p:cNvPicPr preferRelativeResize="0"/>
          <p:nvPr/>
        </p:nvPicPr>
        <p:blipFill rotWithShape="1">
          <a:blip r:embed="rId3">
            <a:alphaModFix/>
          </a:blip>
          <a:srcRect b="0" l="0" r="0" t="49584"/>
          <a:stretch/>
        </p:blipFill>
        <p:spPr>
          <a:xfrm>
            <a:off x="4261125" y="2399625"/>
            <a:ext cx="4095050" cy="3222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6"/>
          <p:cNvSpPr txBox="1"/>
          <p:nvPr>
            <p:ph type="title"/>
          </p:nvPr>
        </p:nvSpPr>
        <p:spPr>
          <a:xfrm>
            <a:off x="457200" y="274638"/>
            <a:ext cx="7467600" cy="1143000"/>
          </a:xfrm>
          <a:prstGeom prst="rect">
            <a:avLst/>
          </a:prstGeom>
          <a:noFill/>
          <a:ln>
            <a:noFill/>
          </a:ln>
        </p:spPr>
        <p:txBody>
          <a:bodyPr anchorCtr="0" anchor="ctr" bIns="45700" lIns="45700" spcFirstLastPara="1" rIns="45700" wrap="square" tIns="45700">
            <a:normAutofit/>
          </a:bodyPr>
          <a:lstStyle/>
          <a:p>
            <a:pPr indent="0" lvl="0" marL="0" rtl="0" algn="l">
              <a:spcBef>
                <a:spcPts val="0"/>
              </a:spcBef>
              <a:spcAft>
                <a:spcPts val="0"/>
              </a:spcAft>
              <a:buClr>
                <a:schemeClr val="lt1"/>
              </a:buClr>
              <a:buSzPts val="4600"/>
              <a:buFont typeface="Libre Franklin"/>
              <a:buNone/>
            </a:pPr>
            <a:r>
              <a:rPr lang="en-US"/>
              <a:t>Results</a:t>
            </a:r>
            <a:endParaRPr/>
          </a:p>
        </p:txBody>
      </p:sp>
      <p:sp>
        <p:nvSpPr>
          <p:cNvPr id="358" name="Google Shape;358;p36"/>
          <p:cNvSpPr txBox="1"/>
          <p:nvPr/>
        </p:nvSpPr>
        <p:spPr>
          <a:xfrm>
            <a:off x="457200" y="1262275"/>
            <a:ext cx="7960500" cy="18174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chemeClr val="dk2"/>
              </a:buClr>
              <a:buSzPts val="1800"/>
              <a:buFont typeface="Roboto"/>
              <a:buChar char="●"/>
            </a:pPr>
            <a:r>
              <a:rPr b="1" lang="en-US" sz="1600">
                <a:highlight>
                  <a:srgbClr val="FFFFFF"/>
                </a:highlight>
              </a:rPr>
              <a:t>Zero-short Evaluation Results on Gesture Sequence Recognition</a:t>
            </a:r>
            <a:r>
              <a:rPr b="1" lang="en-US" sz="1800">
                <a:solidFill>
                  <a:schemeClr val="dk2"/>
                </a:solidFill>
                <a:latin typeface="Roboto"/>
                <a:ea typeface="Roboto"/>
                <a:cs typeface="Roboto"/>
                <a:sym typeface="Roboto"/>
              </a:rPr>
              <a:t>:</a:t>
            </a:r>
            <a:endParaRPr sz="1600">
              <a:highlight>
                <a:srgbClr val="FFFFFF"/>
              </a:highlight>
            </a:endParaRPr>
          </a:p>
          <a:p>
            <a:pPr indent="0" lvl="0" marL="0" rtl="0" algn="l">
              <a:spcBef>
                <a:spcPts val="800"/>
              </a:spcBef>
              <a:spcAft>
                <a:spcPts val="0"/>
              </a:spcAft>
              <a:buNone/>
            </a:pPr>
            <a:r>
              <a:t/>
            </a:r>
            <a:endParaRPr sz="1600">
              <a:highlight>
                <a:srgbClr val="FFFFFF"/>
              </a:highlight>
            </a:endParaRPr>
          </a:p>
          <a:p>
            <a:pPr indent="0" lvl="0" marL="0" rtl="0" algn="l">
              <a:lnSpc>
                <a:spcPct val="115000"/>
              </a:lnSpc>
              <a:spcBef>
                <a:spcPts val="800"/>
              </a:spcBef>
              <a:spcAft>
                <a:spcPts val="0"/>
              </a:spcAft>
              <a:buNone/>
            </a:pPr>
            <a:r>
              <a:t/>
            </a:r>
            <a:endParaRPr sz="1600">
              <a:highlight>
                <a:srgbClr val="FFFFFF"/>
              </a:highlight>
            </a:endParaRPr>
          </a:p>
          <a:p>
            <a:pPr indent="0" lvl="0" marL="0" rtl="0" algn="l">
              <a:spcBef>
                <a:spcPts val="800"/>
              </a:spcBef>
              <a:spcAft>
                <a:spcPts val="0"/>
              </a:spcAft>
              <a:buNone/>
            </a:pPr>
            <a:r>
              <a:t/>
            </a:r>
            <a:endParaRPr sz="1100">
              <a:highlight>
                <a:srgbClr val="FFFFFF"/>
              </a:highlight>
            </a:endParaRPr>
          </a:p>
          <a:p>
            <a:pPr indent="0" lvl="0" marL="457200" marR="0" rtl="0" algn="l">
              <a:lnSpc>
                <a:spcPct val="100000"/>
              </a:lnSpc>
              <a:spcBef>
                <a:spcPts val="800"/>
              </a:spcBef>
              <a:spcAft>
                <a:spcPts val="0"/>
              </a:spcAft>
              <a:buNone/>
            </a:pPr>
            <a:r>
              <a:t/>
            </a:r>
            <a:endParaRPr sz="1600">
              <a:highlight>
                <a:srgbClr val="FFFFFF"/>
              </a:highlight>
            </a:endParaRPr>
          </a:p>
        </p:txBody>
      </p:sp>
      <p:pic>
        <p:nvPicPr>
          <p:cNvPr id="359" name="Google Shape;359;p36"/>
          <p:cNvPicPr preferRelativeResize="0"/>
          <p:nvPr/>
        </p:nvPicPr>
        <p:blipFill>
          <a:blip r:embed="rId3">
            <a:alphaModFix/>
          </a:blip>
          <a:stretch>
            <a:fillRect/>
          </a:stretch>
        </p:blipFill>
        <p:spPr>
          <a:xfrm>
            <a:off x="2590763" y="2100325"/>
            <a:ext cx="3200475" cy="1503250"/>
          </a:xfrm>
          <a:prstGeom prst="rect">
            <a:avLst/>
          </a:prstGeom>
          <a:noFill/>
          <a:ln>
            <a:noFill/>
          </a:ln>
        </p:spPr>
      </p:pic>
      <p:sp>
        <p:nvSpPr>
          <p:cNvPr id="360" name="Google Shape;360;p36"/>
          <p:cNvSpPr txBox="1"/>
          <p:nvPr/>
        </p:nvSpPr>
        <p:spPr>
          <a:xfrm>
            <a:off x="3722450" y="2186900"/>
            <a:ext cx="5161500" cy="74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600">
              <a:highlight>
                <a:srgbClr val="FFFFFF"/>
              </a:highlight>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
        <p:nvSpPr>
          <p:cNvPr id="361" name="Google Shape;361;p36"/>
          <p:cNvSpPr txBox="1"/>
          <p:nvPr/>
        </p:nvSpPr>
        <p:spPr>
          <a:xfrm>
            <a:off x="1013000" y="4082375"/>
            <a:ext cx="7242900" cy="181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2"/>
                </a:solidFill>
                <a:latin typeface="Roboto"/>
                <a:ea typeface="Roboto"/>
                <a:cs typeface="Roboto"/>
                <a:sym typeface="Roboto"/>
              </a:rPr>
              <a:t>Analysis: R(2+1)D decouples spatial and temporal features, which helps learn discriminative features along different axes and thus works well with the temporal dilation strategy.</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7"/>
          <p:cNvSpPr txBox="1"/>
          <p:nvPr>
            <p:ph type="title"/>
          </p:nvPr>
        </p:nvSpPr>
        <p:spPr>
          <a:xfrm>
            <a:off x="457200" y="369088"/>
            <a:ext cx="7467600" cy="1143000"/>
          </a:xfrm>
          <a:prstGeom prst="rect">
            <a:avLst/>
          </a:prstGeom>
          <a:noFill/>
          <a:ln>
            <a:noFill/>
          </a:ln>
        </p:spPr>
        <p:txBody>
          <a:bodyPr anchorCtr="0" anchor="ctr" bIns="45700" lIns="45700" spcFirstLastPara="1" rIns="45700" wrap="square" tIns="45700">
            <a:normAutofit/>
          </a:bodyPr>
          <a:lstStyle/>
          <a:p>
            <a:pPr indent="0" lvl="0" marL="0" rtl="0" algn="l">
              <a:spcBef>
                <a:spcPts val="0"/>
              </a:spcBef>
              <a:spcAft>
                <a:spcPts val="0"/>
              </a:spcAft>
              <a:buClr>
                <a:schemeClr val="lt1"/>
              </a:buClr>
              <a:buSzPts val="4600"/>
              <a:buFont typeface="Libre Franklin"/>
              <a:buNone/>
            </a:pPr>
            <a:r>
              <a:rPr lang="en-US"/>
              <a:t>Conclusion:</a:t>
            </a:r>
            <a:endParaRPr/>
          </a:p>
        </p:txBody>
      </p:sp>
      <p:sp>
        <p:nvSpPr>
          <p:cNvPr id="367" name="Google Shape;367;p37"/>
          <p:cNvSpPr txBox="1"/>
          <p:nvPr>
            <p:ph idx="1" type="body"/>
          </p:nvPr>
        </p:nvSpPr>
        <p:spPr>
          <a:xfrm>
            <a:off x="685800" y="1291000"/>
            <a:ext cx="7467600" cy="5496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sz="1600">
                <a:solidFill>
                  <a:srgbClr val="000000"/>
                </a:solidFill>
                <a:highlight>
                  <a:srgbClr val="FFFFFF"/>
                </a:highlight>
                <a:latin typeface="Arial"/>
                <a:ea typeface="Arial"/>
                <a:cs typeface="Arial"/>
                <a:sym typeface="Arial"/>
              </a:rPr>
              <a:t>Our achievement:</a:t>
            </a:r>
            <a:endParaRPr b="1" sz="16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US" sz="1600">
                <a:solidFill>
                  <a:srgbClr val="000000"/>
                </a:solidFill>
                <a:highlight>
                  <a:schemeClr val="lt1"/>
                </a:highlight>
                <a:latin typeface="Arial"/>
                <a:ea typeface="Arial"/>
                <a:cs typeface="Arial"/>
                <a:sym typeface="Arial"/>
              </a:rPr>
              <a:t>Introduce a learning free Temporal Dilation Strategy</a:t>
            </a:r>
            <a:endParaRPr b="1" sz="16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b="1" sz="16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b="1" lang="en-US" sz="1600">
                <a:solidFill>
                  <a:srgbClr val="000000"/>
                </a:solidFill>
                <a:highlight>
                  <a:srgbClr val="FFFFFF"/>
                </a:highlight>
                <a:latin typeface="Arial"/>
                <a:ea typeface="Arial"/>
                <a:cs typeface="Arial"/>
                <a:sym typeface="Arial"/>
              </a:rPr>
              <a:t>Disadvantages:</a:t>
            </a:r>
            <a:r>
              <a:rPr lang="en-US" sz="1600">
                <a:solidFill>
                  <a:srgbClr val="000000"/>
                </a:solidFill>
                <a:highlight>
                  <a:srgbClr val="FFFFFF"/>
                </a:highlight>
                <a:latin typeface="Arial"/>
                <a:ea typeface="Arial"/>
                <a:cs typeface="Arial"/>
                <a:sym typeface="Arial"/>
              </a:rPr>
              <a:t>  </a:t>
            </a:r>
            <a:endParaRPr sz="16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US" sz="1600">
                <a:solidFill>
                  <a:srgbClr val="000000"/>
                </a:solidFill>
                <a:highlight>
                  <a:schemeClr val="lt1"/>
                </a:highlight>
                <a:latin typeface="Arial"/>
                <a:ea typeface="Arial"/>
                <a:cs typeface="Arial"/>
                <a:sym typeface="Arial"/>
              </a:rPr>
              <a:t>The heuristic stage is not</a:t>
            </a:r>
            <a:r>
              <a:rPr lang="en-US" sz="1100">
                <a:solidFill>
                  <a:srgbClr val="000000"/>
                </a:solidFill>
                <a:latin typeface="Arial"/>
                <a:ea typeface="Arial"/>
                <a:cs typeface="Arial"/>
                <a:sym typeface="Arial"/>
              </a:rPr>
              <a:t> </a:t>
            </a:r>
            <a:r>
              <a:rPr lang="en-US" sz="1600">
                <a:solidFill>
                  <a:srgbClr val="000000"/>
                </a:solidFill>
                <a:highlight>
                  <a:schemeClr val="lt1"/>
                </a:highlight>
                <a:latin typeface="Arial"/>
                <a:ea typeface="Arial"/>
                <a:cs typeface="Arial"/>
                <a:sym typeface="Arial"/>
              </a:rPr>
              <a:t>differentiable or end-to-end learnable</a:t>
            </a:r>
            <a:endParaRPr sz="1600">
              <a:solidFill>
                <a:srgbClr val="000000"/>
              </a:solidFill>
              <a:highlight>
                <a:schemeClr val="lt1"/>
              </a:highlight>
              <a:latin typeface="Arial"/>
              <a:ea typeface="Arial"/>
              <a:cs typeface="Arial"/>
              <a:sym typeface="Arial"/>
            </a:endParaRPr>
          </a:p>
          <a:p>
            <a:pPr indent="0" lvl="0" marL="0" rtl="0" algn="l">
              <a:spcBef>
                <a:spcPts val="0"/>
              </a:spcBef>
              <a:spcAft>
                <a:spcPts val="0"/>
              </a:spcAft>
              <a:buNone/>
            </a:pPr>
            <a:r>
              <a:t/>
            </a:r>
            <a:endParaRPr sz="1600">
              <a:solidFill>
                <a:srgbClr val="000000"/>
              </a:solidFill>
              <a:highlight>
                <a:schemeClr val="lt1"/>
              </a:highlight>
              <a:latin typeface="Arial"/>
              <a:ea typeface="Arial"/>
              <a:cs typeface="Arial"/>
              <a:sym typeface="Arial"/>
            </a:endParaRPr>
          </a:p>
          <a:p>
            <a:pPr indent="0" lvl="0" marL="0" rtl="0" algn="l">
              <a:spcBef>
                <a:spcPts val="0"/>
              </a:spcBef>
              <a:spcAft>
                <a:spcPts val="0"/>
              </a:spcAft>
              <a:buNone/>
            </a:pPr>
            <a:r>
              <a:t/>
            </a:r>
            <a:endParaRPr sz="1600">
              <a:solidFill>
                <a:srgbClr val="000000"/>
              </a:solidFill>
              <a:highlight>
                <a:schemeClr val="lt1"/>
              </a:highlight>
              <a:latin typeface="Arial"/>
              <a:ea typeface="Arial"/>
              <a:cs typeface="Arial"/>
              <a:sym typeface="Arial"/>
            </a:endParaRPr>
          </a:p>
          <a:p>
            <a:pPr indent="0" lvl="0" marL="0" rtl="0" algn="l">
              <a:spcBef>
                <a:spcPts val="0"/>
              </a:spcBef>
              <a:spcAft>
                <a:spcPts val="0"/>
              </a:spcAft>
              <a:buNone/>
            </a:pPr>
            <a:r>
              <a:rPr b="1" lang="en-US" sz="1600">
                <a:solidFill>
                  <a:srgbClr val="000000"/>
                </a:solidFill>
                <a:highlight>
                  <a:srgbClr val="FFFFFF"/>
                </a:highlight>
                <a:latin typeface="Arial"/>
                <a:ea typeface="Arial"/>
                <a:cs typeface="Arial"/>
                <a:sym typeface="Arial"/>
              </a:rPr>
              <a:t>Improvement: </a:t>
            </a:r>
            <a:endParaRPr/>
          </a:p>
          <a:p>
            <a:pPr indent="0" lvl="0" marL="0" rtl="0" algn="l">
              <a:spcBef>
                <a:spcPts val="1200"/>
              </a:spcBef>
              <a:spcAft>
                <a:spcPts val="0"/>
              </a:spcAft>
              <a:buNone/>
            </a:pPr>
            <a:r>
              <a:rPr lang="en-US" sz="1600">
                <a:solidFill>
                  <a:srgbClr val="000000"/>
                </a:solidFill>
                <a:highlight>
                  <a:srgbClr val="FFFFFF"/>
                </a:highlight>
                <a:latin typeface="Arial"/>
                <a:ea typeface="Arial"/>
                <a:cs typeface="Arial"/>
                <a:sym typeface="Arial"/>
              </a:rPr>
              <a:t>Try to add a transformer decoder on top of the Video-ResNet feature extraction.</a:t>
            </a:r>
            <a:endParaRPr sz="160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
        <p:nvSpPr>
          <p:cNvPr id="368" name="Google Shape;368;p37"/>
          <p:cNvSpPr txBox="1"/>
          <p:nvPr>
            <p:ph idx="12" type="sldNum"/>
          </p:nvPr>
        </p:nvSpPr>
        <p:spPr>
          <a:xfrm>
            <a:off x="8153400" y="6422064"/>
            <a:ext cx="762000" cy="365100"/>
          </a:xfrm>
          <a:prstGeom prst="rect">
            <a:avLst/>
          </a:prstGeom>
          <a:noFill/>
          <a:ln>
            <a:noFill/>
          </a:ln>
        </p:spPr>
        <p:txBody>
          <a:bodyPr anchorCtr="0" anchor="b" bIns="0" lIns="0" spcFirstLastPara="1" rIns="0" wrap="square" tIns="0">
            <a:normAutofit/>
          </a:bodyPr>
          <a:lstStyle/>
          <a:p>
            <a:pPr indent="0" lvl="0" marL="0" rtl="0" algn="r">
              <a:spcBef>
                <a:spcPts val="0"/>
              </a:spcBef>
              <a:spcAft>
                <a:spcPts val="0"/>
              </a:spcAft>
              <a:buNone/>
            </a:pPr>
            <a:fld id="{00000000-1234-1234-1234-123412341234}" type="slidenum">
              <a:rPr lang="en-US">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8"/>
          <p:cNvSpPr txBox="1"/>
          <p:nvPr>
            <p:ph idx="12" type="sldNum"/>
          </p:nvPr>
        </p:nvSpPr>
        <p:spPr>
          <a:xfrm>
            <a:off x="8153400" y="6422064"/>
            <a:ext cx="762000" cy="365125"/>
          </a:xfrm>
          <a:prstGeom prst="rect">
            <a:avLst/>
          </a:prstGeom>
          <a:noFill/>
          <a:ln>
            <a:noFill/>
          </a:ln>
        </p:spPr>
        <p:txBody>
          <a:bodyPr anchorCtr="0" anchor="b" bIns="0" lIns="0" spcFirstLastPara="1" rIns="0" wrap="square" tIns="0">
            <a:norm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sp>
        <p:nvSpPr>
          <p:cNvPr id="374" name="Google Shape;374;p38"/>
          <p:cNvSpPr txBox="1"/>
          <p:nvPr>
            <p:ph type="title"/>
          </p:nvPr>
        </p:nvSpPr>
        <p:spPr>
          <a:xfrm>
            <a:off x="1287175" y="936213"/>
            <a:ext cx="7467600" cy="1143000"/>
          </a:xfrm>
          <a:prstGeom prst="rect">
            <a:avLst/>
          </a:prstGeom>
          <a:noFill/>
          <a:ln>
            <a:noFill/>
          </a:ln>
        </p:spPr>
        <p:txBody>
          <a:bodyPr anchorCtr="0" anchor="ctr" bIns="45700" lIns="45700" spcFirstLastPara="1" rIns="45700" wrap="square" tIns="45700">
            <a:normAutofit/>
          </a:bodyPr>
          <a:lstStyle/>
          <a:p>
            <a:pPr indent="0" lvl="0" marL="0" rtl="0" algn="l">
              <a:spcBef>
                <a:spcPts val="0"/>
              </a:spcBef>
              <a:spcAft>
                <a:spcPts val="0"/>
              </a:spcAft>
              <a:buClr>
                <a:schemeClr val="lt1"/>
              </a:buClr>
              <a:buSzPts val="4600"/>
              <a:buFont typeface="Libre Franklin"/>
              <a:buNone/>
            </a:pPr>
            <a:r>
              <a:rPr lang="en-US"/>
              <a:t>Demo</a:t>
            </a:r>
            <a:endParaRPr/>
          </a:p>
        </p:txBody>
      </p:sp>
      <p:sp>
        <p:nvSpPr>
          <p:cNvPr id="375" name="Google Shape;375;p38"/>
          <p:cNvSpPr txBox="1"/>
          <p:nvPr/>
        </p:nvSpPr>
        <p:spPr>
          <a:xfrm>
            <a:off x="1325650" y="2464725"/>
            <a:ext cx="5685600" cy="51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2"/>
                </a:solidFill>
                <a:latin typeface="Roboto"/>
                <a:ea typeface="Roboto"/>
                <a:cs typeface="Roboto"/>
                <a:sym typeface="Roboto"/>
              </a:rPr>
              <a:t>Code and pretrained models will be released.</a:t>
            </a:r>
            <a:endParaRPr sz="1800">
              <a:solidFill>
                <a:schemeClr val="dk2"/>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9"/>
          <p:cNvSpPr txBox="1"/>
          <p:nvPr>
            <p:ph type="title"/>
          </p:nvPr>
        </p:nvSpPr>
        <p:spPr>
          <a:xfrm>
            <a:off x="838200" y="741438"/>
            <a:ext cx="7467600" cy="1143000"/>
          </a:xfrm>
          <a:prstGeom prst="rect">
            <a:avLst/>
          </a:prstGeom>
          <a:noFill/>
          <a:ln>
            <a:noFill/>
          </a:ln>
        </p:spPr>
        <p:txBody>
          <a:bodyPr anchorCtr="0" anchor="ctr" bIns="45700" lIns="45700" spcFirstLastPara="1" rIns="45700" wrap="square" tIns="45700">
            <a:normAutofit/>
          </a:bodyPr>
          <a:lstStyle/>
          <a:p>
            <a:pPr indent="0" lvl="0" marL="0" rtl="0" algn="l">
              <a:spcBef>
                <a:spcPts val="0"/>
              </a:spcBef>
              <a:spcAft>
                <a:spcPts val="0"/>
              </a:spcAft>
              <a:buClr>
                <a:schemeClr val="lt1"/>
              </a:buClr>
              <a:buSzPts val="4600"/>
              <a:buFont typeface="Libre Franklin"/>
              <a:buNone/>
            </a:pPr>
            <a:r>
              <a:rPr lang="en-US"/>
              <a:t>Q &amp; A</a:t>
            </a:r>
            <a:endParaRPr/>
          </a:p>
        </p:txBody>
      </p:sp>
      <p:sp>
        <p:nvSpPr>
          <p:cNvPr id="381" name="Google Shape;381;p39"/>
          <p:cNvSpPr txBox="1"/>
          <p:nvPr>
            <p:ph idx="12" type="sldNum"/>
          </p:nvPr>
        </p:nvSpPr>
        <p:spPr>
          <a:xfrm>
            <a:off x="8153400" y="6422064"/>
            <a:ext cx="762000" cy="365100"/>
          </a:xfrm>
          <a:prstGeom prst="rect">
            <a:avLst/>
          </a:prstGeom>
          <a:noFill/>
          <a:ln>
            <a:noFill/>
          </a:ln>
        </p:spPr>
        <p:txBody>
          <a:bodyPr anchorCtr="0" anchor="b" bIns="0" lIns="0" spcFirstLastPara="1" rIns="0" wrap="square" tIns="0">
            <a:norm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sp>
        <p:nvSpPr>
          <p:cNvPr id="382" name="Google Shape;382;p39"/>
          <p:cNvSpPr txBox="1"/>
          <p:nvPr>
            <p:ph type="title"/>
          </p:nvPr>
        </p:nvSpPr>
        <p:spPr>
          <a:xfrm>
            <a:off x="2880450" y="3986463"/>
            <a:ext cx="7467600" cy="1143000"/>
          </a:xfrm>
          <a:prstGeom prst="rect">
            <a:avLst/>
          </a:prstGeom>
          <a:noFill/>
          <a:ln>
            <a:noFill/>
          </a:ln>
        </p:spPr>
        <p:txBody>
          <a:bodyPr anchorCtr="0" anchor="ctr" bIns="45700" lIns="45700" spcFirstLastPara="1" rIns="45700" wrap="square" tIns="45700">
            <a:normAutofit/>
          </a:bodyPr>
          <a:lstStyle/>
          <a:p>
            <a:pPr indent="0" lvl="0" marL="0" rtl="0" algn="l">
              <a:spcBef>
                <a:spcPts val="0"/>
              </a:spcBef>
              <a:spcAft>
                <a:spcPts val="0"/>
              </a:spcAft>
              <a:buClr>
                <a:schemeClr val="lt1"/>
              </a:buClr>
              <a:buSzPts val="4600"/>
              <a:buFont typeface="Libre Franklin"/>
              <a:buNone/>
            </a:pPr>
            <a:r>
              <a:rPr b="1" i="1" lang="en-US">
                <a:latin typeface="Times New Roman"/>
                <a:ea typeface="Times New Roman"/>
                <a:cs typeface="Times New Roman"/>
                <a:sym typeface="Times New Roman"/>
              </a:rPr>
              <a:t>Thank you!</a:t>
            </a:r>
            <a:endParaRPr b="1" i="1">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0"/>
          <p:cNvSpPr txBox="1"/>
          <p:nvPr>
            <p:ph type="title"/>
          </p:nvPr>
        </p:nvSpPr>
        <p:spPr>
          <a:xfrm>
            <a:off x="457200" y="274638"/>
            <a:ext cx="7467600" cy="1143000"/>
          </a:xfrm>
          <a:prstGeom prst="rect">
            <a:avLst/>
          </a:prstGeom>
          <a:noFill/>
          <a:ln>
            <a:noFill/>
          </a:ln>
        </p:spPr>
        <p:txBody>
          <a:bodyPr anchorCtr="0" anchor="ctr" bIns="45700" lIns="45700" spcFirstLastPara="1" rIns="45700" wrap="square" tIns="45700">
            <a:normAutofit/>
          </a:bodyPr>
          <a:lstStyle/>
          <a:p>
            <a:pPr indent="0" lvl="0" marL="0" rtl="0" algn="l">
              <a:spcBef>
                <a:spcPts val="0"/>
              </a:spcBef>
              <a:spcAft>
                <a:spcPts val="0"/>
              </a:spcAft>
              <a:buClr>
                <a:schemeClr val="lt1"/>
              </a:buClr>
              <a:buSzPts val="4600"/>
              <a:buFont typeface="Libre Franklin"/>
              <a:buNone/>
            </a:pPr>
            <a:r>
              <a:rPr lang="en-US"/>
              <a:t>Appendix – Implementation Details</a:t>
            </a:r>
            <a:endParaRPr/>
          </a:p>
        </p:txBody>
      </p:sp>
      <p:sp>
        <p:nvSpPr>
          <p:cNvPr id="388" name="Google Shape;388;p40"/>
          <p:cNvSpPr txBox="1"/>
          <p:nvPr>
            <p:ph idx="1" type="body"/>
          </p:nvPr>
        </p:nvSpPr>
        <p:spPr>
          <a:xfrm>
            <a:off x="457200" y="1326850"/>
            <a:ext cx="7807800" cy="452610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None/>
            </a:pPr>
            <a:r>
              <a:rPr lang="en-US" sz="1600">
                <a:solidFill>
                  <a:srgbClr val="000000"/>
                </a:solidFill>
                <a:highlight>
                  <a:srgbClr val="FFFFFF"/>
                </a:highlight>
                <a:latin typeface="Arial"/>
                <a:ea typeface="Arial"/>
                <a:cs typeface="Arial"/>
                <a:sym typeface="Arial"/>
              </a:rPr>
              <a:t>We adopt the Kinetics-400 pretrained Video-ResNet models from TorchVision library. R3D-18, MC3-18 and R(2+1)D-18 are used in this study. We initiate the final fully connected layer from scratch for 9-class prediction on the GRIT dataset.</a:t>
            </a:r>
            <a:endParaRPr sz="16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US" sz="1600">
                <a:solidFill>
                  <a:srgbClr val="000000"/>
                </a:solidFill>
                <a:highlight>
                  <a:srgbClr val="FFFFFF"/>
                </a:highlight>
                <a:latin typeface="Arial"/>
                <a:ea typeface="Arial"/>
                <a:cs typeface="Arial"/>
                <a:sym typeface="Arial"/>
              </a:rPr>
              <a:t>The input videos are downsampled into 16 frames using random frame dropout for </a:t>
            </a:r>
            <a:r>
              <a:rPr lang="en-US" sz="1100">
                <a:solidFill>
                  <a:srgbClr val="000000"/>
                </a:solidFill>
                <a:latin typeface="Arial"/>
                <a:ea typeface="Arial"/>
                <a:cs typeface="Arial"/>
                <a:sym typeface="Arial"/>
              </a:rPr>
              <a:t> </a:t>
            </a:r>
            <a:r>
              <a:rPr lang="en-US" sz="1600">
                <a:solidFill>
                  <a:srgbClr val="000000"/>
                </a:solidFill>
                <a:highlight>
                  <a:srgbClr val="FFFFFF"/>
                </a:highlight>
                <a:latin typeface="Arial"/>
                <a:ea typeface="Arial"/>
                <a:cs typeface="Arial"/>
                <a:sym typeface="Arial"/>
              </a:rPr>
              <a:t>training, and equidistant sampling for evaluation. The video frames are resized to the</a:t>
            </a:r>
            <a:r>
              <a:rPr lang="en-US" sz="1100">
                <a:solidFill>
                  <a:srgbClr val="000000"/>
                </a:solidFill>
                <a:latin typeface="Arial"/>
                <a:ea typeface="Arial"/>
                <a:cs typeface="Arial"/>
                <a:sym typeface="Arial"/>
              </a:rPr>
              <a:t> </a:t>
            </a:r>
            <a:r>
              <a:rPr lang="en-US" sz="1600">
                <a:solidFill>
                  <a:srgbClr val="000000"/>
                </a:solidFill>
                <a:highlight>
                  <a:srgbClr val="FFFFFF"/>
                </a:highlight>
                <a:latin typeface="Arial"/>
                <a:ea typeface="Arial"/>
                <a:cs typeface="Arial"/>
                <a:sym typeface="Arial"/>
              </a:rPr>
              <a:t>size 128×171, and then conduct random horizontal flip and random crop to the size</a:t>
            </a:r>
            <a:r>
              <a:rPr lang="en-US" sz="1100">
                <a:solidFill>
                  <a:srgbClr val="000000"/>
                </a:solidFill>
                <a:latin typeface="Arial"/>
                <a:ea typeface="Arial"/>
                <a:cs typeface="Arial"/>
                <a:sym typeface="Arial"/>
              </a:rPr>
              <a:t> </a:t>
            </a:r>
            <a:r>
              <a:rPr lang="en-US" sz="1600">
                <a:solidFill>
                  <a:srgbClr val="000000"/>
                </a:solidFill>
                <a:highlight>
                  <a:srgbClr val="FFFFFF"/>
                </a:highlight>
                <a:latin typeface="Arial"/>
                <a:ea typeface="Arial"/>
                <a:cs typeface="Arial"/>
                <a:sym typeface="Arial"/>
              </a:rPr>
              <a:t>of 112 × 112 (consistent crop across video clip). Center crop for evaluation is used</a:t>
            </a:r>
            <a:r>
              <a:rPr lang="en-US" sz="1100">
                <a:solidFill>
                  <a:srgbClr val="000000"/>
                </a:solidFill>
                <a:latin typeface="Arial"/>
                <a:ea typeface="Arial"/>
                <a:cs typeface="Arial"/>
                <a:sym typeface="Arial"/>
              </a:rPr>
              <a:t>  </a:t>
            </a:r>
            <a:r>
              <a:rPr lang="en-US" sz="1600">
                <a:solidFill>
                  <a:srgbClr val="000000"/>
                </a:solidFill>
                <a:highlight>
                  <a:srgbClr val="FFFFFF"/>
                </a:highlight>
                <a:latin typeface="Arial"/>
                <a:ea typeface="Arial"/>
                <a:cs typeface="Arial"/>
                <a:sym typeface="Arial"/>
              </a:rPr>
              <a:t>for evaluation.</a:t>
            </a:r>
            <a:endParaRPr sz="16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6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6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US" sz="1600">
                <a:solidFill>
                  <a:srgbClr val="000000"/>
                </a:solidFill>
                <a:highlight>
                  <a:srgbClr val="FFFFFF"/>
                </a:highlight>
                <a:latin typeface="Arial"/>
                <a:ea typeface="Arial"/>
                <a:cs typeface="Arial"/>
                <a:sym typeface="Arial"/>
              </a:rPr>
              <a:t>The model has been trained using 4 GPUs in a distributed setting with a batch</a:t>
            </a:r>
            <a:endParaRPr sz="16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US" sz="1600">
                <a:solidFill>
                  <a:srgbClr val="000000"/>
                </a:solidFill>
                <a:highlight>
                  <a:srgbClr val="FFFFFF"/>
                </a:highlight>
                <a:latin typeface="Arial"/>
                <a:ea typeface="Arial"/>
                <a:cs typeface="Arial"/>
                <a:sym typeface="Arial"/>
              </a:rPr>
              <a:t>size of 96. The model is trained for 45 epochs, and a initial learning rate of 0.01. Step</a:t>
            </a:r>
            <a:r>
              <a:rPr lang="en-US" sz="1100">
                <a:solidFill>
                  <a:srgbClr val="000000"/>
                </a:solidFill>
                <a:latin typeface="Arial"/>
                <a:ea typeface="Arial"/>
                <a:cs typeface="Arial"/>
                <a:sym typeface="Arial"/>
              </a:rPr>
              <a:t> </a:t>
            </a:r>
            <a:r>
              <a:rPr lang="en-US" sz="1600">
                <a:solidFill>
                  <a:srgbClr val="000000"/>
                </a:solidFill>
                <a:highlight>
                  <a:srgbClr val="FFFFFF"/>
                </a:highlight>
                <a:latin typeface="Arial"/>
                <a:ea typeface="Arial"/>
                <a:cs typeface="Arial"/>
                <a:sym typeface="Arial"/>
              </a:rPr>
              <a:t>learning rate decay is applied at 20, 30 and 40 epochs with a gamma of 0.1. We use</a:t>
            </a:r>
            <a:r>
              <a:rPr lang="en-US" sz="1100">
                <a:solidFill>
                  <a:srgbClr val="000000"/>
                </a:solidFill>
                <a:latin typeface="Arial"/>
                <a:ea typeface="Arial"/>
                <a:cs typeface="Arial"/>
                <a:sym typeface="Arial"/>
              </a:rPr>
              <a:t> </a:t>
            </a:r>
            <a:r>
              <a:rPr lang="en-US" sz="1600">
                <a:solidFill>
                  <a:srgbClr val="000000"/>
                </a:solidFill>
                <a:highlight>
                  <a:srgbClr val="FFFFFF"/>
                </a:highlight>
                <a:latin typeface="Arial"/>
                <a:ea typeface="Arial"/>
                <a:cs typeface="Arial"/>
                <a:sym typeface="Arial"/>
              </a:rPr>
              <a:t>standard SGD optimizer with a momentum of 0.9 and weight decay of 0.0001. Linear</a:t>
            </a:r>
            <a:r>
              <a:rPr lang="en-US" sz="1100">
                <a:solidFill>
                  <a:srgbClr val="000000"/>
                </a:solidFill>
                <a:latin typeface="Arial"/>
                <a:ea typeface="Arial"/>
                <a:cs typeface="Arial"/>
                <a:sym typeface="Arial"/>
              </a:rPr>
              <a:t> </a:t>
            </a:r>
            <a:r>
              <a:rPr lang="en-US" sz="1600">
                <a:solidFill>
                  <a:srgbClr val="000000"/>
                </a:solidFill>
                <a:highlight>
                  <a:srgbClr val="FFFFFF"/>
                </a:highlight>
                <a:latin typeface="Arial"/>
                <a:ea typeface="Arial"/>
                <a:cs typeface="Arial"/>
                <a:sym typeface="Arial"/>
              </a:rPr>
              <a:t>learning rate warm-up is applied to the first 10 epochs.</a:t>
            </a:r>
            <a:endParaRPr sz="1600">
              <a:solidFill>
                <a:srgbClr val="000000"/>
              </a:solidFill>
              <a:highlight>
                <a:srgbClr val="FFFFFF"/>
              </a:highlight>
              <a:latin typeface="Arial"/>
              <a:ea typeface="Arial"/>
              <a:cs typeface="Arial"/>
              <a:sym typeface="Arial"/>
            </a:endParaRPr>
          </a:p>
          <a:p>
            <a:pPr indent="0" lvl="0" marL="0" rtl="0" algn="l">
              <a:spcBef>
                <a:spcPts val="600"/>
              </a:spcBef>
              <a:spcAft>
                <a:spcPts val="0"/>
              </a:spcAft>
              <a:buNone/>
            </a:pPr>
            <a:r>
              <a:t/>
            </a:r>
            <a:endParaRPr/>
          </a:p>
        </p:txBody>
      </p:sp>
      <p:sp>
        <p:nvSpPr>
          <p:cNvPr id="389" name="Google Shape;389;p40"/>
          <p:cNvSpPr txBox="1"/>
          <p:nvPr>
            <p:ph idx="12" type="sldNum"/>
          </p:nvPr>
        </p:nvSpPr>
        <p:spPr>
          <a:xfrm>
            <a:off x="8153400" y="6422064"/>
            <a:ext cx="762000" cy="365125"/>
          </a:xfrm>
          <a:prstGeom prst="rect">
            <a:avLst/>
          </a:prstGeom>
          <a:noFill/>
          <a:ln>
            <a:noFill/>
          </a:ln>
        </p:spPr>
        <p:txBody>
          <a:bodyPr anchorCtr="0" anchor="b" bIns="0" lIns="0" spcFirstLastPara="1" rIns="0" wrap="square" tIns="0">
            <a:norm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457200" y="274638"/>
            <a:ext cx="7467600" cy="1143000"/>
          </a:xfrm>
          <a:prstGeom prst="rect">
            <a:avLst/>
          </a:prstGeom>
          <a:noFill/>
          <a:ln>
            <a:noFill/>
          </a:ln>
        </p:spPr>
        <p:txBody>
          <a:bodyPr anchorCtr="0" anchor="ctr" bIns="45700" lIns="45700" spcFirstLastPara="1" rIns="45700" wrap="square" tIns="45700">
            <a:normAutofit/>
          </a:bodyPr>
          <a:lstStyle/>
          <a:p>
            <a:pPr indent="0" lvl="0" marL="0" rtl="0" algn="l">
              <a:spcBef>
                <a:spcPts val="0"/>
              </a:spcBef>
              <a:spcAft>
                <a:spcPts val="0"/>
              </a:spcAft>
              <a:buClr>
                <a:schemeClr val="lt1"/>
              </a:buClr>
              <a:buSzPts val="4600"/>
              <a:buFont typeface="Libre Franklin"/>
              <a:buNone/>
            </a:pPr>
            <a:r>
              <a:rPr lang="en-US"/>
              <a:t>Problem Statement</a:t>
            </a:r>
            <a:endParaRPr/>
          </a:p>
        </p:txBody>
      </p:sp>
      <p:sp>
        <p:nvSpPr>
          <p:cNvPr id="111" name="Google Shape;111;p16"/>
          <p:cNvSpPr txBox="1"/>
          <p:nvPr>
            <p:ph idx="1" type="body"/>
          </p:nvPr>
        </p:nvSpPr>
        <p:spPr>
          <a:xfrm>
            <a:off x="457200" y="1457100"/>
            <a:ext cx="7467600" cy="4526100"/>
          </a:xfrm>
          <a:prstGeom prst="rect">
            <a:avLst/>
          </a:prstGeom>
          <a:noFill/>
          <a:ln>
            <a:noFill/>
          </a:ln>
        </p:spPr>
        <p:txBody>
          <a:bodyPr anchorCtr="0" anchor="t" bIns="45700" lIns="91425" spcFirstLastPara="1" rIns="91425" wrap="square" tIns="45700">
            <a:normAutofit/>
          </a:bodyPr>
          <a:lstStyle/>
          <a:p>
            <a:pPr indent="-317500" lvl="0" marL="457200" rtl="0" algn="l">
              <a:spcBef>
                <a:spcPts val="0"/>
              </a:spcBef>
              <a:spcAft>
                <a:spcPts val="0"/>
              </a:spcAft>
              <a:buSzPts val="1400"/>
              <a:buFont typeface="Times New Roman"/>
              <a:buChar char="●"/>
            </a:pPr>
            <a:r>
              <a:rPr lang="en-US" sz="1400">
                <a:highlight>
                  <a:schemeClr val="lt1"/>
                </a:highlight>
                <a:latin typeface="Times New Roman"/>
                <a:ea typeface="Times New Roman"/>
                <a:cs typeface="Times New Roman"/>
                <a:sym typeface="Times New Roman"/>
              </a:rPr>
              <a:t>Sign languages are used by deaf and hard-of-hearing (DHH) people to communicate with others.</a:t>
            </a:r>
            <a:endParaRPr sz="1400">
              <a:highlight>
                <a:schemeClr val="lt1"/>
              </a:highlight>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US" sz="1400">
                <a:highlight>
                  <a:schemeClr val="lt1"/>
                </a:highlight>
                <a:latin typeface="Times New Roman"/>
                <a:ea typeface="Times New Roman"/>
                <a:cs typeface="Times New Roman"/>
                <a:sym typeface="Times New Roman"/>
              </a:rPr>
              <a:t>Sign languages are complicated and there are </a:t>
            </a:r>
            <a:r>
              <a:rPr lang="en-US" sz="1400">
                <a:highlight>
                  <a:schemeClr val="lt1"/>
                </a:highlight>
                <a:latin typeface="Times New Roman"/>
                <a:ea typeface="Times New Roman"/>
                <a:cs typeface="Times New Roman"/>
                <a:sym typeface="Times New Roman"/>
              </a:rPr>
              <a:t>over 200 sign languages worldwide.</a:t>
            </a:r>
            <a:endParaRPr sz="1400">
              <a:highlight>
                <a:schemeClr val="lt1"/>
              </a:highlight>
              <a:latin typeface="Times New Roman"/>
              <a:ea typeface="Times New Roman"/>
              <a:cs typeface="Times New Roman"/>
              <a:sym typeface="Times New Roman"/>
            </a:endParaRPr>
          </a:p>
          <a:p>
            <a:pPr indent="-317500" lvl="0" marL="457200" marR="0" rtl="0" algn="l">
              <a:lnSpc>
                <a:spcPct val="115000"/>
              </a:lnSpc>
              <a:spcBef>
                <a:spcPts val="0"/>
              </a:spcBef>
              <a:spcAft>
                <a:spcPts val="0"/>
              </a:spcAft>
              <a:buSzPts val="1400"/>
              <a:buFont typeface="Times New Roman"/>
              <a:buChar char="●"/>
            </a:pPr>
            <a:r>
              <a:rPr lang="en-US" sz="1400">
                <a:highlight>
                  <a:schemeClr val="lt1"/>
                </a:highlight>
                <a:latin typeface="Times New Roman"/>
                <a:ea typeface="Times New Roman"/>
                <a:cs typeface="Times New Roman"/>
                <a:sym typeface="Times New Roman"/>
              </a:rPr>
              <a:t>Traditional communication methods fall short.</a:t>
            </a:r>
            <a:endParaRPr sz="1400">
              <a:highlight>
                <a:schemeClr val="lt1"/>
              </a:highlight>
              <a:latin typeface="Times New Roman"/>
              <a:ea typeface="Times New Roman"/>
              <a:cs typeface="Times New Roman"/>
              <a:sym typeface="Times New Roman"/>
            </a:endParaRPr>
          </a:p>
          <a:p>
            <a:pPr indent="-317500" lvl="0" marL="457200" marR="0" rtl="0" algn="l">
              <a:lnSpc>
                <a:spcPct val="115000"/>
              </a:lnSpc>
              <a:spcBef>
                <a:spcPts val="0"/>
              </a:spcBef>
              <a:spcAft>
                <a:spcPts val="0"/>
              </a:spcAft>
              <a:buSzPts val="1400"/>
              <a:buFont typeface="Times New Roman"/>
              <a:buChar char="●"/>
            </a:pPr>
            <a:r>
              <a:rPr lang="en-US" sz="1400">
                <a:highlight>
                  <a:schemeClr val="lt1"/>
                </a:highlight>
                <a:latin typeface="Times New Roman"/>
                <a:ea typeface="Times New Roman"/>
                <a:cs typeface="Times New Roman"/>
                <a:sym typeface="Times New Roman"/>
              </a:rPr>
              <a:t>Our primary objective is to bridge the gap between sign language users and spoken language users utilizing deep learning techniques </a:t>
            </a:r>
            <a:r>
              <a:rPr lang="en-US" sz="1400">
                <a:highlight>
                  <a:schemeClr val="lt1"/>
                </a:highlight>
                <a:latin typeface="Times New Roman"/>
                <a:ea typeface="Times New Roman"/>
                <a:cs typeface="Times New Roman"/>
                <a:sym typeface="Times New Roman"/>
              </a:rPr>
              <a:t>to develop a model capable of recognizing a few consecutive signs out of a short video.</a:t>
            </a:r>
            <a:endParaRPr sz="1400">
              <a:highlight>
                <a:schemeClr val="lt1"/>
              </a:highlight>
              <a:latin typeface="Times New Roman"/>
              <a:ea typeface="Times New Roman"/>
              <a:cs typeface="Times New Roman"/>
              <a:sym typeface="Times New Roman"/>
            </a:endParaRPr>
          </a:p>
        </p:txBody>
      </p:sp>
      <p:sp>
        <p:nvSpPr>
          <p:cNvPr id="112" name="Google Shape;112;p16"/>
          <p:cNvSpPr txBox="1"/>
          <p:nvPr>
            <p:ph idx="12" type="sldNum"/>
          </p:nvPr>
        </p:nvSpPr>
        <p:spPr>
          <a:xfrm>
            <a:off x="8153400" y="6422064"/>
            <a:ext cx="762000" cy="365125"/>
          </a:xfrm>
          <a:prstGeom prst="rect">
            <a:avLst/>
          </a:prstGeom>
          <a:noFill/>
          <a:ln>
            <a:noFill/>
          </a:ln>
        </p:spPr>
        <p:txBody>
          <a:bodyPr anchorCtr="0" anchor="b" bIns="0" lIns="0" spcFirstLastPara="1" rIns="0" wrap="square" tIns="0">
            <a:norm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457200" y="274638"/>
            <a:ext cx="7467600" cy="1143000"/>
          </a:xfrm>
          <a:prstGeom prst="rect">
            <a:avLst/>
          </a:prstGeom>
          <a:noFill/>
          <a:ln>
            <a:noFill/>
          </a:ln>
        </p:spPr>
        <p:txBody>
          <a:bodyPr anchorCtr="0" anchor="ctr" bIns="45700" lIns="45700" spcFirstLastPara="1" rIns="45700" wrap="square" tIns="45700">
            <a:normAutofit/>
          </a:bodyPr>
          <a:lstStyle/>
          <a:p>
            <a:pPr indent="0" lvl="0" marL="0" rtl="0" algn="l">
              <a:spcBef>
                <a:spcPts val="0"/>
              </a:spcBef>
              <a:spcAft>
                <a:spcPts val="0"/>
              </a:spcAft>
              <a:buClr>
                <a:schemeClr val="lt1"/>
              </a:buClr>
              <a:buSzPts val="4600"/>
              <a:buFont typeface="Libre Franklin"/>
              <a:buNone/>
            </a:pPr>
            <a:r>
              <a:rPr lang="en-US"/>
              <a:t>Introduction</a:t>
            </a:r>
            <a:endParaRPr/>
          </a:p>
        </p:txBody>
      </p:sp>
      <p:sp>
        <p:nvSpPr>
          <p:cNvPr id="118" name="Google Shape;118;p17"/>
          <p:cNvSpPr txBox="1"/>
          <p:nvPr>
            <p:ph idx="1" type="body"/>
          </p:nvPr>
        </p:nvSpPr>
        <p:spPr>
          <a:xfrm>
            <a:off x="457200" y="1166013"/>
            <a:ext cx="7467600" cy="4526100"/>
          </a:xfrm>
          <a:prstGeom prst="rect">
            <a:avLst/>
          </a:prstGeom>
          <a:noFill/>
          <a:ln>
            <a:noFill/>
          </a:ln>
        </p:spPr>
        <p:txBody>
          <a:bodyPr anchorCtr="0" anchor="t" bIns="45700" lIns="91425" spcFirstLastPara="1" rIns="91425" wrap="square" tIns="45700">
            <a:normAutofit lnSpcReduction="20000"/>
          </a:bodyPr>
          <a:lstStyle/>
          <a:p>
            <a:pPr indent="-320040" lvl="0" marL="457200" rtl="0" algn="l">
              <a:spcBef>
                <a:spcPts val="0"/>
              </a:spcBef>
              <a:spcAft>
                <a:spcPts val="0"/>
              </a:spcAft>
              <a:buSzPts val="1440"/>
              <a:buChar char="●"/>
            </a:pPr>
            <a:r>
              <a:rPr lang="en-US"/>
              <a:t>Sign Language Translation Approaches:</a:t>
            </a:r>
            <a:endParaRPr/>
          </a:p>
          <a:p>
            <a:pPr indent="0" lvl="0" marL="457200" rtl="0" algn="l">
              <a:spcBef>
                <a:spcPts val="1200"/>
              </a:spcBef>
              <a:spcAft>
                <a:spcPts val="0"/>
              </a:spcAft>
              <a:buNone/>
            </a:pPr>
            <a:r>
              <a:t/>
            </a:r>
            <a:endParaRPr/>
          </a:p>
          <a:p>
            <a:pPr indent="-323850" lvl="0" marL="457200" rtl="0" algn="l">
              <a:spcBef>
                <a:spcPts val="1200"/>
              </a:spcBef>
              <a:spcAft>
                <a:spcPts val="0"/>
              </a:spcAft>
              <a:buSzPts val="1500"/>
              <a:buAutoNum type="arabicParenR"/>
            </a:pPr>
            <a:r>
              <a:rPr b="1" lang="en-US" sz="1500"/>
              <a:t>Sensor-based approach</a:t>
            </a:r>
            <a:r>
              <a:rPr lang="en-US" sz="1500"/>
              <a:t>: </a:t>
            </a:r>
            <a:endParaRPr sz="1500"/>
          </a:p>
          <a:p>
            <a:pPr indent="-323850" lvl="0" marL="914400" marR="0" rtl="0" algn="l">
              <a:lnSpc>
                <a:spcPct val="115000"/>
              </a:lnSpc>
              <a:spcBef>
                <a:spcPts val="0"/>
              </a:spcBef>
              <a:spcAft>
                <a:spcPts val="0"/>
              </a:spcAft>
              <a:buSzPts val="1500"/>
              <a:buChar char="❖"/>
            </a:pPr>
            <a:r>
              <a:rPr lang="en-US" sz="1500"/>
              <a:t>U</a:t>
            </a:r>
            <a:r>
              <a:rPr lang="en-US" sz="1500"/>
              <a:t>tilize hardware like gloves, rings, accelerometers and other physical devices.</a:t>
            </a:r>
            <a:endParaRPr sz="1500"/>
          </a:p>
          <a:p>
            <a:pPr indent="0" lvl="0" marL="0" marR="0" rtl="0" algn="l">
              <a:lnSpc>
                <a:spcPct val="115000"/>
              </a:lnSpc>
              <a:spcBef>
                <a:spcPts val="1200"/>
              </a:spcBef>
              <a:spcAft>
                <a:spcPts val="0"/>
              </a:spcAft>
              <a:buNone/>
            </a:pPr>
            <a:r>
              <a:t/>
            </a:r>
            <a:endParaRPr sz="1500"/>
          </a:p>
          <a:p>
            <a:pPr indent="0" lvl="0" marL="0" marR="0" rtl="0" algn="l">
              <a:lnSpc>
                <a:spcPct val="115000"/>
              </a:lnSpc>
              <a:spcBef>
                <a:spcPts val="1200"/>
              </a:spcBef>
              <a:spcAft>
                <a:spcPts val="0"/>
              </a:spcAft>
              <a:buNone/>
            </a:pPr>
            <a:r>
              <a:t/>
            </a:r>
            <a:endParaRPr sz="1500"/>
          </a:p>
          <a:p>
            <a:pPr indent="0" lvl="0" marL="0" marR="0" rtl="0" algn="l">
              <a:lnSpc>
                <a:spcPct val="115000"/>
              </a:lnSpc>
              <a:spcBef>
                <a:spcPts val="1200"/>
              </a:spcBef>
              <a:spcAft>
                <a:spcPts val="0"/>
              </a:spcAft>
              <a:buNone/>
            </a:pPr>
            <a:r>
              <a:t/>
            </a:r>
            <a:endParaRPr sz="1500"/>
          </a:p>
          <a:p>
            <a:pPr indent="0" lvl="0" marL="0" marR="0" rtl="0" algn="l">
              <a:lnSpc>
                <a:spcPct val="115000"/>
              </a:lnSpc>
              <a:spcBef>
                <a:spcPts val="1200"/>
              </a:spcBef>
              <a:spcAft>
                <a:spcPts val="0"/>
              </a:spcAft>
              <a:buNone/>
            </a:pPr>
            <a:r>
              <a:t/>
            </a:r>
            <a:endParaRPr sz="1500"/>
          </a:p>
          <a:p>
            <a:pPr indent="0" lvl="0" marL="0" marR="0" rtl="0" algn="l">
              <a:lnSpc>
                <a:spcPct val="115000"/>
              </a:lnSpc>
              <a:spcBef>
                <a:spcPts val="1200"/>
              </a:spcBef>
              <a:spcAft>
                <a:spcPts val="0"/>
              </a:spcAft>
              <a:buNone/>
            </a:pPr>
            <a:r>
              <a:t/>
            </a:r>
            <a:endParaRPr sz="1500"/>
          </a:p>
          <a:p>
            <a:pPr indent="-323850" lvl="0" marL="457200" rtl="0" algn="l">
              <a:spcBef>
                <a:spcPts val="1200"/>
              </a:spcBef>
              <a:spcAft>
                <a:spcPts val="0"/>
              </a:spcAft>
              <a:buSzPts val="1500"/>
              <a:buAutoNum type="arabicParenR"/>
            </a:pPr>
            <a:r>
              <a:rPr lang="en-US" sz="1500"/>
              <a:t> </a:t>
            </a:r>
            <a:r>
              <a:rPr b="1" lang="en-US" sz="1500"/>
              <a:t>Vision-based approach</a:t>
            </a:r>
            <a:r>
              <a:rPr lang="en-US" sz="1500"/>
              <a:t>:  ✅</a:t>
            </a:r>
            <a:endParaRPr sz="1500"/>
          </a:p>
          <a:p>
            <a:pPr indent="-323850" lvl="0" marL="914400" marR="0" rtl="0" algn="l">
              <a:lnSpc>
                <a:spcPct val="115000"/>
              </a:lnSpc>
              <a:spcBef>
                <a:spcPts val="0"/>
              </a:spcBef>
              <a:spcAft>
                <a:spcPts val="0"/>
              </a:spcAft>
              <a:buSzPts val="1500"/>
              <a:buChar char="❖"/>
            </a:pPr>
            <a:r>
              <a:rPr lang="en-US" sz="1500"/>
              <a:t>Rely on visual input, such as images and videos, along with audio cues.</a:t>
            </a:r>
            <a:endParaRPr sz="1500"/>
          </a:p>
          <a:p>
            <a:pPr indent="0" lvl="0" marL="1371600" marR="0" rtl="0" algn="l">
              <a:lnSpc>
                <a:spcPct val="115000"/>
              </a:lnSpc>
              <a:spcBef>
                <a:spcPts val="1200"/>
              </a:spcBef>
              <a:spcAft>
                <a:spcPts val="1200"/>
              </a:spcAft>
              <a:buNone/>
            </a:pPr>
            <a:r>
              <a:rPr lang="en-US" sz="1500"/>
              <a:t>		</a:t>
            </a:r>
            <a:endParaRPr sz="1500"/>
          </a:p>
        </p:txBody>
      </p:sp>
      <p:sp>
        <p:nvSpPr>
          <p:cNvPr id="119" name="Google Shape;119;p17"/>
          <p:cNvSpPr txBox="1"/>
          <p:nvPr>
            <p:ph idx="12" type="sldNum"/>
          </p:nvPr>
        </p:nvSpPr>
        <p:spPr>
          <a:xfrm>
            <a:off x="8153400" y="6422064"/>
            <a:ext cx="762000" cy="365125"/>
          </a:xfrm>
          <a:prstGeom prst="rect">
            <a:avLst/>
          </a:prstGeom>
          <a:noFill/>
          <a:ln>
            <a:noFill/>
          </a:ln>
        </p:spPr>
        <p:txBody>
          <a:bodyPr anchorCtr="0" anchor="b" bIns="0" lIns="0" spcFirstLastPara="1" rIns="0" wrap="square" tIns="0">
            <a:norm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pic>
        <p:nvPicPr>
          <p:cNvPr id="120" name="Google Shape;120;p17"/>
          <p:cNvPicPr preferRelativeResize="0"/>
          <p:nvPr/>
        </p:nvPicPr>
        <p:blipFill>
          <a:blip r:embed="rId3">
            <a:alphaModFix/>
          </a:blip>
          <a:stretch>
            <a:fillRect/>
          </a:stretch>
        </p:blipFill>
        <p:spPr>
          <a:xfrm>
            <a:off x="3808300" y="2625997"/>
            <a:ext cx="2144700" cy="1526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457200" y="274638"/>
            <a:ext cx="7467600" cy="1143000"/>
          </a:xfrm>
          <a:prstGeom prst="rect">
            <a:avLst/>
          </a:prstGeom>
          <a:noFill/>
          <a:ln>
            <a:noFill/>
          </a:ln>
        </p:spPr>
        <p:txBody>
          <a:bodyPr anchorCtr="0" anchor="ctr" bIns="45700" lIns="45700" spcFirstLastPara="1" rIns="45700" wrap="square" tIns="45700">
            <a:normAutofit/>
          </a:bodyPr>
          <a:lstStyle/>
          <a:p>
            <a:pPr indent="0" lvl="0" marL="0" rtl="0" algn="l">
              <a:spcBef>
                <a:spcPts val="0"/>
              </a:spcBef>
              <a:spcAft>
                <a:spcPts val="0"/>
              </a:spcAft>
              <a:buClr>
                <a:schemeClr val="lt1"/>
              </a:buClr>
              <a:buSzPts val="4600"/>
              <a:buFont typeface="Libre Franklin"/>
              <a:buNone/>
            </a:pPr>
            <a:r>
              <a:rPr lang="en-US"/>
              <a:t>Introduction</a:t>
            </a:r>
            <a:endParaRPr/>
          </a:p>
        </p:txBody>
      </p:sp>
      <p:sp>
        <p:nvSpPr>
          <p:cNvPr id="126" name="Google Shape;126;p18"/>
          <p:cNvSpPr txBox="1"/>
          <p:nvPr>
            <p:ph idx="1" type="body"/>
          </p:nvPr>
        </p:nvSpPr>
        <p:spPr>
          <a:xfrm>
            <a:off x="457200" y="1379775"/>
            <a:ext cx="7467600" cy="4526100"/>
          </a:xfrm>
          <a:prstGeom prst="rect">
            <a:avLst/>
          </a:prstGeom>
          <a:noFill/>
          <a:ln>
            <a:noFill/>
          </a:ln>
        </p:spPr>
        <p:txBody>
          <a:bodyPr anchorCtr="0" anchor="t" bIns="45700" lIns="91425" spcFirstLastPara="1" rIns="91425" wrap="square" tIns="45700">
            <a:normAutofit lnSpcReduction="10000"/>
          </a:bodyPr>
          <a:lstStyle/>
          <a:p>
            <a:pPr indent="-320040" lvl="0" marL="457200" rtl="0" algn="l">
              <a:spcBef>
                <a:spcPts val="0"/>
              </a:spcBef>
              <a:spcAft>
                <a:spcPts val="0"/>
              </a:spcAft>
              <a:buSzPts val="1440"/>
              <a:buChar char="●"/>
            </a:pPr>
            <a:r>
              <a:rPr lang="en-US"/>
              <a:t>Sign Language Translation Directions:</a:t>
            </a:r>
            <a:endParaRPr/>
          </a:p>
          <a:p>
            <a:pPr indent="0" lvl="0" marL="457200" rtl="0" algn="l">
              <a:spcBef>
                <a:spcPts val="1200"/>
              </a:spcBef>
              <a:spcAft>
                <a:spcPts val="0"/>
              </a:spcAft>
              <a:buNone/>
            </a:pPr>
            <a:r>
              <a:t/>
            </a:r>
            <a:endParaRPr/>
          </a:p>
          <a:p>
            <a:pPr indent="-323850" lvl="0" marL="457200" rtl="0" algn="l">
              <a:spcBef>
                <a:spcPts val="1200"/>
              </a:spcBef>
              <a:spcAft>
                <a:spcPts val="0"/>
              </a:spcAft>
              <a:buSzPts val="1500"/>
              <a:buAutoNum type="arabicParenR"/>
            </a:pPr>
            <a:r>
              <a:rPr b="1" lang="en-US" sz="1500"/>
              <a:t>From spoken language text to producing video</a:t>
            </a:r>
            <a:r>
              <a:rPr lang="en-US" sz="1500"/>
              <a:t>: </a:t>
            </a:r>
            <a:endParaRPr sz="1500"/>
          </a:p>
          <a:p>
            <a:pPr indent="-323850" lvl="0" marL="457200" rtl="0" algn="l">
              <a:spcBef>
                <a:spcPts val="0"/>
              </a:spcBef>
              <a:spcAft>
                <a:spcPts val="0"/>
              </a:spcAft>
              <a:buSzPts val="1500"/>
              <a:buAutoNum type="arabicParenR"/>
            </a:pPr>
            <a:r>
              <a:rPr b="1" lang="en-US" sz="1500"/>
              <a:t>From sign language videos to spoken language text</a:t>
            </a:r>
            <a:r>
              <a:rPr lang="en-US" sz="1500"/>
              <a:t>:  ✅</a:t>
            </a:r>
            <a:endParaRPr sz="1500"/>
          </a:p>
          <a:p>
            <a:pPr indent="-323850" lvl="1" marL="914400" rtl="0" algn="l">
              <a:spcBef>
                <a:spcPts val="0"/>
              </a:spcBef>
              <a:spcAft>
                <a:spcPts val="0"/>
              </a:spcAft>
              <a:buSzPts val="1500"/>
              <a:buAutoNum type="alphaLcParenR"/>
            </a:pPr>
            <a:r>
              <a:rPr lang="en-US" sz="1500" u="sng"/>
              <a:t>Using glosses as an intermediate representation</a:t>
            </a:r>
            <a:r>
              <a:rPr lang="en-US" sz="1500"/>
              <a:t>. (Two-staged approach)</a:t>
            </a:r>
            <a:endParaRPr sz="1500"/>
          </a:p>
          <a:p>
            <a:pPr indent="0" lvl="0" marL="914400" rtl="0" algn="l">
              <a:spcBef>
                <a:spcPts val="1200"/>
              </a:spcBef>
              <a:spcAft>
                <a:spcPts val="0"/>
              </a:spcAft>
              <a:buNone/>
            </a:pPr>
            <a:r>
              <a:rPr lang="en-US" sz="1500"/>
              <a:t>video-to-gloss, gloss-to-text    </a:t>
            </a:r>
            <a:endParaRPr sz="1500"/>
          </a:p>
          <a:p>
            <a:pPr indent="0" lvl="0" marL="914400" rtl="0" algn="l">
              <a:spcBef>
                <a:spcPts val="1200"/>
              </a:spcBef>
              <a:spcAft>
                <a:spcPts val="0"/>
              </a:spcAft>
              <a:buNone/>
            </a:pPr>
            <a:r>
              <a:t/>
            </a:r>
            <a:endParaRPr sz="1500"/>
          </a:p>
          <a:p>
            <a:pPr indent="0" lvl="0" marL="914400" rtl="0" algn="l">
              <a:spcBef>
                <a:spcPts val="1200"/>
              </a:spcBef>
              <a:spcAft>
                <a:spcPts val="0"/>
              </a:spcAft>
              <a:buNone/>
            </a:pPr>
            <a:r>
              <a:t/>
            </a:r>
            <a:endParaRPr sz="1500"/>
          </a:p>
          <a:p>
            <a:pPr indent="0" lvl="0" marL="914400" rtl="0" algn="l">
              <a:spcBef>
                <a:spcPts val="1200"/>
              </a:spcBef>
              <a:spcAft>
                <a:spcPts val="0"/>
              </a:spcAft>
              <a:buNone/>
            </a:pPr>
            <a:r>
              <a:t/>
            </a:r>
            <a:endParaRPr sz="1500"/>
          </a:p>
          <a:p>
            <a:pPr indent="0" lvl="0" marL="914400" rtl="0" algn="l">
              <a:spcBef>
                <a:spcPts val="1200"/>
              </a:spcBef>
              <a:spcAft>
                <a:spcPts val="0"/>
              </a:spcAft>
              <a:buNone/>
            </a:pPr>
            <a:r>
              <a:t/>
            </a:r>
            <a:endParaRPr sz="1500"/>
          </a:p>
          <a:p>
            <a:pPr indent="-323850" lvl="1" marL="914400" rtl="0" algn="l">
              <a:spcBef>
                <a:spcPts val="1200"/>
              </a:spcBef>
              <a:spcAft>
                <a:spcPts val="0"/>
              </a:spcAft>
              <a:buSzPts val="1500"/>
              <a:buAutoNum type="alphaLcParenR"/>
            </a:pPr>
            <a:r>
              <a:rPr lang="en-US" sz="1500" u="sng"/>
              <a:t>No use of glosses</a:t>
            </a:r>
            <a:r>
              <a:rPr lang="en-US" sz="1500"/>
              <a:t> (One-staged approach)✅</a:t>
            </a:r>
            <a:endParaRPr sz="1500"/>
          </a:p>
          <a:p>
            <a:pPr indent="0" lvl="0" marL="457200" rtl="0" algn="l">
              <a:spcBef>
                <a:spcPts val="1200"/>
              </a:spcBef>
              <a:spcAft>
                <a:spcPts val="1200"/>
              </a:spcAft>
              <a:buNone/>
            </a:pPr>
            <a:r>
              <a:rPr lang="en-US" sz="1500"/>
              <a:t>	</a:t>
            </a:r>
            <a:r>
              <a:rPr lang="en-US" sz="1500"/>
              <a:t>video-to-text</a:t>
            </a:r>
            <a:endParaRPr sz="1500"/>
          </a:p>
        </p:txBody>
      </p:sp>
      <p:sp>
        <p:nvSpPr>
          <p:cNvPr id="127" name="Google Shape;127;p18"/>
          <p:cNvSpPr txBox="1"/>
          <p:nvPr>
            <p:ph idx="12" type="sldNum"/>
          </p:nvPr>
        </p:nvSpPr>
        <p:spPr>
          <a:xfrm>
            <a:off x="8153400" y="6422064"/>
            <a:ext cx="762000" cy="365100"/>
          </a:xfrm>
          <a:prstGeom prst="rect">
            <a:avLst/>
          </a:prstGeom>
          <a:noFill/>
          <a:ln>
            <a:noFill/>
          </a:ln>
        </p:spPr>
        <p:txBody>
          <a:bodyPr anchorCtr="0" anchor="b" bIns="0" lIns="0" spcFirstLastPara="1" rIns="0" wrap="square" tIns="0">
            <a:normAutofit/>
          </a:bodyPr>
          <a:lstStyle/>
          <a:p>
            <a:pPr indent="0" lvl="0" marL="0" rtl="0" algn="r">
              <a:spcBef>
                <a:spcPts val="0"/>
              </a:spcBef>
              <a:spcAft>
                <a:spcPts val="0"/>
              </a:spcAft>
              <a:buNone/>
            </a:pPr>
            <a:fld id="{00000000-1234-1234-1234-123412341234}" type="slidenum">
              <a:rPr lang="en-US">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pic>
        <p:nvPicPr>
          <p:cNvPr id="128" name="Google Shape;128;p18"/>
          <p:cNvPicPr preferRelativeResize="0"/>
          <p:nvPr/>
        </p:nvPicPr>
        <p:blipFill>
          <a:blip r:embed="rId3">
            <a:alphaModFix/>
          </a:blip>
          <a:stretch>
            <a:fillRect/>
          </a:stretch>
        </p:blipFill>
        <p:spPr>
          <a:xfrm>
            <a:off x="4163450" y="3373900"/>
            <a:ext cx="2661500" cy="1774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457200" y="274638"/>
            <a:ext cx="7467600" cy="1143000"/>
          </a:xfrm>
          <a:prstGeom prst="rect">
            <a:avLst/>
          </a:prstGeom>
          <a:noFill/>
          <a:ln>
            <a:noFill/>
          </a:ln>
        </p:spPr>
        <p:txBody>
          <a:bodyPr anchorCtr="0" anchor="ctr" bIns="45700" lIns="45700" spcFirstLastPara="1" rIns="45700" wrap="square" tIns="45700">
            <a:normAutofit/>
          </a:bodyPr>
          <a:lstStyle/>
          <a:p>
            <a:pPr indent="0" lvl="0" marL="0" rtl="0" algn="l">
              <a:spcBef>
                <a:spcPts val="0"/>
              </a:spcBef>
              <a:spcAft>
                <a:spcPts val="0"/>
              </a:spcAft>
              <a:buClr>
                <a:schemeClr val="lt1"/>
              </a:buClr>
              <a:buSzPts val="4600"/>
              <a:buFont typeface="Libre Franklin"/>
              <a:buNone/>
            </a:pPr>
            <a:r>
              <a:rPr lang="en-US"/>
              <a:t>Introduction</a:t>
            </a:r>
            <a:endParaRPr/>
          </a:p>
        </p:txBody>
      </p:sp>
      <p:sp>
        <p:nvSpPr>
          <p:cNvPr id="134" name="Google Shape;134;p19"/>
          <p:cNvSpPr txBox="1"/>
          <p:nvPr>
            <p:ph idx="1" type="body"/>
          </p:nvPr>
        </p:nvSpPr>
        <p:spPr>
          <a:xfrm>
            <a:off x="457200" y="1600200"/>
            <a:ext cx="7467600" cy="4526100"/>
          </a:xfrm>
          <a:prstGeom prst="rect">
            <a:avLst/>
          </a:prstGeom>
          <a:noFill/>
          <a:ln>
            <a:noFill/>
          </a:ln>
        </p:spPr>
        <p:txBody>
          <a:bodyPr anchorCtr="0" anchor="t" bIns="45700" lIns="91425" spcFirstLastPara="1" rIns="91425" wrap="square" tIns="45700">
            <a:normAutofit/>
          </a:bodyPr>
          <a:lstStyle/>
          <a:p>
            <a:pPr indent="-320040" lvl="0" marL="457200" rtl="0" algn="l">
              <a:spcBef>
                <a:spcPts val="0"/>
              </a:spcBef>
              <a:spcAft>
                <a:spcPts val="0"/>
              </a:spcAft>
              <a:buSzPts val="1440"/>
              <a:buChar char="●"/>
            </a:pPr>
            <a:r>
              <a:rPr lang="en-US"/>
              <a:t>Sign Language Translation Challenges:</a:t>
            </a:r>
            <a:endParaRPr/>
          </a:p>
          <a:p>
            <a:pPr indent="0" lvl="0" marL="0" rtl="0" algn="l">
              <a:spcBef>
                <a:spcPts val="1200"/>
              </a:spcBef>
              <a:spcAft>
                <a:spcPts val="0"/>
              </a:spcAft>
              <a:buNone/>
            </a:pPr>
            <a:r>
              <a:t/>
            </a:r>
            <a:endParaRPr/>
          </a:p>
          <a:p>
            <a:pPr indent="-320040" lvl="0" marL="457200" rtl="0" algn="l">
              <a:spcBef>
                <a:spcPts val="1200"/>
              </a:spcBef>
              <a:spcAft>
                <a:spcPts val="0"/>
              </a:spcAft>
              <a:buSzPts val="1440"/>
              <a:buAutoNum type="arabicParenR"/>
            </a:pPr>
            <a:r>
              <a:rPr lang="en-US"/>
              <a:t>Limited </a:t>
            </a:r>
            <a:r>
              <a:rPr lang="en-US"/>
              <a:t>datasets</a:t>
            </a:r>
            <a:r>
              <a:rPr lang="en-US"/>
              <a:t>.</a:t>
            </a:r>
            <a:endParaRPr/>
          </a:p>
          <a:p>
            <a:pPr indent="-320040" lvl="0" marL="457200" rtl="0" algn="l">
              <a:spcBef>
                <a:spcPts val="0"/>
              </a:spcBef>
              <a:spcAft>
                <a:spcPts val="0"/>
              </a:spcAft>
              <a:buSzPts val="1440"/>
              <a:buAutoNum type="arabicParenR"/>
            </a:pPr>
            <a:r>
              <a:rPr lang="en-US"/>
              <a:t>Multi-signer scenario</a:t>
            </a:r>
            <a:endParaRPr/>
          </a:p>
          <a:p>
            <a:pPr indent="-320040" lvl="0" marL="457200" rtl="0" algn="l">
              <a:spcBef>
                <a:spcPts val="0"/>
              </a:spcBef>
              <a:spcAft>
                <a:spcPts val="0"/>
              </a:spcAft>
              <a:buSzPts val="1440"/>
              <a:buAutoNum type="arabicParenR"/>
            </a:pPr>
            <a:r>
              <a:rPr lang="en-US"/>
              <a:t>Non-representable sign</a:t>
            </a:r>
            <a:r>
              <a:rPr lang="en-US"/>
              <a:t>s</a:t>
            </a:r>
            <a:endParaRPr/>
          </a:p>
          <a:p>
            <a:pPr indent="0" lvl="0" marL="914400" rtl="0" algn="l">
              <a:lnSpc>
                <a:spcPct val="100000"/>
              </a:lnSpc>
              <a:spcBef>
                <a:spcPts val="1200"/>
              </a:spcBef>
              <a:spcAft>
                <a:spcPts val="0"/>
              </a:spcAft>
              <a:buNone/>
            </a:pPr>
            <a:r>
              <a:rPr lang="en-US" sz="1600">
                <a:solidFill>
                  <a:srgbClr val="495365"/>
                </a:solidFill>
                <a:latin typeface="Arial"/>
                <a:ea typeface="Arial"/>
                <a:cs typeface="Arial"/>
                <a:sym typeface="Arial"/>
              </a:rPr>
              <a:t>Sign languages do not always have a direct and</a:t>
            </a:r>
            <a:r>
              <a:rPr lang="en-US" sz="1200">
                <a:solidFill>
                  <a:srgbClr val="495365"/>
                </a:solidFill>
                <a:latin typeface="Arial"/>
                <a:ea typeface="Arial"/>
                <a:cs typeface="Arial"/>
                <a:sym typeface="Arial"/>
              </a:rPr>
              <a:t> </a:t>
            </a:r>
            <a:r>
              <a:rPr lang="en-US" sz="1600">
                <a:solidFill>
                  <a:srgbClr val="495365"/>
                </a:solidFill>
                <a:latin typeface="Arial"/>
                <a:ea typeface="Arial"/>
                <a:cs typeface="Arial"/>
                <a:sym typeface="Arial"/>
              </a:rPr>
              <a:t>perfect mapping to lexemes or spoken words.</a:t>
            </a:r>
            <a:endParaRPr sz="1600">
              <a:solidFill>
                <a:srgbClr val="495365"/>
              </a:solidFill>
              <a:latin typeface="Arial"/>
              <a:ea typeface="Arial"/>
              <a:cs typeface="Arial"/>
              <a:sym typeface="Arial"/>
            </a:endParaRPr>
          </a:p>
          <a:p>
            <a:pPr indent="0" lvl="0" marL="914400" rtl="0" algn="l">
              <a:lnSpc>
                <a:spcPct val="100000"/>
              </a:lnSpc>
              <a:spcBef>
                <a:spcPts val="0"/>
              </a:spcBef>
              <a:spcAft>
                <a:spcPts val="0"/>
              </a:spcAft>
              <a:buNone/>
            </a:pPr>
            <a:r>
              <a:rPr lang="en-US" sz="1600">
                <a:solidFill>
                  <a:srgbClr val="495365"/>
                </a:solidFill>
                <a:latin typeface="Arial"/>
                <a:ea typeface="Arial"/>
                <a:cs typeface="Arial"/>
                <a:sym typeface="Arial"/>
              </a:rPr>
              <a:t>Example: run quickly</a:t>
            </a:r>
            <a:endParaRPr sz="1600">
              <a:solidFill>
                <a:srgbClr val="495365"/>
              </a:solidFill>
              <a:latin typeface="Arial"/>
              <a:ea typeface="Arial"/>
              <a:cs typeface="Arial"/>
              <a:sym typeface="Arial"/>
            </a:endParaRPr>
          </a:p>
          <a:p>
            <a:pPr indent="-320040" lvl="0" marL="457200" rtl="0" algn="l">
              <a:spcBef>
                <a:spcPts val="0"/>
              </a:spcBef>
              <a:spcAft>
                <a:spcPts val="0"/>
              </a:spcAft>
              <a:buSzPts val="1440"/>
              <a:buAutoNum type="arabicParenR"/>
            </a:pPr>
            <a:r>
              <a:rPr lang="en-US"/>
              <a:t>Non-local semantic ambiguity</a:t>
            </a:r>
            <a:endParaRPr sz="1600">
              <a:solidFill>
                <a:srgbClr val="495365"/>
              </a:solidFill>
              <a:latin typeface="Arial"/>
              <a:ea typeface="Arial"/>
              <a:cs typeface="Arial"/>
              <a:sym typeface="Arial"/>
            </a:endParaRPr>
          </a:p>
          <a:p>
            <a:pPr indent="0" lvl="0" marL="914400" rtl="0" algn="l">
              <a:lnSpc>
                <a:spcPct val="100000"/>
              </a:lnSpc>
              <a:spcBef>
                <a:spcPts val="1200"/>
              </a:spcBef>
              <a:spcAft>
                <a:spcPts val="0"/>
              </a:spcAft>
              <a:buNone/>
            </a:pPr>
            <a:r>
              <a:rPr lang="en-US" sz="1600">
                <a:solidFill>
                  <a:srgbClr val="495365"/>
                </a:solidFill>
                <a:latin typeface="Arial"/>
                <a:ea typeface="Arial"/>
                <a:cs typeface="Arial"/>
                <a:sym typeface="Arial"/>
              </a:rPr>
              <a:t>Example: driver —&gt; car &amp; person</a:t>
            </a:r>
            <a:endParaRPr sz="1600">
              <a:solidFill>
                <a:srgbClr val="495365"/>
              </a:solidFill>
              <a:latin typeface="Arial"/>
              <a:ea typeface="Arial"/>
              <a:cs typeface="Arial"/>
              <a:sym typeface="Arial"/>
            </a:endParaRPr>
          </a:p>
          <a:p>
            <a:pPr indent="457200" lvl="0" marL="1371600" rtl="0" algn="l">
              <a:lnSpc>
                <a:spcPct val="100000"/>
              </a:lnSpc>
              <a:spcBef>
                <a:spcPts val="0"/>
              </a:spcBef>
              <a:spcAft>
                <a:spcPts val="0"/>
              </a:spcAft>
              <a:buNone/>
            </a:pPr>
            <a:r>
              <a:rPr lang="en-US" sz="1600">
                <a:solidFill>
                  <a:srgbClr val="495365"/>
                </a:solidFill>
                <a:latin typeface="Arial"/>
                <a:ea typeface="Arial"/>
                <a:cs typeface="Arial"/>
                <a:sym typeface="Arial"/>
              </a:rPr>
              <a:t>wish v.s. hungry</a:t>
            </a:r>
            <a:endParaRPr sz="1600">
              <a:solidFill>
                <a:srgbClr val="495365"/>
              </a:solidFill>
              <a:latin typeface="Arial"/>
              <a:ea typeface="Arial"/>
              <a:cs typeface="Arial"/>
              <a:sym typeface="Arial"/>
            </a:endParaRPr>
          </a:p>
        </p:txBody>
      </p:sp>
      <p:sp>
        <p:nvSpPr>
          <p:cNvPr id="135" name="Google Shape;135;p19"/>
          <p:cNvSpPr txBox="1"/>
          <p:nvPr>
            <p:ph idx="12" type="sldNum"/>
          </p:nvPr>
        </p:nvSpPr>
        <p:spPr>
          <a:xfrm>
            <a:off x="8153400" y="6422064"/>
            <a:ext cx="762000" cy="365100"/>
          </a:xfrm>
          <a:prstGeom prst="rect">
            <a:avLst/>
          </a:prstGeom>
          <a:noFill/>
          <a:ln>
            <a:noFill/>
          </a:ln>
        </p:spPr>
        <p:txBody>
          <a:bodyPr anchorCtr="0" anchor="b" bIns="0" lIns="0" spcFirstLastPara="1" rIns="0" wrap="square" tIns="0">
            <a:normAutofit/>
          </a:bodyPr>
          <a:lstStyle/>
          <a:p>
            <a:pPr indent="0" lvl="0" marL="0" rtl="0" algn="r">
              <a:spcBef>
                <a:spcPts val="0"/>
              </a:spcBef>
              <a:spcAft>
                <a:spcPts val="0"/>
              </a:spcAft>
              <a:buNone/>
            </a:pPr>
            <a:fld id="{00000000-1234-1234-1234-123412341234}" type="slidenum">
              <a:rPr lang="en-US">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457200" y="274638"/>
            <a:ext cx="7467600" cy="1143000"/>
          </a:xfrm>
          <a:prstGeom prst="rect">
            <a:avLst/>
          </a:prstGeom>
          <a:noFill/>
          <a:ln>
            <a:noFill/>
          </a:ln>
        </p:spPr>
        <p:txBody>
          <a:bodyPr anchorCtr="0" anchor="ctr" bIns="45700" lIns="45700" spcFirstLastPara="1" rIns="45700" wrap="square" tIns="45700">
            <a:normAutofit/>
          </a:bodyPr>
          <a:lstStyle/>
          <a:p>
            <a:pPr indent="0" lvl="0" marL="0" rtl="0" algn="l">
              <a:spcBef>
                <a:spcPts val="0"/>
              </a:spcBef>
              <a:spcAft>
                <a:spcPts val="0"/>
              </a:spcAft>
              <a:buClr>
                <a:schemeClr val="lt1"/>
              </a:buClr>
              <a:buSzPts val="4600"/>
              <a:buFont typeface="Libre Franklin"/>
              <a:buNone/>
            </a:pPr>
            <a:r>
              <a:rPr lang="en-US"/>
              <a:t>Background: ResNet (Residual Network)</a:t>
            </a:r>
            <a:endParaRPr/>
          </a:p>
        </p:txBody>
      </p:sp>
      <p:sp>
        <p:nvSpPr>
          <p:cNvPr id="141" name="Google Shape;141;p20"/>
          <p:cNvSpPr txBox="1"/>
          <p:nvPr>
            <p:ph idx="12" type="sldNum"/>
          </p:nvPr>
        </p:nvSpPr>
        <p:spPr>
          <a:xfrm>
            <a:off x="8153400" y="6422064"/>
            <a:ext cx="762000" cy="365125"/>
          </a:xfrm>
          <a:prstGeom prst="rect">
            <a:avLst/>
          </a:prstGeom>
          <a:noFill/>
          <a:ln>
            <a:noFill/>
          </a:ln>
        </p:spPr>
        <p:txBody>
          <a:bodyPr anchorCtr="0" anchor="b" bIns="0" lIns="0" spcFirstLastPara="1" rIns="0" wrap="square" tIns="0">
            <a:norm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sp>
        <p:nvSpPr>
          <p:cNvPr id="142" name="Google Shape;142;p20"/>
          <p:cNvSpPr txBox="1"/>
          <p:nvPr/>
        </p:nvSpPr>
        <p:spPr>
          <a:xfrm>
            <a:off x="457200" y="1723950"/>
            <a:ext cx="3054300" cy="118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2"/>
                </a:solidFill>
                <a:latin typeface="Roboto"/>
                <a:ea typeface="Roboto"/>
                <a:cs typeface="Roboto"/>
                <a:sym typeface="Roboto"/>
              </a:rPr>
              <a:t>What is it?</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US" sz="1800">
                <a:solidFill>
                  <a:schemeClr val="dk2"/>
                </a:solidFill>
                <a:latin typeface="Roboto"/>
                <a:ea typeface="Roboto"/>
                <a:cs typeface="Roboto"/>
                <a:sym typeface="Roboto"/>
              </a:rPr>
              <a:t>Why use it?</a:t>
            </a:r>
            <a:endParaRPr sz="1800">
              <a:solidFill>
                <a:schemeClr val="dk2"/>
              </a:solidFill>
              <a:latin typeface="Roboto"/>
              <a:ea typeface="Roboto"/>
              <a:cs typeface="Roboto"/>
              <a:sym typeface="Roboto"/>
            </a:endParaRPr>
          </a:p>
        </p:txBody>
      </p:sp>
      <p:pic>
        <p:nvPicPr>
          <p:cNvPr id="143" name="Google Shape;143;p20"/>
          <p:cNvPicPr preferRelativeResize="0"/>
          <p:nvPr/>
        </p:nvPicPr>
        <p:blipFill rotWithShape="1">
          <a:blip r:embed="rId3">
            <a:alphaModFix/>
          </a:blip>
          <a:srcRect b="0" l="2162" r="0" t="37515"/>
          <a:stretch/>
        </p:blipFill>
        <p:spPr>
          <a:xfrm rot="-5400000">
            <a:off x="1976900" y="3196225"/>
            <a:ext cx="5045375" cy="1406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457200" y="274638"/>
            <a:ext cx="7467600" cy="1143000"/>
          </a:xfrm>
          <a:prstGeom prst="rect">
            <a:avLst/>
          </a:prstGeom>
          <a:noFill/>
          <a:ln>
            <a:noFill/>
          </a:ln>
        </p:spPr>
        <p:txBody>
          <a:bodyPr anchorCtr="0" anchor="ctr" bIns="45700" lIns="45700" spcFirstLastPara="1" rIns="45700" wrap="square" tIns="45700">
            <a:normAutofit/>
          </a:bodyPr>
          <a:lstStyle/>
          <a:p>
            <a:pPr indent="0" lvl="0" marL="0" rtl="0" algn="l">
              <a:spcBef>
                <a:spcPts val="0"/>
              </a:spcBef>
              <a:spcAft>
                <a:spcPts val="0"/>
              </a:spcAft>
              <a:buClr>
                <a:schemeClr val="lt1"/>
              </a:buClr>
              <a:buSzPts val="4600"/>
              <a:buFont typeface="Libre Franklin"/>
              <a:buNone/>
            </a:pPr>
            <a:r>
              <a:rPr lang="en-US"/>
              <a:t>Background: ResNet</a:t>
            </a:r>
            <a:r>
              <a:rPr lang="en-US"/>
              <a:t> (Residual Network)</a:t>
            </a:r>
            <a:endParaRPr/>
          </a:p>
        </p:txBody>
      </p:sp>
      <p:sp>
        <p:nvSpPr>
          <p:cNvPr id="149" name="Google Shape;149;p21"/>
          <p:cNvSpPr txBox="1"/>
          <p:nvPr>
            <p:ph idx="12" type="sldNum"/>
          </p:nvPr>
        </p:nvSpPr>
        <p:spPr>
          <a:xfrm>
            <a:off x="8153400" y="6422064"/>
            <a:ext cx="762000" cy="365100"/>
          </a:xfrm>
          <a:prstGeom prst="rect">
            <a:avLst/>
          </a:prstGeom>
          <a:noFill/>
          <a:ln>
            <a:noFill/>
          </a:ln>
        </p:spPr>
        <p:txBody>
          <a:bodyPr anchorCtr="0" anchor="b" bIns="0" lIns="0" spcFirstLastPara="1" rIns="0" wrap="square" tIns="0">
            <a:norm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sp>
        <p:nvSpPr>
          <p:cNvPr id="150" name="Google Shape;150;p21"/>
          <p:cNvSpPr txBox="1"/>
          <p:nvPr/>
        </p:nvSpPr>
        <p:spPr>
          <a:xfrm>
            <a:off x="457200" y="1373750"/>
            <a:ext cx="7434000" cy="10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solidFill>
                  <a:schemeClr val="dk2"/>
                </a:solidFill>
                <a:latin typeface="Roboto"/>
                <a:ea typeface="Roboto"/>
                <a:cs typeface="Roboto"/>
                <a:sym typeface="Roboto"/>
              </a:rPr>
              <a:t>Residual Block:</a:t>
            </a:r>
            <a:endParaRPr b="1" sz="1600">
              <a:solidFill>
                <a:schemeClr val="dk2"/>
              </a:solidFill>
              <a:latin typeface="Roboto"/>
              <a:ea typeface="Roboto"/>
              <a:cs typeface="Roboto"/>
              <a:sym typeface="Roboto"/>
            </a:endParaRPr>
          </a:p>
          <a:p>
            <a:pPr indent="-311150" lvl="0" marL="457200" marR="0" rtl="0" algn="l">
              <a:lnSpc>
                <a:spcPct val="115000"/>
              </a:lnSpc>
              <a:spcBef>
                <a:spcPts val="0"/>
              </a:spcBef>
              <a:spcAft>
                <a:spcPts val="0"/>
              </a:spcAft>
              <a:buSzPts val="1300"/>
              <a:buChar char="●"/>
            </a:pPr>
            <a:r>
              <a:rPr lang="en-US" sz="1300">
                <a:highlight>
                  <a:srgbClr val="FFFFFF"/>
                </a:highlight>
              </a:rPr>
              <a:t>A deep residual network is formed by sequentially stacking a series of residual blocks.</a:t>
            </a:r>
            <a:endParaRPr sz="1300">
              <a:highlight>
                <a:srgbClr val="FFFFFF"/>
              </a:highlight>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pic>
        <p:nvPicPr>
          <p:cNvPr id="151" name="Google Shape;151;p21"/>
          <p:cNvPicPr preferRelativeResize="0"/>
          <p:nvPr/>
        </p:nvPicPr>
        <p:blipFill>
          <a:blip r:embed="rId3">
            <a:alphaModFix/>
          </a:blip>
          <a:stretch>
            <a:fillRect/>
          </a:stretch>
        </p:blipFill>
        <p:spPr>
          <a:xfrm>
            <a:off x="1811900" y="2299875"/>
            <a:ext cx="4089000" cy="2352600"/>
          </a:xfrm>
          <a:prstGeom prst="rect">
            <a:avLst/>
          </a:prstGeom>
          <a:noFill/>
          <a:ln>
            <a:noFill/>
          </a:ln>
        </p:spPr>
      </p:pic>
      <p:sp>
        <p:nvSpPr>
          <p:cNvPr id="152" name="Google Shape;152;p21"/>
          <p:cNvSpPr txBox="1"/>
          <p:nvPr/>
        </p:nvSpPr>
        <p:spPr>
          <a:xfrm>
            <a:off x="1775650" y="4857150"/>
            <a:ext cx="4514700" cy="895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US" sz="1300">
                <a:highlight>
                  <a:srgbClr val="FFFFFF"/>
                </a:highlight>
              </a:rPr>
              <a:t>A Sample Residual Block in a Deep Residual Network. Residual Connection skips two layers in the sample.</a:t>
            </a:r>
            <a:endParaRPr sz="1300">
              <a:highlight>
                <a:srgbClr val="FFFFFF"/>
              </a:highlight>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
        <p:nvSpPr>
          <p:cNvPr id="153" name="Google Shape;153;p21"/>
          <p:cNvSpPr txBox="1"/>
          <p:nvPr/>
        </p:nvSpPr>
        <p:spPr>
          <a:xfrm>
            <a:off x="1434375" y="4061650"/>
            <a:ext cx="1035300" cy="2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2"/>
                </a:solidFill>
                <a:latin typeface="Roboto"/>
                <a:ea typeface="Roboto"/>
                <a:cs typeface="Roboto"/>
                <a:sym typeface="Roboto"/>
              </a:rPr>
              <a:t>H(X) = </a:t>
            </a:r>
            <a:endParaRPr sz="1800">
              <a:solidFill>
                <a:schemeClr val="dk2"/>
              </a:solidFill>
              <a:latin typeface="Roboto"/>
              <a:ea typeface="Roboto"/>
              <a:cs typeface="Roboto"/>
              <a:sym typeface="Roboto"/>
            </a:endParaRPr>
          </a:p>
        </p:txBody>
      </p:sp>
      <p:sp>
        <p:nvSpPr>
          <p:cNvPr id="154" name="Google Shape;154;p21"/>
          <p:cNvSpPr/>
          <p:nvPr/>
        </p:nvSpPr>
        <p:spPr>
          <a:xfrm>
            <a:off x="5006525" y="3691925"/>
            <a:ext cx="1035300" cy="275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2"/>
          <p:cNvSpPr txBox="1"/>
          <p:nvPr>
            <p:ph type="title"/>
          </p:nvPr>
        </p:nvSpPr>
        <p:spPr>
          <a:xfrm>
            <a:off x="457200" y="274638"/>
            <a:ext cx="7467600" cy="1143000"/>
          </a:xfrm>
          <a:prstGeom prst="rect">
            <a:avLst/>
          </a:prstGeom>
          <a:noFill/>
          <a:ln>
            <a:noFill/>
          </a:ln>
        </p:spPr>
        <p:txBody>
          <a:bodyPr anchorCtr="0" anchor="ctr" bIns="45700" lIns="45700" spcFirstLastPara="1" rIns="45700" wrap="square" tIns="45700">
            <a:normAutofit/>
          </a:bodyPr>
          <a:lstStyle/>
          <a:p>
            <a:pPr indent="0" lvl="0" marL="0" rtl="0" algn="l">
              <a:spcBef>
                <a:spcPts val="0"/>
              </a:spcBef>
              <a:spcAft>
                <a:spcPts val="0"/>
              </a:spcAft>
              <a:buClr>
                <a:schemeClr val="lt1"/>
              </a:buClr>
              <a:buSzPts val="4600"/>
              <a:buFont typeface="Libre Franklin"/>
              <a:buNone/>
            </a:pPr>
            <a:r>
              <a:rPr lang="en-US"/>
              <a:t>Background: </a:t>
            </a:r>
            <a:r>
              <a:rPr lang="en-US"/>
              <a:t>ResNet (Residual Network)</a:t>
            </a:r>
            <a:endParaRPr/>
          </a:p>
        </p:txBody>
      </p:sp>
      <p:sp>
        <p:nvSpPr>
          <p:cNvPr id="160" name="Google Shape;160;p22"/>
          <p:cNvSpPr txBox="1"/>
          <p:nvPr>
            <p:ph idx="12" type="sldNum"/>
          </p:nvPr>
        </p:nvSpPr>
        <p:spPr>
          <a:xfrm>
            <a:off x="8153400" y="6422064"/>
            <a:ext cx="762000" cy="365100"/>
          </a:xfrm>
          <a:prstGeom prst="rect">
            <a:avLst/>
          </a:prstGeom>
          <a:noFill/>
          <a:ln>
            <a:noFill/>
          </a:ln>
        </p:spPr>
        <p:txBody>
          <a:bodyPr anchorCtr="0" anchor="b" bIns="0" lIns="0" spcFirstLastPara="1" rIns="0" wrap="square" tIns="0">
            <a:normAutofit/>
          </a:bodyPr>
          <a:lstStyle/>
          <a:p>
            <a:pPr indent="0" lvl="0" marL="0" rtl="0" algn="r">
              <a:spcBef>
                <a:spcPts val="0"/>
              </a:spcBef>
              <a:spcAft>
                <a:spcPts val="0"/>
              </a:spcAft>
              <a:buNone/>
            </a:pPr>
            <a:fld id="{00000000-1234-1234-1234-123412341234}" type="slidenum">
              <a:rPr lang="en-US">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sp>
        <p:nvSpPr>
          <p:cNvPr id="161" name="Google Shape;161;p22"/>
          <p:cNvSpPr txBox="1"/>
          <p:nvPr/>
        </p:nvSpPr>
        <p:spPr>
          <a:xfrm>
            <a:off x="606775" y="1358000"/>
            <a:ext cx="7434000" cy="10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solidFill>
                  <a:schemeClr val="dk2"/>
                </a:solidFill>
                <a:latin typeface="Roboto"/>
                <a:ea typeface="Roboto"/>
                <a:cs typeface="Roboto"/>
                <a:sym typeface="Roboto"/>
              </a:rPr>
              <a:t>Architectural Variants</a:t>
            </a:r>
            <a:r>
              <a:rPr b="1" lang="en-US" sz="1600">
                <a:solidFill>
                  <a:schemeClr val="dk2"/>
                </a:solidFill>
                <a:latin typeface="Roboto"/>
                <a:ea typeface="Roboto"/>
                <a:cs typeface="Roboto"/>
                <a:sym typeface="Roboto"/>
              </a:rPr>
              <a:t>:</a:t>
            </a:r>
            <a:endParaRPr b="1" sz="1600">
              <a:solidFill>
                <a:schemeClr val="dk2"/>
              </a:solidFill>
              <a:latin typeface="Roboto"/>
              <a:ea typeface="Roboto"/>
              <a:cs typeface="Roboto"/>
              <a:sym typeface="Roboto"/>
            </a:endParaRPr>
          </a:p>
          <a:p>
            <a:pPr indent="0" lvl="0" marL="0" rtl="0" algn="l">
              <a:lnSpc>
                <a:spcPct val="115000"/>
              </a:lnSpc>
              <a:spcBef>
                <a:spcPts val="0"/>
              </a:spcBef>
              <a:spcAft>
                <a:spcPts val="0"/>
              </a:spcAft>
              <a:buNone/>
            </a:pPr>
            <a:r>
              <a:t/>
            </a:r>
            <a:endParaRPr sz="1300">
              <a:highlight>
                <a:srgbClr val="FFFFFF"/>
              </a:highlight>
            </a:endParaRPr>
          </a:p>
          <a:p>
            <a:pPr indent="0" lvl="0" marL="0" rtl="0" algn="l">
              <a:lnSpc>
                <a:spcPct val="115000"/>
              </a:lnSpc>
              <a:spcBef>
                <a:spcPts val="0"/>
              </a:spcBef>
              <a:spcAft>
                <a:spcPts val="0"/>
              </a:spcAft>
              <a:buNone/>
            </a:pPr>
            <a:r>
              <a:rPr lang="en-US" sz="1200">
                <a:solidFill>
                  <a:schemeClr val="dk2"/>
                </a:solidFill>
                <a:highlight>
                  <a:schemeClr val="lt1"/>
                </a:highlight>
                <a:latin typeface="Roboto"/>
                <a:ea typeface="Roboto"/>
                <a:cs typeface="Roboto"/>
                <a:sym typeface="Roboto"/>
              </a:rPr>
              <a:t>Some key ResNet architecture variants:</a:t>
            </a:r>
            <a:endParaRPr sz="1200">
              <a:solidFill>
                <a:schemeClr val="dk2"/>
              </a:solidFill>
              <a:highlight>
                <a:schemeClr val="lt1"/>
              </a:highlight>
              <a:latin typeface="Roboto"/>
              <a:ea typeface="Roboto"/>
              <a:cs typeface="Roboto"/>
              <a:sym typeface="Roboto"/>
            </a:endParaRPr>
          </a:p>
          <a:p>
            <a:pPr indent="-304800" lvl="0" marL="457200" marR="0" rtl="0" algn="l">
              <a:lnSpc>
                <a:spcPct val="115000"/>
              </a:lnSpc>
              <a:spcBef>
                <a:spcPts val="0"/>
              </a:spcBef>
              <a:spcAft>
                <a:spcPts val="0"/>
              </a:spcAft>
              <a:buClr>
                <a:schemeClr val="dk2"/>
              </a:buClr>
              <a:buSzPts val="1200"/>
              <a:buFont typeface="Roboto"/>
              <a:buAutoNum type="arabicPeriod"/>
            </a:pPr>
            <a:r>
              <a:rPr lang="en-US" sz="1200">
                <a:solidFill>
                  <a:schemeClr val="dk2"/>
                </a:solidFill>
                <a:highlight>
                  <a:schemeClr val="lt1"/>
                </a:highlight>
                <a:latin typeface="Roboto"/>
                <a:ea typeface="Roboto"/>
                <a:cs typeface="Roboto"/>
                <a:sym typeface="Roboto"/>
              </a:rPr>
              <a:t>ResNet-18, ResNet-34, ResNet-50, ResNet-101, ResNet-152:</a:t>
            </a:r>
            <a:endParaRPr sz="1200">
              <a:solidFill>
                <a:schemeClr val="dk2"/>
              </a:solidFill>
              <a:highlight>
                <a:schemeClr val="lt1"/>
              </a:highlight>
              <a:latin typeface="Roboto"/>
              <a:ea typeface="Roboto"/>
              <a:cs typeface="Roboto"/>
              <a:sym typeface="Roboto"/>
            </a:endParaRPr>
          </a:p>
          <a:p>
            <a:pPr indent="-304800" lvl="0" marL="457200" marR="0" rtl="0" algn="l">
              <a:lnSpc>
                <a:spcPct val="115000"/>
              </a:lnSpc>
              <a:spcBef>
                <a:spcPts val="0"/>
              </a:spcBef>
              <a:spcAft>
                <a:spcPts val="0"/>
              </a:spcAft>
              <a:buClr>
                <a:schemeClr val="dk2"/>
              </a:buClr>
              <a:buSzPts val="1200"/>
              <a:buFont typeface="Roboto"/>
              <a:buAutoNum type="arabicPeriod"/>
            </a:pPr>
            <a:r>
              <a:rPr lang="en-US" sz="1200">
                <a:solidFill>
                  <a:schemeClr val="dk2"/>
                </a:solidFill>
                <a:highlight>
                  <a:schemeClr val="lt1"/>
                </a:highlight>
                <a:latin typeface="Roboto"/>
                <a:ea typeface="Roboto"/>
                <a:cs typeface="Roboto"/>
                <a:sym typeface="Roboto"/>
              </a:rPr>
              <a:t>Wide ResNet:</a:t>
            </a:r>
            <a:endParaRPr sz="1200">
              <a:solidFill>
                <a:schemeClr val="dk2"/>
              </a:solidFill>
              <a:highlight>
                <a:schemeClr val="lt1"/>
              </a:highlight>
              <a:latin typeface="Roboto"/>
              <a:ea typeface="Roboto"/>
              <a:cs typeface="Roboto"/>
              <a:sym typeface="Roboto"/>
            </a:endParaRPr>
          </a:p>
          <a:p>
            <a:pPr indent="-304800" lvl="0" marL="457200" marR="0" rtl="0" algn="l">
              <a:lnSpc>
                <a:spcPct val="115000"/>
              </a:lnSpc>
              <a:spcBef>
                <a:spcPts val="0"/>
              </a:spcBef>
              <a:spcAft>
                <a:spcPts val="0"/>
              </a:spcAft>
              <a:buClr>
                <a:schemeClr val="dk2"/>
              </a:buClr>
              <a:buSzPts val="1200"/>
              <a:buFont typeface="Roboto"/>
              <a:buAutoNum type="arabicPeriod"/>
            </a:pPr>
            <a:r>
              <a:rPr lang="en-US" sz="1200">
                <a:solidFill>
                  <a:schemeClr val="dk2"/>
                </a:solidFill>
                <a:highlight>
                  <a:schemeClr val="lt1"/>
                </a:highlight>
                <a:latin typeface="Roboto"/>
                <a:ea typeface="Roboto"/>
                <a:cs typeface="Roboto"/>
                <a:sym typeface="Roboto"/>
              </a:rPr>
              <a:t>ResNeXt:</a:t>
            </a:r>
            <a:endParaRPr sz="1200">
              <a:solidFill>
                <a:schemeClr val="dk2"/>
              </a:solidFill>
              <a:highlight>
                <a:schemeClr val="lt1"/>
              </a:highlight>
              <a:latin typeface="Roboto"/>
              <a:ea typeface="Roboto"/>
              <a:cs typeface="Roboto"/>
              <a:sym typeface="Roboto"/>
            </a:endParaRPr>
          </a:p>
          <a:p>
            <a:pPr indent="-304800" lvl="0" marL="457200" marR="0" rtl="0" algn="l">
              <a:lnSpc>
                <a:spcPct val="115000"/>
              </a:lnSpc>
              <a:spcBef>
                <a:spcPts val="0"/>
              </a:spcBef>
              <a:spcAft>
                <a:spcPts val="0"/>
              </a:spcAft>
              <a:buClr>
                <a:schemeClr val="dk2"/>
              </a:buClr>
              <a:buSzPts val="1200"/>
              <a:buFont typeface="Roboto"/>
              <a:buAutoNum type="arabicPeriod"/>
            </a:pPr>
            <a:r>
              <a:rPr lang="en-US" sz="1200">
                <a:solidFill>
                  <a:schemeClr val="dk2"/>
                </a:solidFill>
                <a:highlight>
                  <a:schemeClr val="lt1"/>
                </a:highlight>
                <a:latin typeface="Roboto"/>
                <a:ea typeface="Roboto"/>
                <a:cs typeface="Roboto"/>
                <a:sym typeface="Roboto"/>
              </a:rPr>
              <a:t>DenseNet (Densely Connected Convolutional Networks):</a:t>
            </a:r>
            <a:endParaRPr sz="1200">
              <a:solidFill>
                <a:schemeClr val="dk2"/>
              </a:solidFill>
              <a:highlight>
                <a:schemeClr val="lt1"/>
              </a:highlight>
              <a:latin typeface="Roboto"/>
              <a:ea typeface="Roboto"/>
              <a:cs typeface="Roboto"/>
              <a:sym typeface="Roboto"/>
            </a:endParaRPr>
          </a:p>
          <a:p>
            <a:pPr indent="-304800" lvl="0" marL="457200" marR="0" rtl="0" algn="l">
              <a:lnSpc>
                <a:spcPct val="115000"/>
              </a:lnSpc>
              <a:spcBef>
                <a:spcPts val="0"/>
              </a:spcBef>
              <a:spcAft>
                <a:spcPts val="0"/>
              </a:spcAft>
              <a:buClr>
                <a:schemeClr val="dk2"/>
              </a:buClr>
              <a:buSzPts val="1200"/>
              <a:buFont typeface="Roboto"/>
              <a:buAutoNum type="arabicPeriod"/>
            </a:pPr>
            <a:r>
              <a:rPr lang="en-US" sz="1200">
                <a:solidFill>
                  <a:schemeClr val="dk2"/>
                </a:solidFill>
                <a:highlight>
                  <a:schemeClr val="lt1"/>
                </a:highlight>
                <a:latin typeface="Roboto"/>
                <a:ea typeface="Roboto"/>
                <a:cs typeface="Roboto"/>
                <a:sym typeface="Roboto"/>
              </a:rPr>
              <a:t>ResNetV2:</a:t>
            </a:r>
            <a:endParaRPr sz="1200">
              <a:solidFill>
                <a:schemeClr val="dk2"/>
              </a:solidFill>
              <a:highlight>
                <a:schemeClr val="lt1"/>
              </a:highlight>
              <a:latin typeface="Roboto"/>
              <a:ea typeface="Roboto"/>
              <a:cs typeface="Roboto"/>
              <a:sym typeface="Roboto"/>
            </a:endParaRPr>
          </a:p>
          <a:p>
            <a:pPr indent="-304800" lvl="0" marL="457200" marR="0" rtl="0" algn="l">
              <a:lnSpc>
                <a:spcPct val="115000"/>
              </a:lnSpc>
              <a:spcBef>
                <a:spcPts val="0"/>
              </a:spcBef>
              <a:spcAft>
                <a:spcPts val="0"/>
              </a:spcAft>
              <a:buClr>
                <a:schemeClr val="dk2"/>
              </a:buClr>
              <a:buSzPts val="1200"/>
              <a:buFont typeface="Roboto"/>
              <a:buAutoNum type="arabicPeriod"/>
            </a:pPr>
            <a:r>
              <a:rPr lang="en-US" sz="1200">
                <a:solidFill>
                  <a:schemeClr val="dk2"/>
                </a:solidFill>
                <a:highlight>
                  <a:schemeClr val="lt1"/>
                </a:highlight>
                <a:latin typeface="Roboto"/>
                <a:ea typeface="Roboto"/>
                <a:cs typeface="Roboto"/>
                <a:sym typeface="Roboto"/>
              </a:rPr>
              <a:t>Residual Attention Network (RAN):</a:t>
            </a:r>
            <a:endParaRPr sz="1200">
              <a:solidFill>
                <a:schemeClr val="dk2"/>
              </a:solidFill>
              <a:highlight>
                <a:schemeClr val="lt1"/>
              </a:highlight>
              <a:latin typeface="Roboto"/>
              <a:ea typeface="Roboto"/>
              <a:cs typeface="Roboto"/>
              <a:sym typeface="Roboto"/>
            </a:endParaRPr>
          </a:p>
          <a:p>
            <a:pPr indent="0" lvl="0" marL="0" marR="0" rtl="0" algn="l">
              <a:lnSpc>
                <a:spcPct val="115000"/>
              </a:lnSpc>
              <a:spcBef>
                <a:spcPts val="0"/>
              </a:spcBef>
              <a:spcAft>
                <a:spcPts val="0"/>
              </a:spcAft>
              <a:buNone/>
            </a:pPr>
            <a:r>
              <a:t/>
            </a:r>
            <a:endParaRPr sz="1200">
              <a:solidFill>
                <a:schemeClr val="dk2"/>
              </a:solidFill>
              <a:highlight>
                <a:schemeClr val="lt1"/>
              </a:highlight>
              <a:latin typeface="Roboto"/>
              <a:ea typeface="Roboto"/>
              <a:cs typeface="Roboto"/>
              <a:sym typeface="Roboto"/>
            </a:endParaRPr>
          </a:p>
          <a:p>
            <a:pPr indent="0" lvl="0" marL="0" marR="0" rtl="0" algn="l">
              <a:lnSpc>
                <a:spcPct val="115000"/>
              </a:lnSpc>
              <a:spcBef>
                <a:spcPts val="0"/>
              </a:spcBef>
              <a:spcAft>
                <a:spcPts val="0"/>
              </a:spcAft>
              <a:buNone/>
            </a:pPr>
            <a:r>
              <a:t/>
            </a:r>
            <a:endParaRPr sz="1200">
              <a:solidFill>
                <a:schemeClr val="dk2"/>
              </a:solidFill>
              <a:highlight>
                <a:schemeClr val="lt1"/>
              </a:highlight>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