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eague Spartan" charset="1" panose="00000800000000000000"/>
      <p:regular r:id="rId21"/>
    </p:embeddedFont>
    <p:embeddedFont>
      <p:font typeface="Arimo" charset="1" panose="020B0604020202020204"/>
      <p:regular r:id="rId22"/>
    </p:embeddedFont>
    <p:embeddedFont>
      <p:font typeface="Poppins" charset="1" panose="00000500000000000000"/>
      <p:regular r:id="rId23"/>
    </p:embeddedFont>
    <p:embeddedFont>
      <p:font typeface="Arimo Bold" charset="1" panose="020B0704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png" Type="http://schemas.openxmlformats.org/officeDocument/2006/relationships/image"/><Relationship Id="rId4" Target="../media/image40.png" Type="http://schemas.openxmlformats.org/officeDocument/2006/relationships/image"/><Relationship Id="rId5" Target="../media/image41.png" Type="http://schemas.openxmlformats.org/officeDocument/2006/relationships/image"/><Relationship Id="rId6" Target="../media/image42.png" Type="http://schemas.openxmlformats.org/officeDocument/2006/relationships/image"/><Relationship Id="rId7" Target="../media/image43.png" Type="http://schemas.openxmlformats.org/officeDocument/2006/relationships/image"/><Relationship Id="rId8" Target="../media/image4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png" Type="http://schemas.openxmlformats.org/officeDocument/2006/relationships/image"/><Relationship Id="rId4" Target="../media/image47.png" Type="http://schemas.openxmlformats.org/officeDocument/2006/relationships/image"/><Relationship Id="rId5" Target="../media/image48.jpeg" Type="http://schemas.openxmlformats.org/officeDocument/2006/relationships/image"/><Relationship Id="rId6" Target="../media/image49.png" Type="http://schemas.openxmlformats.org/officeDocument/2006/relationships/image"/><Relationship Id="rId7" Target="../media/image50.png" Type="http://schemas.openxmlformats.org/officeDocument/2006/relationships/image"/><Relationship Id="rId8" Target="../media/image51.png" Type="http://schemas.openxmlformats.org/officeDocument/2006/relationships/image"/><Relationship Id="rId9" Target="../media/image5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jpeg" Type="http://schemas.openxmlformats.org/officeDocument/2006/relationships/image"/><Relationship Id="rId3" Target="../media/image54.png" Type="http://schemas.openxmlformats.org/officeDocument/2006/relationships/image"/><Relationship Id="rId4" Target="../media/image55.png" Type="http://schemas.openxmlformats.org/officeDocument/2006/relationships/image"/><Relationship Id="rId5" Target="../media/image5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https://www.geogebra.org/m/nef9yzbn"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DTvIMxbs.mp4" Type="http://schemas.microsoft.com/office/2007/relationships/media"/><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jpeg" Type="http://schemas.openxmlformats.org/officeDocument/2006/relationships/image"/><Relationship Id="rId9" Target="../media/VAGDTvIMxbs.mp4" Type="http://schemas.openxmlformats.org/officeDocument/2006/relationships/video"/></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grpSp>
        <p:nvGrpSpPr>
          <p:cNvPr name="Group 2" id="2"/>
          <p:cNvGrpSpPr/>
          <p:nvPr/>
        </p:nvGrpSpPr>
        <p:grpSpPr>
          <a:xfrm rot="0">
            <a:off x="10019253" y="2462488"/>
            <a:ext cx="5880204" cy="5887756"/>
            <a:chOff x="0" y="0"/>
            <a:chExt cx="7840272" cy="7850341"/>
          </a:xfrm>
        </p:grpSpPr>
        <p:sp>
          <p:nvSpPr>
            <p:cNvPr name="Freeform 3" id="3"/>
            <p:cNvSpPr/>
            <p:nvPr/>
          </p:nvSpPr>
          <p:spPr>
            <a:xfrm flipH="false" flipV="false" rot="0">
              <a:off x="0" y="0"/>
              <a:ext cx="7840272" cy="7477481"/>
            </a:xfrm>
            <a:custGeom>
              <a:avLst/>
              <a:gdLst/>
              <a:ahLst/>
              <a:cxnLst/>
              <a:rect r="r" b="b" t="t" l="l"/>
              <a:pathLst>
                <a:path h="7477481" w="7840272">
                  <a:moveTo>
                    <a:pt x="0" y="0"/>
                  </a:moveTo>
                  <a:lnTo>
                    <a:pt x="7840272" y="0"/>
                  </a:lnTo>
                  <a:lnTo>
                    <a:pt x="7840272" y="7477481"/>
                  </a:lnTo>
                  <a:lnTo>
                    <a:pt x="0" y="7477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6823785"/>
              <a:ext cx="7840272" cy="1026556"/>
              <a:chOff x="0" y="0"/>
              <a:chExt cx="1381062" cy="180828"/>
            </a:xfrm>
          </p:grpSpPr>
          <p:sp>
            <p:nvSpPr>
              <p:cNvPr name="Freeform 5" id="5"/>
              <p:cNvSpPr/>
              <p:nvPr/>
            </p:nvSpPr>
            <p:spPr>
              <a:xfrm flipH="false" flipV="false" rot="0">
                <a:off x="0" y="0"/>
                <a:ext cx="1381062" cy="180828"/>
              </a:xfrm>
              <a:custGeom>
                <a:avLst/>
                <a:gdLst/>
                <a:ahLst/>
                <a:cxnLst/>
                <a:rect r="r" b="b" t="t" l="l"/>
                <a:pathLst>
                  <a:path h="180828" w="1381062">
                    <a:moveTo>
                      <a:pt x="0" y="0"/>
                    </a:moveTo>
                    <a:lnTo>
                      <a:pt x="1381062" y="0"/>
                    </a:lnTo>
                    <a:lnTo>
                      <a:pt x="1381062" y="180828"/>
                    </a:lnTo>
                    <a:lnTo>
                      <a:pt x="0" y="180828"/>
                    </a:lnTo>
                    <a:close/>
                  </a:path>
                </a:pathLst>
              </a:custGeom>
              <a:solidFill>
                <a:srgbClr val="000000"/>
              </a:solidFill>
            </p:spPr>
          </p:sp>
          <p:sp>
            <p:nvSpPr>
              <p:cNvPr name="TextBox 6" id="6"/>
              <p:cNvSpPr txBox="true"/>
              <p:nvPr/>
            </p:nvSpPr>
            <p:spPr>
              <a:xfrm>
                <a:off x="0" y="-28575"/>
                <a:ext cx="1381062" cy="209403"/>
              </a:xfrm>
              <a:prstGeom prst="rect">
                <a:avLst/>
              </a:prstGeom>
            </p:spPr>
            <p:txBody>
              <a:bodyPr anchor="ctr" rtlCol="false" tIns="50800" lIns="50800" bIns="50800" rIns="50800"/>
              <a:lstStyle/>
              <a:p>
                <a:pPr algn="ctr">
                  <a:lnSpc>
                    <a:spcPts val="2106"/>
                  </a:lnSpc>
                </a:pPr>
              </a:p>
            </p:txBody>
          </p:sp>
        </p:grpSp>
      </p:grpSp>
      <p:sp>
        <p:nvSpPr>
          <p:cNvPr name="Freeform 7" id="7"/>
          <p:cNvSpPr/>
          <p:nvPr/>
        </p:nvSpPr>
        <p:spPr>
          <a:xfrm flipH="false" flipV="false" rot="0">
            <a:off x="2388543" y="1936756"/>
            <a:ext cx="8120986" cy="6413488"/>
          </a:xfrm>
          <a:custGeom>
            <a:avLst/>
            <a:gdLst/>
            <a:ahLst/>
            <a:cxnLst/>
            <a:rect r="r" b="b" t="t" l="l"/>
            <a:pathLst>
              <a:path h="6413488" w="8120986">
                <a:moveTo>
                  <a:pt x="0" y="0"/>
                </a:moveTo>
                <a:lnTo>
                  <a:pt x="8120986" y="0"/>
                </a:lnTo>
                <a:lnTo>
                  <a:pt x="8120986" y="6413488"/>
                </a:lnTo>
                <a:lnTo>
                  <a:pt x="0" y="6413488"/>
                </a:lnTo>
                <a:lnTo>
                  <a:pt x="0" y="0"/>
                </a:lnTo>
                <a:close/>
              </a:path>
            </a:pathLst>
          </a:custGeom>
          <a:blipFill>
            <a:blip r:embed="rId4">
              <a:extLst>
                <a:ext uri="{96DAC541-7B7A-43D3-8B79-37D633B846F1}">
                  <asvg:svgBlip xmlns:asvg="http://schemas.microsoft.com/office/drawing/2016/SVG/main" r:embed="rId5"/>
                </a:ext>
              </a:extLst>
            </a:blip>
            <a:stretch>
              <a:fillRect l="-9833" t="0" r="-11753" b="-13700"/>
            </a:stretch>
          </a:blipFill>
        </p:spPr>
      </p:sp>
      <p:sp>
        <p:nvSpPr>
          <p:cNvPr name="TextBox 8" id="8"/>
          <p:cNvSpPr txBox="true"/>
          <p:nvPr/>
        </p:nvSpPr>
        <p:spPr>
          <a:xfrm rot="0">
            <a:off x="2576907" y="3012875"/>
            <a:ext cx="7744257" cy="2930257"/>
          </a:xfrm>
          <a:prstGeom prst="rect">
            <a:avLst/>
          </a:prstGeom>
        </p:spPr>
        <p:txBody>
          <a:bodyPr anchor="t" rtlCol="false" tIns="0" lIns="0" bIns="0" rIns="0">
            <a:spAutoFit/>
          </a:bodyPr>
          <a:lstStyle/>
          <a:p>
            <a:pPr algn="ctr">
              <a:lnSpc>
                <a:spcPts val="11384"/>
              </a:lnSpc>
            </a:pPr>
            <a:r>
              <a:rPr lang="en-US" sz="10541">
                <a:solidFill>
                  <a:srgbClr val="EEF4EF"/>
                </a:solidFill>
                <a:latin typeface="League Spartan"/>
                <a:ea typeface="League Spartan"/>
                <a:cs typeface="League Spartan"/>
                <a:sym typeface="League Spartan"/>
              </a:rPr>
              <a:t>Oil</a:t>
            </a:r>
          </a:p>
          <a:p>
            <a:pPr algn="ctr">
              <a:lnSpc>
                <a:spcPts val="11384"/>
              </a:lnSpc>
            </a:pPr>
            <a:r>
              <a:rPr lang="en-US" sz="10541">
                <a:solidFill>
                  <a:srgbClr val="EEF4EF"/>
                </a:solidFill>
                <a:latin typeface="League Spartan"/>
                <a:ea typeface="League Spartan"/>
                <a:cs typeface="League Spartan"/>
                <a:sym typeface="League Spartan"/>
              </a:rPr>
              <a:t>Pumpjack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6316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44975"/>
            <a:ext cx="8978059" cy="8613325"/>
          </a:xfrm>
          <a:custGeom>
            <a:avLst/>
            <a:gdLst/>
            <a:ahLst/>
            <a:cxnLst/>
            <a:rect r="r" b="b" t="t" l="l"/>
            <a:pathLst>
              <a:path h="8613325" w="8978059">
                <a:moveTo>
                  <a:pt x="0" y="0"/>
                </a:moveTo>
                <a:lnTo>
                  <a:pt x="8978059" y="0"/>
                </a:lnTo>
                <a:lnTo>
                  <a:pt x="8978059" y="8613325"/>
                </a:lnTo>
                <a:lnTo>
                  <a:pt x="0" y="8613325"/>
                </a:lnTo>
                <a:lnTo>
                  <a:pt x="0" y="0"/>
                </a:lnTo>
                <a:close/>
              </a:path>
            </a:pathLst>
          </a:custGeom>
          <a:blipFill>
            <a:blip r:embed="rId2"/>
            <a:stretch>
              <a:fillRect l="0" t="0" r="0" b="0"/>
            </a:stretch>
          </a:blipFill>
        </p:spPr>
      </p:sp>
      <p:grpSp>
        <p:nvGrpSpPr>
          <p:cNvPr name="Group 3" id="3"/>
          <p:cNvGrpSpPr/>
          <p:nvPr/>
        </p:nvGrpSpPr>
        <p:grpSpPr>
          <a:xfrm rot="0">
            <a:off x="11684553" y="4951637"/>
            <a:ext cx="4714730" cy="2637399"/>
            <a:chOff x="0" y="0"/>
            <a:chExt cx="6286307" cy="3516533"/>
          </a:xfrm>
        </p:grpSpPr>
        <p:sp>
          <p:nvSpPr>
            <p:cNvPr name="Freeform 4" id="4"/>
            <p:cNvSpPr/>
            <p:nvPr/>
          </p:nvSpPr>
          <p:spPr>
            <a:xfrm flipH="false" flipV="false" rot="0">
              <a:off x="0" y="954880"/>
              <a:ext cx="4840595" cy="1404525"/>
            </a:xfrm>
            <a:custGeom>
              <a:avLst/>
              <a:gdLst/>
              <a:ahLst/>
              <a:cxnLst/>
              <a:rect r="r" b="b" t="t" l="l"/>
              <a:pathLst>
                <a:path h="1404525" w="4840595">
                  <a:moveTo>
                    <a:pt x="0" y="0"/>
                  </a:moveTo>
                  <a:lnTo>
                    <a:pt x="4840595" y="0"/>
                  </a:lnTo>
                  <a:lnTo>
                    <a:pt x="4840595" y="1404525"/>
                  </a:lnTo>
                  <a:lnTo>
                    <a:pt x="0" y="1404525"/>
                  </a:lnTo>
                  <a:lnTo>
                    <a:pt x="0" y="0"/>
                  </a:lnTo>
                  <a:close/>
                </a:path>
              </a:pathLst>
            </a:custGeom>
            <a:blipFill>
              <a:blip r:embed="rId3"/>
              <a:stretch>
                <a:fillRect l="0" t="0" r="0" b="0"/>
              </a:stretch>
            </a:blipFill>
            <a:ln cap="rnd">
              <a:noFill/>
              <a:prstDash val="solid"/>
              <a:round/>
            </a:ln>
          </p:spPr>
        </p:sp>
        <p:sp>
          <p:nvSpPr>
            <p:cNvPr name="Freeform 5" id="5"/>
            <p:cNvSpPr/>
            <p:nvPr/>
          </p:nvSpPr>
          <p:spPr>
            <a:xfrm flipH="false" flipV="false" rot="0">
              <a:off x="0" y="0"/>
              <a:ext cx="4840595" cy="1358330"/>
            </a:xfrm>
            <a:custGeom>
              <a:avLst/>
              <a:gdLst/>
              <a:ahLst/>
              <a:cxnLst/>
              <a:rect r="r" b="b" t="t" l="l"/>
              <a:pathLst>
                <a:path h="1358330" w="4840595">
                  <a:moveTo>
                    <a:pt x="0" y="0"/>
                  </a:moveTo>
                  <a:lnTo>
                    <a:pt x="4840595" y="0"/>
                  </a:lnTo>
                  <a:lnTo>
                    <a:pt x="4840595" y="1358330"/>
                  </a:lnTo>
                  <a:lnTo>
                    <a:pt x="0" y="1358330"/>
                  </a:lnTo>
                  <a:lnTo>
                    <a:pt x="0" y="0"/>
                  </a:lnTo>
                  <a:close/>
                </a:path>
              </a:pathLst>
            </a:custGeom>
            <a:blipFill>
              <a:blip r:embed="rId4"/>
              <a:stretch>
                <a:fillRect l="0" t="0" r="0" b="0"/>
              </a:stretch>
            </a:blipFill>
            <a:ln cap="rnd">
              <a:noFill/>
              <a:prstDash val="solid"/>
              <a:round/>
            </a:ln>
          </p:spPr>
        </p:sp>
        <p:sp>
          <p:nvSpPr>
            <p:cNvPr name="Freeform 6" id="6"/>
            <p:cNvSpPr/>
            <p:nvPr/>
          </p:nvSpPr>
          <p:spPr>
            <a:xfrm flipH="false" flipV="false" rot="0">
              <a:off x="0" y="2294743"/>
              <a:ext cx="6286307" cy="1221790"/>
            </a:xfrm>
            <a:custGeom>
              <a:avLst/>
              <a:gdLst/>
              <a:ahLst/>
              <a:cxnLst/>
              <a:rect r="r" b="b" t="t" l="l"/>
              <a:pathLst>
                <a:path h="1221790" w="6286307">
                  <a:moveTo>
                    <a:pt x="0" y="0"/>
                  </a:moveTo>
                  <a:lnTo>
                    <a:pt x="6286307" y="0"/>
                  </a:lnTo>
                  <a:lnTo>
                    <a:pt x="6286307" y="1221790"/>
                  </a:lnTo>
                  <a:lnTo>
                    <a:pt x="0" y="1221790"/>
                  </a:lnTo>
                  <a:lnTo>
                    <a:pt x="0" y="0"/>
                  </a:lnTo>
                  <a:close/>
                </a:path>
              </a:pathLst>
            </a:custGeom>
            <a:blipFill>
              <a:blip r:embed="rId5"/>
              <a:stretch>
                <a:fillRect l="0" t="0" r="0" b="0"/>
              </a:stretch>
            </a:blipFill>
            <a:ln cap="rnd">
              <a:noFill/>
              <a:prstDash val="solid"/>
              <a:round/>
            </a:ln>
          </p:spPr>
        </p:sp>
      </p:grpSp>
      <p:sp>
        <p:nvSpPr>
          <p:cNvPr name="TextBox 7" id="7"/>
          <p:cNvSpPr txBox="true"/>
          <p:nvPr/>
        </p:nvSpPr>
        <p:spPr>
          <a:xfrm rot="0">
            <a:off x="10330068" y="702692"/>
            <a:ext cx="7735353" cy="2774823"/>
          </a:xfrm>
          <a:prstGeom prst="rect">
            <a:avLst/>
          </a:prstGeom>
        </p:spPr>
        <p:txBody>
          <a:bodyPr anchor="t" rtlCol="false" tIns="0" lIns="0" bIns="0" rIns="0">
            <a:spAutoFit/>
          </a:bodyPr>
          <a:lstStyle/>
          <a:p>
            <a:pPr algn="l" marL="690881" indent="-345440" lvl="1">
              <a:lnSpc>
                <a:spcPts val="4416"/>
              </a:lnSpc>
              <a:buFont typeface="Arial"/>
              <a:buChar char="•"/>
            </a:pPr>
            <a:r>
              <a:rPr lang="en-US" sz="3200">
                <a:solidFill>
                  <a:srgbClr val="FFFFFF"/>
                </a:solidFill>
                <a:latin typeface="Arimo"/>
                <a:ea typeface="Arimo"/>
                <a:cs typeface="Arimo"/>
                <a:sym typeface="Arimo"/>
              </a:rPr>
              <a:t>In some cases, angles are measured with respect to fixed length or sometimes with respect to horizontal.</a:t>
            </a:r>
          </a:p>
          <a:p>
            <a:pPr algn="l" marL="690881" indent="-345440" lvl="1">
              <a:lnSpc>
                <a:spcPts val="4416"/>
              </a:lnSpc>
              <a:buFont typeface="Arial"/>
              <a:buChar char="•"/>
            </a:pPr>
            <a:r>
              <a:rPr lang="en-US" sz="3200">
                <a:solidFill>
                  <a:srgbClr val="FFFFFF"/>
                </a:solidFill>
                <a:latin typeface="Arimo"/>
                <a:ea typeface="Arimo"/>
                <a:cs typeface="Arimo"/>
                <a:sym typeface="Arimo"/>
              </a:rPr>
              <a:t>The realtion between the two measurements is also calculated.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grpSp>
        <p:nvGrpSpPr>
          <p:cNvPr name="Group 2" id="2"/>
          <p:cNvGrpSpPr/>
          <p:nvPr/>
        </p:nvGrpSpPr>
        <p:grpSpPr>
          <a:xfrm rot="0">
            <a:off x="1343226" y="1462624"/>
            <a:ext cx="14864965" cy="1590351"/>
            <a:chOff x="0" y="0"/>
            <a:chExt cx="19819953" cy="2120468"/>
          </a:xfrm>
        </p:grpSpPr>
        <p:sp>
          <p:nvSpPr>
            <p:cNvPr name="Freeform 3" id="3"/>
            <p:cNvSpPr/>
            <p:nvPr/>
          </p:nvSpPr>
          <p:spPr>
            <a:xfrm flipH="false" flipV="false" rot="0">
              <a:off x="0" y="0"/>
              <a:ext cx="9697812" cy="2086028"/>
            </a:xfrm>
            <a:custGeom>
              <a:avLst/>
              <a:gdLst/>
              <a:ahLst/>
              <a:cxnLst/>
              <a:rect r="r" b="b" t="t" l="l"/>
              <a:pathLst>
                <a:path h="2086028" w="9697812">
                  <a:moveTo>
                    <a:pt x="0" y="0"/>
                  </a:moveTo>
                  <a:lnTo>
                    <a:pt x="9697812" y="0"/>
                  </a:lnTo>
                  <a:lnTo>
                    <a:pt x="9697812" y="2086028"/>
                  </a:lnTo>
                  <a:lnTo>
                    <a:pt x="0" y="2086028"/>
                  </a:lnTo>
                  <a:lnTo>
                    <a:pt x="0" y="0"/>
                  </a:lnTo>
                  <a:close/>
                </a:path>
              </a:pathLst>
            </a:custGeom>
            <a:blipFill>
              <a:blip r:embed="rId2"/>
              <a:stretch>
                <a:fillRect l="0" t="0" r="0" b="0"/>
              </a:stretch>
            </a:blipFill>
          </p:spPr>
        </p:sp>
        <p:sp>
          <p:nvSpPr>
            <p:cNvPr name="Freeform 4" id="4"/>
            <p:cNvSpPr/>
            <p:nvPr/>
          </p:nvSpPr>
          <p:spPr>
            <a:xfrm flipH="false" flipV="false" rot="0">
              <a:off x="10553508" y="0"/>
              <a:ext cx="9266445" cy="2120468"/>
            </a:xfrm>
            <a:custGeom>
              <a:avLst/>
              <a:gdLst/>
              <a:ahLst/>
              <a:cxnLst/>
              <a:rect r="r" b="b" t="t" l="l"/>
              <a:pathLst>
                <a:path h="2120468" w="9266445">
                  <a:moveTo>
                    <a:pt x="0" y="0"/>
                  </a:moveTo>
                  <a:lnTo>
                    <a:pt x="9266445" y="0"/>
                  </a:lnTo>
                  <a:lnTo>
                    <a:pt x="9266445" y="2120468"/>
                  </a:lnTo>
                  <a:lnTo>
                    <a:pt x="0" y="2120468"/>
                  </a:lnTo>
                  <a:lnTo>
                    <a:pt x="0" y="0"/>
                  </a:lnTo>
                  <a:close/>
                </a:path>
              </a:pathLst>
            </a:custGeom>
            <a:blipFill>
              <a:blip r:embed="rId3"/>
              <a:stretch>
                <a:fillRect l="0" t="0" r="0" b="0"/>
              </a:stretch>
            </a:blipFill>
          </p:spPr>
        </p:sp>
      </p:grpSp>
      <p:grpSp>
        <p:nvGrpSpPr>
          <p:cNvPr name="Group 5" id="5"/>
          <p:cNvGrpSpPr/>
          <p:nvPr/>
        </p:nvGrpSpPr>
        <p:grpSpPr>
          <a:xfrm rot="0">
            <a:off x="1343226" y="4656997"/>
            <a:ext cx="13769749" cy="1818914"/>
            <a:chOff x="0" y="0"/>
            <a:chExt cx="18359666" cy="2425219"/>
          </a:xfrm>
        </p:grpSpPr>
        <p:sp>
          <p:nvSpPr>
            <p:cNvPr name="Freeform 6" id="6"/>
            <p:cNvSpPr/>
            <p:nvPr/>
          </p:nvSpPr>
          <p:spPr>
            <a:xfrm flipH="false" flipV="false" rot="0">
              <a:off x="0" y="0"/>
              <a:ext cx="18359666" cy="1212610"/>
            </a:xfrm>
            <a:custGeom>
              <a:avLst/>
              <a:gdLst/>
              <a:ahLst/>
              <a:cxnLst/>
              <a:rect r="r" b="b" t="t" l="l"/>
              <a:pathLst>
                <a:path h="1212610" w="18359666">
                  <a:moveTo>
                    <a:pt x="0" y="0"/>
                  </a:moveTo>
                  <a:lnTo>
                    <a:pt x="18359666" y="0"/>
                  </a:lnTo>
                  <a:lnTo>
                    <a:pt x="18359666" y="1212610"/>
                  </a:lnTo>
                  <a:lnTo>
                    <a:pt x="0" y="1212610"/>
                  </a:lnTo>
                  <a:lnTo>
                    <a:pt x="0" y="0"/>
                  </a:lnTo>
                  <a:close/>
                </a:path>
              </a:pathLst>
            </a:custGeom>
            <a:blipFill>
              <a:blip r:embed="rId4"/>
              <a:stretch>
                <a:fillRect l="0" t="0" r="0" b="0"/>
              </a:stretch>
            </a:blipFill>
          </p:spPr>
        </p:sp>
        <p:sp>
          <p:nvSpPr>
            <p:cNvPr name="Freeform 7" id="7"/>
            <p:cNvSpPr/>
            <p:nvPr/>
          </p:nvSpPr>
          <p:spPr>
            <a:xfrm flipH="false" flipV="false" rot="0">
              <a:off x="0" y="1212610"/>
              <a:ext cx="18359666" cy="1212610"/>
            </a:xfrm>
            <a:custGeom>
              <a:avLst/>
              <a:gdLst/>
              <a:ahLst/>
              <a:cxnLst/>
              <a:rect r="r" b="b" t="t" l="l"/>
              <a:pathLst>
                <a:path h="1212610" w="18359666">
                  <a:moveTo>
                    <a:pt x="0" y="0"/>
                  </a:moveTo>
                  <a:lnTo>
                    <a:pt x="18359666" y="0"/>
                  </a:lnTo>
                  <a:lnTo>
                    <a:pt x="18359666" y="1212609"/>
                  </a:lnTo>
                  <a:lnTo>
                    <a:pt x="0" y="1212609"/>
                  </a:lnTo>
                  <a:lnTo>
                    <a:pt x="0" y="0"/>
                  </a:lnTo>
                  <a:close/>
                </a:path>
              </a:pathLst>
            </a:custGeom>
            <a:blipFill>
              <a:blip r:embed="rId5"/>
              <a:stretch>
                <a:fillRect l="0" t="0" r="0" b="0"/>
              </a:stretch>
            </a:blipFill>
          </p:spPr>
        </p:sp>
      </p:grpSp>
      <p:grpSp>
        <p:nvGrpSpPr>
          <p:cNvPr name="Group 8" id="8"/>
          <p:cNvGrpSpPr/>
          <p:nvPr/>
        </p:nvGrpSpPr>
        <p:grpSpPr>
          <a:xfrm rot="0">
            <a:off x="2412210" y="7556427"/>
            <a:ext cx="10986492" cy="2475470"/>
            <a:chOff x="0" y="0"/>
            <a:chExt cx="14648656" cy="3300627"/>
          </a:xfrm>
        </p:grpSpPr>
        <p:sp>
          <p:nvSpPr>
            <p:cNvPr name="Freeform 9" id="9"/>
            <p:cNvSpPr/>
            <p:nvPr/>
          </p:nvSpPr>
          <p:spPr>
            <a:xfrm flipH="false" flipV="false" rot="0">
              <a:off x="0" y="0"/>
              <a:ext cx="4385876" cy="1288634"/>
            </a:xfrm>
            <a:custGeom>
              <a:avLst/>
              <a:gdLst/>
              <a:ahLst/>
              <a:cxnLst/>
              <a:rect r="r" b="b" t="t" l="l"/>
              <a:pathLst>
                <a:path h="1288634" w="4385876">
                  <a:moveTo>
                    <a:pt x="0" y="0"/>
                  </a:moveTo>
                  <a:lnTo>
                    <a:pt x="4385876" y="0"/>
                  </a:lnTo>
                  <a:lnTo>
                    <a:pt x="4385876" y="1288634"/>
                  </a:lnTo>
                  <a:lnTo>
                    <a:pt x="0" y="1288634"/>
                  </a:lnTo>
                  <a:lnTo>
                    <a:pt x="0" y="0"/>
                  </a:lnTo>
                  <a:close/>
                </a:path>
              </a:pathLst>
            </a:custGeom>
            <a:blipFill>
              <a:blip r:embed="rId6"/>
              <a:stretch>
                <a:fillRect l="0" t="0" r="0" b="0"/>
              </a:stretch>
            </a:blipFill>
          </p:spPr>
        </p:sp>
        <p:sp>
          <p:nvSpPr>
            <p:cNvPr name="Freeform 10" id="10"/>
            <p:cNvSpPr/>
            <p:nvPr/>
          </p:nvSpPr>
          <p:spPr>
            <a:xfrm flipH="false" flipV="false" rot="0">
              <a:off x="0" y="900968"/>
              <a:ext cx="14648656" cy="1331696"/>
            </a:xfrm>
            <a:custGeom>
              <a:avLst/>
              <a:gdLst/>
              <a:ahLst/>
              <a:cxnLst/>
              <a:rect r="r" b="b" t="t" l="l"/>
              <a:pathLst>
                <a:path h="1331696" w="14648656">
                  <a:moveTo>
                    <a:pt x="0" y="0"/>
                  </a:moveTo>
                  <a:lnTo>
                    <a:pt x="14648656" y="0"/>
                  </a:lnTo>
                  <a:lnTo>
                    <a:pt x="14648656" y="1331696"/>
                  </a:lnTo>
                  <a:lnTo>
                    <a:pt x="0" y="1331696"/>
                  </a:lnTo>
                  <a:lnTo>
                    <a:pt x="0" y="0"/>
                  </a:lnTo>
                  <a:close/>
                </a:path>
              </a:pathLst>
            </a:custGeom>
            <a:blipFill>
              <a:blip r:embed="rId7"/>
              <a:stretch>
                <a:fillRect l="0" t="0" r="0" b="0"/>
              </a:stretch>
            </a:blipFill>
          </p:spPr>
        </p:sp>
        <p:sp>
          <p:nvSpPr>
            <p:cNvPr name="Freeform 11" id="11"/>
            <p:cNvSpPr/>
            <p:nvPr/>
          </p:nvSpPr>
          <p:spPr>
            <a:xfrm flipH="false" flipV="false" rot="0">
              <a:off x="0" y="1905382"/>
              <a:ext cx="13642398" cy="1395245"/>
            </a:xfrm>
            <a:custGeom>
              <a:avLst/>
              <a:gdLst/>
              <a:ahLst/>
              <a:cxnLst/>
              <a:rect r="r" b="b" t="t" l="l"/>
              <a:pathLst>
                <a:path h="1395245" w="13642398">
                  <a:moveTo>
                    <a:pt x="0" y="0"/>
                  </a:moveTo>
                  <a:lnTo>
                    <a:pt x="13642398" y="0"/>
                  </a:lnTo>
                  <a:lnTo>
                    <a:pt x="13642398" y="1395245"/>
                  </a:lnTo>
                  <a:lnTo>
                    <a:pt x="0" y="1395245"/>
                  </a:lnTo>
                  <a:lnTo>
                    <a:pt x="0" y="0"/>
                  </a:lnTo>
                  <a:close/>
                </a:path>
              </a:pathLst>
            </a:custGeom>
            <a:blipFill>
              <a:blip r:embed="rId8"/>
              <a:stretch>
                <a:fillRect l="0" t="0" r="0" b="0"/>
              </a:stretch>
            </a:blipFill>
          </p:spPr>
        </p:sp>
      </p:grpSp>
      <p:sp>
        <p:nvSpPr>
          <p:cNvPr name="TextBox 12" id="12"/>
          <p:cNvSpPr txBox="true"/>
          <p:nvPr/>
        </p:nvSpPr>
        <p:spPr>
          <a:xfrm rot="0">
            <a:off x="773020" y="418319"/>
            <a:ext cx="4478893" cy="816484"/>
          </a:xfrm>
          <a:prstGeom prst="rect">
            <a:avLst/>
          </a:prstGeom>
        </p:spPr>
        <p:txBody>
          <a:bodyPr anchor="t" rtlCol="false" tIns="0" lIns="0" bIns="0" rIns="0">
            <a:spAutoFit/>
          </a:bodyPr>
          <a:lstStyle/>
          <a:p>
            <a:pPr algn="ctr">
              <a:lnSpc>
                <a:spcPts val="6485"/>
              </a:lnSpc>
              <a:spcBef>
                <a:spcPct val="0"/>
              </a:spcBef>
            </a:pPr>
            <a:r>
              <a:rPr lang="en-US" sz="4699">
                <a:solidFill>
                  <a:srgbClr val="000000"/>
                </a:solidFill>
                <a:latin typeface="Arimo"/>
                <a:ea typeface="Arimo"/>
                <a:cs typeface="Arimo"/>
                <a:sym typeface="Arimo"/>
              </a:rPr>
              <a:t>Angular Velocity:</a:t>
            </a:r>
          </a:p>
        </p:txBody>
      </p:sp>
      <p:sp>
        <p:nvSpPr>
          <p:cNvPr name="TextBox 13" id="13"/>
          <p:cNvSpPr txBox="true"/>
          <p:nvPr/>
        </p:nvSpPr>
        <p:spPr>
          <a:xfrm rot="0">
            <a:off x="773020" y="3805450"/>
            <a:ext cx="5590818" cy="756666"/>
          </a:xfrm>
          <a:prstGeom prst="rect">
            <a:avLst/>
          </a:prstGeom>
        </p:spPr>
        <p:txBody>
          <a:bodyPr anchor="t" rtlCol="false" tIns="0" lIns="0" bIns="0" rIns="0">
            <a:spAutoFit/>
          </a:bodyPr>
          <a:lstStyle/>
          <a:p>
            <a:pPr algn="ctr">
              <a:lnSpc>
                <a:spcPts val="6072"/>
              </a:lnSpc>
              <a:spcBef>
                <a:spcPct val="0"/>
              </a:spcBef>
            </a:pPr>
            <a:r>
              <a:rPr lang="en-US" sz="4400">
                <a:solidFill>
                  <a:srgbClr val="000000"/>
                </a:solidFill>
                <a:latin typeface="Arimo"/>
                <a:ea typeface="Arimo"/>
                <a:cs typeface="Arimo"/>
                <a:sym typeface="Arimo"/>
              </a:rPr>
              <a:t>Angular Accelerations:</a:t>
            </a:r>
          </a:p>
        </p:txBody>
      </p:sp>
      <p:sp>
        <p:nvSpPr>
          <p:cNvPr name="TextBox 14" id="14"/>
          <p:cNvSpPr txBox="true"/>
          <p:nvPr/>
        </p:nvSpPr>
        <p:spPr>
          <a:xfrm rot="0">
            <a:off x="773020" y="6799761"/>
            <a:ext cx="7905457" cy="756666"/>
          </a:xfrm>
          <a:prstGeom prst="rect">
            <a:avLst/>
          </a:prstGeom>
        </p:spPr>
        <p:txBody>
          <a:bodyPr anchor="t" rtlCol="false" tIns="0" lIns="0" bIns="0" rIns="0">
            <a:spAutoFit/>
          </a:bodyPr>
          <a:lstStyle/>
          <a:p>
            <a:pPr algn="ctr">
              <a:lnSpc>
                <a:spcPts val="6072"/>
              </a:lnSpc>
              <a:spcBef>
                <a:spcPct val="0"/>
              </a:spcBef>
            </a:pPr>
            <a:r>
              <a:rPr lang="en-US" sz="4400">
                <a:solidFill>
                  <a:srgbClr val="000000"/>
                </a:solidFill>
                <a:latin typeface="Arimo"/>
                <a:ea typeface="Arimo"/>
                <a:cs typeface="Arimo"/>
                <a:sym typeface="Arimo"/>
              </a:rPr>
              <a:t>Accelerations of mass centers: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grpSp>
        <p:nvGrpSpPr>
          <p:cNvPr name="Group 2" id="2"/>
          <p:cNvGrpSpPr/>
          <p:nvPr/>
        </p:nvGrpSpPr>
        <p:grpSpPr>
          <a:xfrm rot="0">
            <a:off x="6829129" y="1285753"/>
            <a:ext cx="11589934" cy="3137105"/>
            <a:chOff x="0" y="0"/>
            <a:chExt cx="15453246" cy="4182806"/>
          </a:xfrm>
        </p:grpSpPr>
        <p:sp>
          <p:nvSpPr>
            <p:cNvPr name="Freeform 3" id="3"/>
            <p:cNvSpPr/>
            <p:nvPr/>
          </p:nvSpPr>
          <p:spPr>
            <a:xfrm flipH="false" flipV="false" rot="0">
              <a:off x="3810703" y="0"/>
              <a:ext cx="7058264" cy="1035527"/>
            </a:xfrm>
            <a:custGeom>
              <a:avLst/>
              <a:gdLst/>
              <a:ahLst/>
              <a:cxnLst/>
              <a:rect r="r" b="b" t="t" l="l"/>
              <a:pathLst>
                <a:path h="1035527" w="7058264">
                  <a:moveTo>
                    <a:pt x="0" y="0"/>
                  </a:moveTo>
                  <a:lnTo>
                    <a:pt x="7058264" y="0"/>
                  </a:lnTo>
                  <a:lnTo>
                    <a:pt x="7058264" y="1035527"/>
                  </a:lnTo>
                  <a:lnTo>
                    <a:pt x="0" y="1035527"/>
                  </a:lnTo>
                  <a:lnTo>
                    <a:pt x="0" y="0"/>
                  </a:lnTo>
                  <a:close/>
                </a:path>
              </a:pathLst>
            </a:custGeom>
            <a:blipFill>
              <a:blip r:embed="rId2"/>
              <a:stretch>
                <a:fillRect l="0" t="0" r="0" b="-4721"/>
              </a:stretch>
            </a:blipFill>
          </p:spPr>
        </p:sp>
        <p:sp>
          <p:nvSpPr>
            <p:cNvPr name="Freeform 4" id="4"/>
            <p:cNvSpPr/>
            <p:nvPr/>
          </p:nvSpPr>
          <p:spPr>
            <a:xfrm flipH="false" flipV="false" rot="0">
              <a:off x="3810703" y="1035527"/>
              <a:ext cx="7058264" cy="1139032"/>
            </a:xfrm>
            <a:custGeom>
              <a:avLst/>
              <a:gdLst/>
              <a:ahLst/>
              <a:cxnLst/>
              <a:rect r="r" b="b" t="t" l="l"/>
              <a:pathLst>
                <a:path h="1139032" w="7058264">
                  <a:moveTo>
                    <a:pt x="0" y="0"/>
                  </a:moveTo>
                  <a:lnTo>
                    <a:pt x="7058264" y="0"/>
                  </a:lnTo>
                  <a:lnTo>
                    <a:pt x="7058264" y="1139032"/>
                  </a:lnTo>
                  <a:lnTo>
                    <a:pt x="0" y="1139032"/>
                  </a:lnTo>
                  <a:lnTo>
                    <a:pt x="0" y="0"/>
                  </a:lnTo>
                  <a:close/>
                </a:path>
              </a:pathLst>
            </a:custGeom>
            <a:blipFill>
              <a:blip r:embed="rId3"/>
              <a:stretch>
                <a:fillRect l="0" t="0" r="0" b="0"/>
              </a:stretch>
            </a:blipFill>
          </p:spPr>
        </p:sp>
        <p:sp>
          <p:nvSpPr>
            <p:cNvPr name="Freeform 5" id="5"/>
            <p:cNvSpPr/>
            <p:nvPr/>
          </p:nvSpPr>
          <p:spPr>
            <a:xfrm flipH="false" flipV="false" rot="0">
              <a:off x="0" y="2174559"/>
              <a:ext cx="15453246" cy="2008247"/>
            </a:xfrm>
            <a:custGeom>
              <a:avLst/>
              <a:gdLst/>
              <a:ahLst/>
              <a:cxnLst/>
              <a:rect r="r" b="b" t="t" l="l"/>
              <a:pathLst>
                <a:path h="2008247" w="15453246">
                  <a:moveTo>
                    <a:pt x="0" y="0"/>
                  </a:moveTo>
                  <a:lnTo>
                    <a:pt x="15453246" y="0"/>
                  </a:lnTo>
                  <a:lnTo>
                    <a:pt x="15453246" y="2008247"/>
                  </a:lnTo>
                  <a:lnTo>
                    <a:pt x="0" y="2008247"/>
                  </a:lnTo>
                  <a:lnTo>
                    <a:pt x="0" y="0"/>
                  </a:lnTo>
                  <a:close/>
                </a:path>
              </a:pathLst>
            </a:custGeom>
            <a:blipFill>
              <a:blip r:embed="rId4"/>
              <a:stretch>
                <a:fillRect l="-1155" t="0" r="0" b="0"/>
              </a:stretch>
            </a:blipFill>
          </p:spPr>
        </p:sp>
      </p:grpSp>
      <p:sp>
        <p:nvSpPr>
          <p:cNvPr name="Freeform 6" id="6"/>
          <p:cNvSpPr/>
          <p:nvPr/>
        </p:nvSpPr>
        <p:spPr>
          <a:xfrm flipH="false" flipV="false" rot="0">
            <a:off x="153360" y="61115"/>
            <a:ext cx="6252544" cy="4939510"/>
          </a:xfrm>
          <a:custGeom>
            <a:avLst/>
            <a:gdLst/>
            <a:ahLst/>
            <a:cxnLst/>
            <a:rect r="r" b="b" t="t" l="l"/>
            <a:pathLst>
              <a:path h="4939510" w="6252544">
                <a:moveTo>
                  <a:pt x="0" y="0"/>
                </a:moveTo>
                <a:lnTo>
                  <a:pt x="6252544" y="0"/>
                </a:lnTo>
                <a:lnTo>
                  <a:pt x="6252544" y="4939510"/>
                </a:lnTo>
                <a:lnTo>
                  <a:pt x="0" y="4939510"/>
                </a:lnTo>
                <a:lnTo>
                  <a:pt x="0" y="0"/>
                </a:lnTo>
                <a:close/>
              </a:path>
            </a:pathLst>
          </a:custGeom>
          <a:blipFill>
            <a:blip r:embed="rId5"/>
            <a:stretch>
              <a:fillRect l="0" t="0" r="0" b="0"/>
            </a:stretch>
          </a:blipFill>
        </p:spPr>
      </p:sp>
      <p:grpSp>
        <p:nvGrpSpPr>
          <p:cNvPr name="Group 7" id="7"/>
          <p:cNvGrpSpPr/>
          <p:nvPr/>
        </p:nvGrpSpPr>
        <p:grpSpPr>
          <a:xfrm rot="0">
            <a:off x="7045612" y="6091569"/>
            <a:ext cx="11156968" cy="3166731"/>
            <a:chOff x="0" y="0"/>
            <a:chExt cx="14875958" cy="4222308"/>
          </a:xfrm>
        </p:grpSpPr>
        <p:sp>
          <p:nvSpPr>
            <p:cNvPr name="Freeform 8" id="8"/>
            <p:cNvSpPr/>
            <p:nvPr/>
          </p:nvSpPr>
          <p:spPr>
            <a:xfrm flipH="false" flipV="false" rot="0">
              <a:off x="0" y="2094357"/>
              <a:ext cx="14875958" cy="2127952"/>
            </a:xfrm>
            <a:custGeom>
              <a:avLst/>
              <a:gdLst/>
              <a:ahLst/>
              <a:cxnLst/>
              <a:rect r="r" b="b" t="t" l="l"/>
              <a:pathLst>
                <a:path h="2127952" w="14875958">
                  <a:moveTo>
                    <a:pt x="0" y="0"/>
                  </a:moveTo>
                  <a:lnTo>
                    <a:pt x="14875958" y="0"/>
                  </a:lnTo>
                  <a:lnTo>
                    <a:pt x="14875958" y="2127951"/>
                  </a:lnTo>
                  <a:lnTo>
                    <a:pt x="0" y="2127951"/>
                  </a:lnTo>
                  <a:lnTo>
                    <a:pt x="0" y="0"/>
                  </a:lnTo>
                  <a:close/>
                </a:path>
              </a:pathLst>
            </a:custGeom>
            <a:blipFill>
              <a:blip r:embed="rId6"/>
              <a:stretch>
                <a:fillRect l="0" t="0" r="0" b="0"/>
              </a:stretch>
            </a:blipFill>
          </p:spPr>
        </p:sp>
        <p:sp>
          <p:nvSpPr>
            <p:cNvPr name="Freeform 9" id="9"/>
            <p:cNvSpPr/>
            <p:nvPr/>
          </p:nvSpPr>
          <p:spPr>
            <a:xfrm flipH="false" flipV="false" rot="0">
              <a:off x="3958980" y="0"/>
              <a:ext cx="7093856" cy="1015954"/>
            </a:xfrm>
            <a:custGeom>
              <a:avLst/>
              <a:gdLst/>
              <a:ahLst/>
              <a:cxnLst/>
              <a:rect r="r" b="b" t="t" l="l"/>
              <a:pathLst>
                <a:path h="1015954" w="7093856">
                  <a:moveTo>
                    <a:pt x="0" y="0"/>
                  </a:moveTo>
                  <a:lnTo>
                    <a:pt x="7093856" y="0"/>
                  </a:lnTo>
                  <a:lnTo>
                    <a:pt x="7093856" y="1015954"/>
                  </a:lnTo>
                  <a:lnTo>
                    <a:pt x="0" y="1015954"/>
                  </a:lnTo>
                  <a:lnTo>
                    <a:pt x="0" y="0"/>
                  </a:lnTo>
                  <a:close/>
                </a:path>
              </a:pathLst>
            </a:custGeom>
            <a:blipFill>
              <a:blip r:embed="rId7"/>
              <a:stretch>
                <a:fillRect l="0" t="0" r="0" b="0"/>
              </a:stretch>
            </a:blipFill>
          </p:spPr>
        </p:sp>
        <p:sp>
          <p:nvSpPr>
            <p:cNvPr name="Freeform 10" id="10"/>
            <p:cNvSpPr/>
            <p:nvPr/>
          </p:nvSpPr>
          <p:spPr>
            <a:xfrm flipH="false" flipV="false" rot="0">
              <a:off x="3945986" y="1015954"/>
              <a:ext cx="7106850" cy="1078403"/>
            </a:xfrm>
            <a:custGeom>
              <a:avLst/>
              <a:gdLst/>
              <a:ahLst/>
              <a:cxnLst/>
              <a:rect r="r" b="b" t="t" l="l"/>
              <a:pathLst>
                <a:path h="1078403" w="7106850">
                  <a:moveTo>
                    <a:pt x="0" y="0"/>
                  </a:moveTo>
                  <a:lnTo>
                    <a:pt x="7106850" y="0"/>
                  </a:lnTo>
                  <a:lnTo>
                    <a:pt x="7106850" y="1078403"/>
                  </a:lnTo>
                  <a:lnTo>
                    <a:pt x="0" y="1078403"/>
                  </a:lnTo>
                  <a:lnTo>
                    <a:pt x="0" y="0"/>
                  </a:lnTo>
                  <a:close/>
                </a:path>
              </a:pathLst>
            </a:custGeom>
            <a:blipFill>
              <a:blip r:embed="rId8"/>
              <a:stretch>
                <a:fillRect l="0" t="0" r="0" b="0"/>
              </a:stretch>
            </a:blipFill>
          </p:spPr>
        </p:sp>
      </p:grpSp>
      <p:sp>
        <p:nvSpPr>
          <p:cNvPr name="Freeform 11" id="11"/>
          <p:cNvSpPr/>
          <p:nvPr/>
        </p:nvSpPr>
        <p:spPr>
          <a:xfrm flipH="false" flipV="false" rot="0">
            <a:off x="143835" y="5299865"/>
            <a:ext cx="6252544" cy="4939510"/>
          </a:xfrm>
          <a:custGeom>
            <a:avLst/>
            <a:gdLst/>
            <a:ahLst/>
            <a:cxnLst/>
            <a:rect r="r" b="b" t="t" l="l"/>
            <a:pathLst>
              <a:path h="4939510" w="6252544">
                <a:moveTo>
                  <a:pt x="0" y="0"/>
                </a:moveTo>
                <a:lnTo>
                  <a:pt x="6252544" y="0"/>
                </a:lnTo>
                <a:lnTo>
                  <a:pt x="6252544" y="4939510"/>
                </a:lnTo>
                <a:lnTo>
                  <a:pt x="0" y="4939510"/>
                </a:lnTo>
                <a:lnTo>
                  <a:pt x="0" y="0"/>
                </a:lnTo>
                <a:close/>
              </a:path>
            </a:pathLst>
          </a:custGeom>
          <a:blipFill>
            <a:blip r:embed="rId9"/>
            <a:stretch>
              <a:fillRect l="0" t="-1572" r="0" b="-1572"/>
            </a:stretch>
          </a:blipFill>
        </p:spPr>
      </p:sp>
      <p:sp>
        <p:nvSpPr>
          <p:cNvPr name="AutoShape 12" id="12"/>
          <p:cNvSpPr/>
          <p:nvPr/>
        </p:nvSpPr>
        <p:spPr>
          <a:xfrm flipV="true">
            <a:off x="153360" y="5143500"/>
            <a:ext cx="17720013" cy="19050"/>
          </a:xfrm>
          <a:prstGeom prst="line">
            <a:avLst/>
          </a:prstGeom>
          <a:ln cap="flat" w="76200">
            <a:solidFill>
              <a:srgbClr val="000000"/>
            </a:solidFill>
            <a:prstDash val="sysDash"/>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sp>
        <p:nvSpPr>
          <p:cNvPr name="Freeform 2" id="2"/>
          <p:cNvSpPr/>
          <p:nvPr/>
        </p:nvSpPr>
        <p:spPr>
          <a:xfrm flipH="false" flipV="false" rot="0">
            <a:off x="470361" y="261927"/>
            <a:ext cx="7971882" cy="5965625"/>
          </a:xfrm>
          <a:custGeom>
            <a:avLst/>
            <a:gdLst/>
            <a:ahLst/>
            <a:cxnLst/>
            <a:rect r="r" b="b" t="t" l="l"/>
            <a:pathLst>
              <a:path h="5965625" w="7971882">
                <a:moveTo>
                  <a:pt x="0" y="0"/>
                </a:moveTo>
                <a:lnTo>
                  <a:pt x="7971881" y="0"/>
                </a:lnTo>
                <a:lnTo>
                  <a:pt x="7971881" y="5965625"/>
                </a:lnTo>
                <a:lnTo>
                  <a:pt x="0" y="5965625"/>
                </a:lnTo>
                <a:lnTo>
                  <a:pt x="0" y="0"/>
                </a:lnTo>
                <a:close/>
              </a:path>
            </a:pathLst>
          </a:custGeom>
          <a:blipFill>
            <a:blip r:embed="rId2"/>
            <a:stretch>
              <a:fillRect l="0" t="0" r="0" b="0"/>
            </a:stretch>
          </a:blipFill>
        </p:spPr>
      </p:sp>
      <p:grpSp>
        <p:nvGrpSpPr>
          <p:cNvPr name="Group 3" id="3"/>
          <p:cNvGrpSpPr/>
          <p:nvPr/>
        </p:nvGrpSpPr>
        <p:grpSpPr>
          <a:xfrm rot="0">
            <a:off x="7390065" y="1378203"/>
            <a:ext cx="10524553" cy="2747861"/>
            <a:chOff x="0" y="0"/>
            <a:chExt cx="14032737" cy="3663815"/>
          </a:xfrm>
        </p:grpSpPr>
        <p:sp>
          <p:nvSpPr>
            <p:cNvPr name="Freeform 4" id="4"/>
            <p:cNvSpPr/>
            <p:nvPr/>
          </p:nvSpPr>
          <p:spPr>
            <a:xfrm flipH="false" flipV="false" rot="0">
              <a:off x="4170433" y="0"/>
              <a:ext cx="7057431" cy="1013284"/>
            </a:xfrm>
            <a:custGeom>
              <a:avLst/>
              <a:gdLst/>
              <a:ahLst/>
              <a:cxnLst/>
              <a:rect r="r" b="b" t="t" l="l"/>
              <a:pathLst>
                <a:path h="1013284" w="7057431">
                  <a:moveTo>
                    <a:pt x="0" y="0"/>
                  </a:moveTo>
                  <a:lnTo>
                    <a:pt x="7057431" y="0"/>
                  </a:lnTo>
                  <a:lnTo>
                    <a:pt x="7057431" y="1013284"/>
                  </a:lnTo>
                  <a:lnTo>
                    <a:pt x="0" y="1013284"/>
                  </a:lnTo>
                  <a:lnTo>
                    <a:pt x="0" y="0"/>
                  </a:lnTo>
                  <a:close/>
                </a:path>
              </a:pathLst>
            </a:custGeom>
            <a:blipFill>
              <a:blip r:embed="rId3"/>
              <a:stretch>
                <a:fillRect l="0" t="0" r="0" b="0"/>
              </a:stretch>
            </a:blipFill>
          </p:spPr>
        </p:sp>
        <p:sp>
          <p:nvSpPr>
            <p:cNvPr name="Freeform 5" id="5"/>
            <p:cNvSpPr/>
            <p:nvPr/>
          </p:nvSpPr>
          <p:spPr>
            <a:xfrm flipH="false" flipV="false" rot="0">
              <a:off x="4109262" y="723605"/>
              <a:ext cx="7933069" cy="995853"/>
            </a:xfrm>
            <a:custGeom>
              <a:avLst/>
              <a:gdLst/>
              <a:ahLst/>
              <a:cxnLst/>
              <a:rect r="r" b="b" t="t" l="l"/>
              <a:pathLst>
                <a:path h="995853" w="7933069">
                  <a:moveTo>
                    <a:pt x="0" y="0"/>
                  </a:moveTo>
                  <a:lnTo>
                    <a:pt x="7933069" y="0"/>
                  </a:lnTo>
                  <a:lnTo>
                    <a:pt x="7933069" y="995854"/>
                  </a:lnTo>
                  <a:lnTo>
                    <a:pt x="0" y="995854"/>
                  </a:lnTo>
                  <a:lnTo>
                    <a:pt x="0" y="0"/>
                  </a:lnTo>
                  <a:close/>
                </a:path>
              </a:pathLst>
            </a:custGeom>
            <a:blipFill>
              <a:blip r:embed="rId4"/>
              <a:stretch>
                <a:fillRect l="0" t="0" r="0" b="0"/>
              </a:stretch>
            </a:blipFill>
          </p:spPr>
        </p:sp>
        <p:sp>
          <p:nvSpPr>
            <p:cNvPr name="Freeform 6" id="6"/>
            <p:cNvSpPr/>
            <p:nvPr/>
          </p:nvSpPr>
          <p:spPr>
            <a:xfrm flipH="false" flipV="false" rot="0">
              <a:off x="0" y="1719459"/>
              <a:ext cx="14032737" cy="1944357"/>
            </a:xfrm>
            <a:custGeom>
              <a:avLst/>
              <a:gdLst/>
              <a:ahLst/>
              <a:cxnLst/>
              <a:rect r="r" b="b" t="t" l="l"/>
              <a:pathLst>
                <a:path h="1944357" w="14032737">
                  <a:moveTo>
                    <a:pt x="0" y="0"/>
                  </a:moveTo>
                  <a:lnTo>
                    <a:pt x="14032737" y="0"/>
                  </a:lnTo>
                  <a:lnTo>
                    <a:pt x="14032737" y="1944356"/>
                  </a:lnTo>
                  <a:lnTo>
                    <a:pt x="0" y="1944356"/>
                  </a:lnTo>
                  <a:lnTo>
                    <a:pt x="0" y="0"/>
                  </a:lnTo>
                  <a:close/>
                </a:path>
              </a:pathLst>
            </a:custGeom>
            <a:blipFill>
              <a:blip r:embed="rId5"/>
              <a:stretch>
                <a:fillRect l="0" t="-1090" r="0" b="-1090"/>
              </a:stretch>
            </a:blipFill>
          </p:spPr>
        </p:sp>
      </p:grpSp>
      <p:sp>
        <p:nvSpPr>
          <p:cNvPr name="TextBox 7" id="7"/>
          <p:cNvSpPr txBox="true"/>
          <p:nvPr/>
        </p:nvSpPr>
        <p:spPr>
          <a:xfrm rot="0">
            <a:off x="654662" y="6728072"/>
            <a:ext cx="15575161" cy="589026"/>
          </a:xfrm>
          <a:prstGeom prst="rect">
            <a:avLst/>
          </a:prstGeom>
        </p:spPr>
        <p:txBody>
          <a:bodyPr anchor="t" rtlCol="false" tIns="0" lIns="0" bIns="0" rIns="0">
            <a:spAutoFit/>
          </a:bodyPr>
          <a:lstStyle/>
          <a:p>
            <a:pPr algn="just">
              <a:lnSpc>
                <a:spcPts val="4691"/>
              </a:lnSpc>
              <a:spcBef>
                <a:spcPct val="0"/>
              </a:spcBef>
            </a:pPr>
            <a:r>
              <a:rPr lang="en-US" sz="3399">
                <a:solidFill>
                  <a:srgbClr val="000000"/>
                </a:solidFill>
                <a:latin typeface="Arimo"/>
                <a:ea typeface="Arimo"/>
                <a:cs typeface="Arimo"/>
                <a:sym typeface="Arimo"/>
              </a:rPr>
              <a:t>Also the 2 extreme positions occur when  the links 01A &amp; AB are in a straight line.</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3F4EE"/>
        </a:solidFill>
      </p:bgPr>
    </p:bg>
    <p:spTree>
      <p:nvGrpSpPr>
        <p:cNvPr id="1" name=""/>
        <p:cNvGrpSpPr/>
        <p:nvPr/>
      </p:nvGrpSpPr>
      <p:grpSpPr>
        <a:xfrm>
          <a:off x="0" y="0"/>
          <a:ext cx="0" cy="0"/>
          <a:chOff x="0" y="0"/>
          <a:chExt cx="0" cy="0"/>
        </a:xfrm>
      </p:grpSpPr>
      <p:sp>
        <p:nvSpPr>
          <p:cNvPr name="TextBox 2" id="2"/>
          <p:cNvSpPr txBox="true"/>
          <p:nvPr/>
        </p:nvSpPr>
        <p:spPr>
          <a:xfrm rot="0">
            <a:off x="573839" y="414338"/>
            <a:ext cx="15473343" cy="9439275"/>
          </a:xfrm>
          <a:prstGeom prst="rect">
            <a:avLst/>
          </a:prstGeom>
        </p:spPr>
        <p:txBody>
          <a:bodyPr anchor="t" rtlCol="false" tIns="0" lIns="0" bIns="0" rIns="0">
            <a:spAutoFit/>
          </a:bodyPr>
          <a:lstStyle/>
          <a:p>
            <a:pPr algn="l">
              <a:lnSpc>
                <a:spcPts val="3273"/>
              </a:lnSpc>
            </a:pPr>
            <a:r>
              <a:rPr lang="en-US" sz="2727" b="true">
                <a:solidFill>
                  <a:srgbClr val="191919"/>
                </a:solidFill>
                <a:latin typeface="Arimo Bold"/>
                <a:ea typeface="Arimo Bold"/>
                <a:cs typeface="Arimo Bold"/>
                <a:sym typeface="Arimo Bold"/>
              </a:rPr>
              <a:t>Degree of Freedom:</a:t>
            </a:r>
          </a:p>
          <a:p>
            <a:pPr algn="l" marL="588962" indent="-294481" lvl="1">
              <a:lnSpc>
                <a:spcPts val="3273"/>
              </a:lnSpc>
              <a:buFont typeface="Arial"/>
              <a:buChar char="•"/>
            </a:pPr>
            <a:r>
              <a:rPr lang="en-US" sz="2727">
                <a:solidFill>
                  <a:srgbClr val="191919"/>
                </a:solidFill>
                <a:latin typeface="Arimo"/>
                <a:ea typeface="Arimo"/>
                <a:cs typeface="Arimo"/>
                <a:sym typeface="Arimo"/>
              </a:rPr>
              <a:t>Firstly we will calculate the degree of freedom of the mechanism. The degree of freedom canbe defined as the number of inputs required to completely define the motion of themechanism. Oil Pump Jack is a four bar mechanism with all full joints. There are no half joints.The mechanism mostly contains the pin joints. The formula used to calculate the mobility or thedegree of freedom is given as:</a:t>
            </a:r>
          </a:p>
          <a:p>
            <a:pPr algn="l">
              <a:lnSpc>
                <a:spcPts val="3273"/>
              </a:lnSpc>
            </a:pPr>
            <a:r>
              <a:rPr lang="en-US" sz="2727">
                <a:solidFill>
                  <a:srgbClr val="191919"/>
                </a:solidFill>
                <a:latin typeface="Arimo"/>
                <a:ea typeface="Arimo"/>
                <a:cs typeface="Arimo"/>
                <a:sym typeface="Arimo"/>
              </a:rPr>
              <a:t>                             </a:t>
            </a:r>
            <a:r>
              <a:rPr lang="en-US" sz="2727" b="true">
                <a:solidFill>
                  <a:srgbClr val="191919"/>
                </a:solidFill>
                <a:latin typeface="Arimo Bold"/>
                <a:ea typeface="Arimo Bold"/>
                <a:cs typeface="Arimo Bold"/>
                <a:sym typeface="Arimo Bold"/>
              </a:rPr>
              <a:t>M = 3(L –  1) –  2J</a:t>
            </a:r>
          </a:p>
          <a:p>
            <a:pPr algn="l">
              <a:lnSpc>
                <a:spcPts val="3273"/>
              </a:lnSpc>
            </a:pPr>
            <a:r>
              <a:rPr lang="en-US" sz="2727">
                <a:solidFill>
                  <a:srgbClr val="191919"/>
                </a:solidFill>
                <a:latin typeface="Arimo"/>
                <a:ea typeface="Arimo"/>
                <a:cs typeface="Arimo"/>
                <a:sym typeface="Arimo"/>
              </a:rPr>
              <a:t>      </a:t>
            </a:r>
          </a:p>
          <a:p>
            <a:pPr algn="l">
              <a:lnSpc>
                <a:spcPts val="3273"/>
              </a:lnSpc>
            </a:pPr>
            <a:r>
              <a:rPr lang="en-US" sz="2727">
                <a:solidFill>
                  <a:srgbClr val="191919"/>
                </a:solidFill>
                <a:latin typeface="Arimo"/>
                <a:ea typeface="Arimo"/>
                <a:cs typeface="Arimo"/>
                <a:sym typeface="Arimo"/>
              </a:rPr>
              <a:t>      </a:t>
            </a:r>
            <a:r>
              <a:rPr lang="en-US" sz="2727">
                <a:solidFill>
                  <a:srgbClr val="191919"/>
                </a:solidFill>
                <a:latin typeface="Arimo"/>
                <a:ea typeface="Arimo"/>
                <a:cs typeface="Arimo"/>
                <a:sym typeface="Arimo"/>
              </a:rPr>
              <a:t>Where;M = MobilityJ = No. of joints,L = No. of linksIn this mechanism, we have 4 links i.e. crank,    rocker, coupler and ground and four joints. Thus;J = 4L = 4Putting in the equation above;</a:t>
            </a:r>
          </a:p>
          <a:p>
            <a:pPr algn="l">
              <a:lnSpc>
                <a:spcPts val="3273"/>
              </a:lnSpc>
            </a:pPr>
          </a:p>
          <a:p>
            <a:pPr algn="l">
              <a:lnSpc>
                <a:spcPts val="3273"/>
              </a:lnSpc>
            </a:pPr>
            <a:r>
              <a:rPr lang="en-US" sz="2727">
                <a:solidFill>
                  <a:srgbClr val="191919"/>
                </a:solidFill>
                <a:latin typeface="Arimo"/>
                <a:ea typeface="Arimo"/>
                <a:cs typeface="Arimo"/>
                <a:sym typeface="Arimo"/>
              </a:rPr>
              <a:t>                            </a:t>
            </a:r>
            <a:r>
              <a:rPr lang="en-US" sz="2727" b="true">
                <a:solidFill>
                  <a:srgbClr val="191919"/>
                </a:solidFill>
                <a:latin typeface="Arimo Bold"/>
                <a:ea typeface="Arimo Bold"/>
                <a:cs typeface="Arimo Bold"/>
                <a:sym typeface="Arimo Bold"/>
              </a:rPr>
              <a:t>M = 3(4 – 1)–  2(4)</a:t>
            </a:r>
          </a:p>
          <a:p>
            <a:pPr algn="l">
              <a:lnSpc>
                <a:spcPts val="3273"/>
              </a:lnSpc>
            </a:pPr>
          </a:p>
          <a:p>
            <a:pPr algn="l">
              <a:lnSpc>
                <a:spcPts val="3273"/>
              </a:lnSpc>
            </a:pPr>
            <a:r>
              <a:rPr lang="en-US" sz="2727" b="true">
                <a:solidFill>
                  <a:srgbClr val="191919"/>
                </a:solidFill>
                <a:latin typeface="Arimo Bold"/>
                <a:ea typeface="Arimo Bold"/>
                <a:cs typeface="Arimo Bold"/>
                <a:sym typeface="Arimo Bold"/>
              </a:rPr>
              <a:t>                           </a:t>
            </a:r>
            <a:r>
              <a:rPr lang="en-US" sz="2727" b="true">
                <a:solidFill>
                  <a:srgbClr val="191919"/>
                </a:solidFill>
                <a:latin typeface="Arimo Bold"/>
                <a:ea typeface="Arimo Bold"/>
                <a:cs typeface="Arimo Bold"/>
                <a:sym typeface="Arimo Bold"/>
              </a:rPr>
              <a:t>M = 3(3) – 8 = 1M = 1</a:t>
            </a:r>
          </a:p>
          <a:p>
            <a:pPr algn="l">
              <a:lnSpc>
                <a:spcPts val="3273"/>
              </a:lnSpc>
            </a:pPr>
          </a:p>
          <a:p>
            <a:pPr algn="l">
              <a:lnSpc>
                <a:spcPts val="3273"/>
              </a:lnSpc>
            </a:pPr>
            <a:r>
              <a:rPr lang="en-US" sz="2727" b="true">
                <a:solidFill>
                  <a:srgbClr val="191919"/>
                </a:solidFill>
                <a:latin typeface="Arimo Bold"/>
                <a:ea typeface="Arimo Bold"/>
                <a:cs typeface="Arimo Bold"/>
                <a:sym typeface="Arimo Bold"/>
              </a:rPr>
              <a:t>Grashof motion Analysis:</a:t>
            </a:r>
          </a:p>
          <a:p>
            <a:pPr algn="l" marL="588962" indent="-294481" lvl="1">
              <a:lnSpc>
                <a:spcPts val="3273"/>
              </a:lnSpc>
              <a:buFont typeface="Arial"/>
              <a:buChar char="•"/>
            </a:pPr>
            <a:r>
              <a:rPr lang="en-US" sz="2727">
                <a:solidFill>
                  <a:srgbClr val="191919"/>
                </a:solidFill>
                <a:latin typeface="Arimo"/>
                <a:ea typeface="Arimo"/>
                <a:cs typeface="Arimo"/>
                <a:sym typeface="Arimo"/>
              </a:rPr>
              <a:t>The link lengths being used can roughly be approximated as : </a:t>
            </a:r>
          </a:p>
          <a:p>
            <a:pPr algn="l" marL="588962" indent="-294481" lvl="1">
              <a:lnSpc>
                <a:spcPts val="3273"/>
              </a:lnSpc>
              <a:buFont typeface="Arial"/>
              <a:buChar char="•"/>
            </a:pPr>
            <a:r>
              <a:rPr lang="en-US" sz="2727">
                <a:solidFill>
                  <a:srgbClr val="191919"/>
                </a:solidFill>
                <a:latin typeface="Arimo"/>
                <a:ea typeface="Arimo"/>
                <a:cs typeface="Arimo"/>
                <a:sym typeface="Arimo"/>
              </a:rPr>
              <a:t>Crank = Shortest link;             Ground = Longest Link </a:t>
            </a:r>
          </a:p>
          <a:p>
            <a:pPr algn="l" marL="588962" indent="-294481" lvl="1">
              <a:lnSpc>
                <a:spcPts val="3273"/>
              </a:lnSpc>
              <a:buFont typeface="Arial"/>
              <a:buChar char="•"/>
            </a:pPr>
            <a:r>
              <a:rPr lang="en-US" sz="2727">
                <a:solidFill>
                  <a:srgbClr val="191919"/>
                </a:solidFill>
                <a:latin typeface="Arimo"/>
                <a:ea typeface="Arimo"/>
                <a:cs typeface="Arimo"/>
                <a:sym typeface="Arimo"/>
              </a:rPr>
              <a:t>Rocker = Link P                  Coupler = link Q</a:t>
            </a:r>
          </a:p>
          <a:p>
            <a:pPr algn="l" marL="588962" indent="-294481" lvl="1">
              <a:lnSpc>
                <a:spcPts val="3273"/>
              </a:lnSpc>
              <a:buFont typeface="Arial"/>
              <a:buChar char="•"/>
            </a:pPr>
            <a:r>
              <a:rPr lang="en-US" sz="2727">
                <a:solidFill>
                  <a:srgbClr val="191919"/>
                </a:solidFill>
                <a:latin typeface="Arimo"/>
                <a:ea typeface="Arimo"/>
                <a:cs typeface="Arimo"/>
                <a:sym typeface="Arimo"/>
              </a:rPr>
              <a:t>The other two links will be longer than crank but smaller than Ground link. According to the</a:t>
            </a:r>
          </a:p>
          <a:p>
            <a:pPr algn="l" marL="588962" indent="-294481" lvl="1">
              <a:lnSpc>
                <a:spcPts val="3273"/>
              </a:lnSpc>
              <a:buFont typeface="Arial"/>
              <a:buChar char="•"/>
            </a:pPr>
            <a:r>
              <a:rPr lang="en-US" sz="2727">
                <a:solidFill>
                  <a:srgbClr val="191919"/>
                </a:solidFill>
                <a:latin typeface="Arimo"/>
                <a:ea typeface="Arimo"/>
                <a:cs typeface="Arimo"/>
                <a:sym typeface="Arimo"/>
              </a:rPr>
              <a:t>Grashof’s condition;</a:t>
            </a:r>
          </a:p>
          <a:p>
            <a:pPr algn="l">
              <a:lnSpc>
                <a:spcPts val="3273"/>
              </a:lnSpc>
            </a:pPr>
            <a:r>
              <a:rPr lang="en-US" sz="2727">
                <a:solidFill>
                  <a:srgbClr val="191919"/>
                </a:solidFill>
                <a:latin typeface="Arimo"/>
                <a:ea typeface="Arimo"/>
                <a:cs typeface="Arimo"/>
                <a:sym typeface="Arimo"/>
              </a:rPr>
              <a:t>                      </a:t>
            </a:r>
            <a:r>
              <a:rPr lang="en-US" sz="2727" b="true">
                <a:solidFill>
                  <a:srgbClr val="191919"/>
                </a:solidFill>
                <a:latin typeface="Arimo Bold"/>
                <a:ea typeface="Arimo Bold"/>
                <a:cs typeface="Arimo Bold"/>
                <a:sym typeface="Arimo Bold"/>
              </a:rPr>
              <a:t>S + L &lt; P + Q</a:t>
            </a:r>
          </a:p>
          <a:p>
            <a:pPr algn="l">
              <a:lnSpc>
                <a:spcPts val="3273"/>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sp>
        <p:nvSpPr>
          <p:cNvPr name="Freeform 2" id="2"/>
          <p:cNvSpPr/>
          <p:nvPr/>
        </p:nvSpPr>
        <p:spPr>
          <a:xfrm flipH="false" flipV="false" rot="0">
            <a:off x="1771453" y="1243014"/>
            <a:ext cx="14745093" cy="8614239"/>
          </a:xfrm>
          <a:custGeom>
            <a:avLst/>
            <a:gdLst/>
            <a:ahLst/>
            <a:cxnLst/>
            <a:rect r="r" b="b" t="t" l="l"/>
            <a:pathLst>
              <a:path h="8614239" w="14745093">
                <a:moveTo>
                  <a:pt x="0" y="0"/>
                </a:moveTo>
                <a:lnTo>
                  <a:pt x="14745094" y="0"/>
                </a:lnTo>
                <a:lnTo>
                  <a:pt x="14745094" y="8614239"/>
                </a:lnTo>
                <a:lnTo>
                  <a:pt x="0" y="8614239"/>
                </a:lnTo>
                <a:lnTo>
                  <a:pt x="0" y="0"/>
                </a:lnTo>
                <a:close/>
              </a:path>
            </a:pathLst>
          </a:custGeom>
          <a:blipFill>
            <a:blip r:embed="rId2"/>
            <a:stretch>
              <a:fillRect l="0" t="0" r="0" b="0"/>
            </a:stretch>
          </a:blipFill>
        </p:spPr>
      </p:sp>
      <p:sp>
        <p:nvSpPr>
          <p:cNvPr name="TextBox 3" id="3"/>
          <p:cNvSpPr txBox="true"/>
          <p:nvPr/>
        </p:nvSpPr>
        <p:spPr>
          <a:xfrm rot="0">
            <a:off x="2198512" y="132477"/>
            <a:ext cx="12070835" cy="723293"/>
          </a:xfrm>
          <a:prstGeom prst="rect">
            <a:avLst/>
          </a:prstGeom>
        </p:spPr>
        <p:txBody>
          <a:bodyPr anchor="t" rtlCol="false" tIns="0" lIns="0" bIns="0" rIns="0">
            <a:spAutoFit/>
          </a:bodyPr>
          <a:lstStyle/>
          <a:p>
            <a:pPr algn="ctr">
              <a:lnSpc>
                <a:spcPts val="5786"/>
              </a:lnSpc>
              <a:spcBef>
                <a:spcPct val="0"/>
              </a:spcBef>
            </a:pPr>
            <a:r>
              <a:rPr lang="en-US" sz="4193" u="sng">
                <a:solidFill>
                  <a:srgbClr val="000000"/>
                </a:solidFill>
                <a:latin typeface="Arimo"/>
                <a:ea typeface="Arimo"/>
                <a:cs typeface="Arimo"/>
                <a:sym typeface="Arimo"/>
                <a:hlinkClick r:id="rId3" tooltip="https://www.geogebra.org/m/nef9yzbn"/>
              </a:rPr>
              <a:t>Simulation of pump jack using geogebra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63165"/>
        </a:solidFill>
      </p:bgPr>
    </p:bg>
    <p:spTree>
      <p:nvGrpSpPr>
        <p:cNvPr id="1" name=""/>
        <p:cNvGrpSpPr/>
        <p:nvPr/>
      </p:nvGrpSpPr>
      <p:grpSpPr>
        <a:xfrm>
          <a:off x="0" y="0"/>
          <a:ext cx="0" cy="0"/>
          <a:chOff x="0" y="0"/>
          <a:chExt cx="0" cy="0"/>
        </a:xfrm>
      </p:grpSpPr>
      <p:sp>
        <p:nvSpPr>
          <p:cNvPr name="TextBox 2" id="2"/>
          <p:cNvSpPr txBox="true"/>
          <p:nvPr/>
        </p:nvSpPr>
        <p:spPr>
          <a:xfrm rot="0">
            <a:off x="1521625" y="1132850"/>
            <a:ext cx="15244950" cy="942975"/>
          </a:xfrm>
          <a:prstGeom prst="rect">
            <a:avLst/>
          </a:prstGeom>
        </p:spPr>
        <p:txBody>
          <a:bodyPr anchor="t" rtlCol="false" tIns="0" lIns="0" bIns="0" rIns="0">
            <a:spAutoFit/>
          </a:bodyPr>
          <a:lstStyle/>
          <a:p>
            <a:pPr algn="l">
              <a:lnSpc>
                <a:spcPts val="7200"/>
              </a:lnSpc>
            </a:pPr>
            <a:r>
              <a:rPr lang="en-US" sz="6000">
                <a:solidFill>
                  <a:srgbClr val="F3F4EE"/>
                </a:solidFill>
                <a:latin typeface="Arimo"/>
                <a:ea typeface="Arimo"/>
                <a:cs typeface="Arimo"/>
                <a:sym typeface="Arimo"/>
              </a:rPr>
              <a:t>Table of Contents &amp; Contribution</a:t>
            </a:r>
          </a:p>
        </p:txBody>
      </p:sp>
      <p:sp>
        <p:nvSpPr>
          <p:cNvPr name="Freeform 3" id="3"/>
          <p:cNvSpPr/>
          <p:nvPr/>
        </p:nvSpPr>
        <p:spPr>
          <a:xfrm flipH="false" flipV="false" rot="0">
            <a:off x="17029448" y="798144"/>
            <a:ext cx="1634575" cy="1634575"/>
          </a:xfrm>
          <a:custGeom>
            <a:avLst/>
            <a:gdLst/>
            <a:ahLst/>
            <a:cxnLst/>
            <a:rect r="r" b="b" t="t" l="l"/>
            <a:pathLst>
              <a:path h="1634575" w="1634575">
                <a:moveTo>
                  <a:pt x="0" y="0"/>
                </a:moveTo>
                <a:lnTo>
                  <a:pt x="1634574" y="0"/>
                </a:lnTo>
                <a:lnTo>
                  <a:pt x="1634574" y="1634574"/>
                </a:lnTo>
                <a:lnTo>
                  <a:pt x="0" y="1634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691488" y="1460554"/>
            <a:ext cx="310500" cy="310500"/>
            <a:chOff x="0" y="0"/>
            <a:chExt cx="414000" cy="414000"/>
          </a:xfrm>
        </p:grpSpPr>
        <p:sp>
          <p:nvSpPr>
            <p:cNvPr name="Freeform 5" id="5"/>
            <p:cNvSpPr/>
            <p:nvPr/>
          </p:nvSpPr>
          <p:spPr>
            <a:xfrm flipH="false" flipV="false" rot="0">
              <a:off x="25400" y="25400"/>
              <a:ext cx="363220" cy="363220"/>
            </a:xfrm>
            <a:custGeom>
              <a:avLst/>
              <a:gdLst/>
              <a:ahLst/>
              <a:cxnLst/>
              <a:rect r="r" b="b" t="t" l="l"/>
              <a:pathLst>
                <a:path h="363220" w="363220">
                  <a:moveTo>
                    <a:pt x="0" y="181610"/>
                  </a:moveTo>
                  <a:cubicBezTo>
                    <a:pt x="0" y="81280"/>
                    <a:pt x="81280" y="0"/>
                    <a:pt x="181610" y="0"/>
                  </a:cubicBezTo>
                  <a:cubicBezTo>
                    <a:pt x="281940" y="0"/>
                    <a:pt x="363220" y="81280"/>
                    <a:pt x="363220" y="181610"/>
                  </a:cubicBezTo>
                  <a:cubicBezTo>
                    <a:pt x="363220" y="281940"/>
                    <a:pt x="281940" y="363220"/>
                    <a:pt x="181610" y="363220"/>
                  </a:cubicBezTo>
                  <a:cubicBezTo>
                    <a:pt x="81280" y="363220"/>
                    <a:pt x="0" y="281940"/>
                    <a:pt x="0" y="181610"/>
                  </a:cubicBezTo>
                  <a:close/>
                </a:path>
              </a:pathLst>
            </a:custGeom>
            <a:solidFill>
              <a:srgbClr val="F3F4EE"/>
            </a:solidFill>
          </p:spPr>
        </p:sp>
        <p:sp>
          <p:nvSpPr>
            <p:cNvPr name="Freeform 6" id="6"/>
            <p:cNvSpPr/>
            <p:nvPr/>
          </p:nvSpPr>
          <p:spPr>
            <a:xfrm flipH="false" flipV="false" rot="0">
              <a:off x="0" y="0"/>
              <a:ext cx="414020" cy="414020"/>
            </a:xfrm>
            <a:custGeom>
              <a:avLst/>
              <a:gdLst/>
              <a:ahLst/>
              <a:cxnLst/>
              <a:rect r="r" b="b" t="t" l="l"/>
              <a:pathLst>
                <a:path h="414020" w="414020">
                  <a:moveTo>
                    <a:pt x="0" y="207010"/>
                  </a:moveTo>
                  <a:cubicBezTo>
                    <a:pt x="0" y="92710"/>
                    <a:pt x="92710" y="0"/>
                    <a:pt x="207010" y="0"/>
                  </a:cubicBezTo>
                  <a:lnTo>
                    <a:pt x="207010" y="25400"/>
                  </a:lnTo>
                  <a:lnTo>
                    <a:pt x="207010" y="0"/>
                  </a:lnTo>
                  <a:cubicBezTo>
                    <a:pt x="321310" y="0"/>
                    <a:pt x="414020" y="92710"/>
                    <a:pt x="414020" y="207010"/>
                  </a:cubicBezTo>
                  <a:cubicBezTo>
                    <a:pt x="414020" y="321310"/>
                    <a:pt x="321310" y="414020"/>
                    <a:pt x="207010" y="414020"/>
                  </a:cubicBezTo>
                  <a:lnTo>
                    <a:pt x="207010" y="388620"/>
                  </a:lnTo>
                  <a:lnTo>
                    <a:pt x="207010" y="414020"/>
                  </a:lnTo>
                  <a:cubicBezTo>
                    <a:pt x="92710" y="414020"/>
                    <a:pt x="0" y="321310"/>
                    <a:pt x="0" y="207010"/>
                  </a:cubicBezTo>
                  <a:lnTo>
                    <a:pt x="25400" y="207010"/>
                  </a:lnTo>
                  <a:lnTo>
                    <a:pt x="47498" y="219456"/>
                  </a:lnTo>
                  <a:cubicBezTo>
                    <a:pt x="41783" y="229489"/>
                    <a:pt x="30099" y="234442"/>
                    <a:pt x="18923" y="231521"/>
                  </a:cubicBezTo>
                  <a:cubicBezTo>
                    <a:pt x="7747" y="228600"/>
                    <a:pt x="0" y="218567"/>
                    <a:pt x="0" y="207010"/>
                  </a:cubicBezTo>
                  <a:moveTo>
                    <a:pt x="50800" y="207010"/>
                  </a:moveTo>
                  <a:lnTo>
                    <a:pt x="25400" y="207010"/>
                  </a:lnTo>
                  <a:lnTo>
                    <a:pt x="3302" y="194564"/>
                  </a:lnTo>
                  <a:cubicBezTo>
                    <a:pt x="9017" y="184531"/>
                    <a:pt x="20701" y="179578"/>
                    <a:pt x="31877" y="182499"/>
                  </a:cubicBezTo>
                  <a:cubicBezTo>
                    <a:pt x="43053" y="185420"/>
                    <a:pt x="50800" y="195453"/>
                    <a:pt x="50800" y="207010"/>
                  </a:cubicBezTo>
                  <a:cubicBezTo>
                    <a:pt x="50800" y="293243"/>
                    <a:pt x="120777" y="363220"/>
                    <a:pt x="207010" y="363220"/>
                  </a:cubicBezTo>
                  <a:cubicBezTo>
                    <a:pt x="293243" y="363220"/>
                    <a:pt x="363220" y="293243"/>
                    <a:pt x="363220" y="207010"/>
                  </a:cubicBezTo>
                  <a:lnTo>
                    <a:pt x="388620" y="207010"/>
                  </a:lnTo>
                  <a:lnTo>
                    <a:pt x="363220" y="207010"/>
                  </a:lnTo>
                  <a:cubicBezTo>
                    <a:pt x="363220" y="120777"/>
                    <a:pt x="293243" y="50800"/>
                    <a:pt x="207010" y="50800"/>
                  </a:cubicBezTo>
                  <a:lnTo>
                    <a:pt x="207010" y="25400"/>
                  </a:lnTo>
                  <a:lnTo>
                    <a:pt x="207010" y="50800"/>
                  </a:lnTo>
                  <a:cubicBezTo>
                    <a:pt x="120777" y="50800"/>
                    <a:pt x="50800" y="120777"/>
                    <a:pt x="50800" y="207010"/>
                  </a:cubicBezTo>
                  <a:close/>
                </a:path>
              </a:pathLst>
            </a:custGeom>
            <a:solidFill>
              <a:srgbClr val="F3F4EE"/>
            </a:solidFill>
          </p:spPr>
        </p:sp>
      </p:grpSp>
      <p:grpSp>
        <p:nvGrpSpPr>
          <p:cNvPr name="Group 7" id="7"/>
          <p:cNvGrpSpPr/>
          <p:nvPr/>
        </p:nvGrpSpPr>
        <p:grpSpPr>
          <a:xfrm rot="0">
            <a:off x="14777950" y="120156"/>
            <a:ext cx="207900" cy="207300"/>
            <a:chOff x="0" y="0"/>
            <a:chExt cx="277200" cy="276400"/>
          </a:xfrm>
        </p:grpSpPr>
        <p:sp>
          <p:nvSpPr>
            <p:cNvPr name="Freeform 8" id="8"/>
            <p:cNvSpPr/>
            <p:nvPr/>
          </p:nvSpPr>
          <p:spPr>
            <a:xfrm flipH="false" flipV="false" rot="0">
              <a:off x="25400" y="25400"/>
              <a:ext cx="226314" cy="225552"/>
            </a:xfrm>
            <a:custGeom>
              <a:avLst/>
              <a:gdLst/>
              <a:ahLst/>
              <a:cxnLst/>
              <a:rect r="r" b="b" t="t" l="l"/>
              <a:pathLst>
                <a:path h="225552" w="226314">
                  <a:moveTo>
                    <a:pt x="0" y="112776"/>
                  </a:moveTo>
                  <a:cubicBezTo>
                    <a:pt x="0" y="50546"/>
                    <a:pt x="50673" y="0"/>
                    <a:pt x="113157" y="0"/>
                  </a:cubicBezTo>
                  <a:cubicBezTo>
                    <a:pt x="175641" y="0"/>
                    <a:pt x="226314" y="50546"/>
                    <a:pt x="226314" y="112776"/>
                  </a:cubicBezTo>
                  <a:cubicBezTo>
                    <a:pt x="226314" y="175006"/>
                    <a:pt x="175641" y="225552"/>
                    <a:pt x="113157" y="225552"/>
                  </a:cubicBezTo>
                  <a:cubicBezTo>
                    <a:pt x="50673" y="225552"/>
                    <a:pt x="0" y="175133"/>
                    <a:pt x="0" y="112776"/>
                  </a:cubicBezTo>
                  <a:close/>
                </a:path>
              </a:pathLst>
            </a:custGeom>
            <a:solidFill>
              <a:srgbClr val="F3F4EE"/>
            </a:solidFill>
          </p:spPr>
        </p:sp>
        <p:sp>
          <p:nvSpPr>
            <p:cNvPr name="Freeform 9" id="9"/>
            <p:cNvSpPr/>
            <p:nvPr/>
          </p:nvSpPr>
          <p:spPr>
            <a:xfrm flipH="false" flipV="false" rot="0">
              <a:off x="0" y="0"/>
              <a:ext cx="277114" cy="276352"/>
            </a:xfrm>
            <a:custGeom>
              <a:avLst/>
              <a:gdLst/>
              <a:ahLst/>
              <a:cxnLst/>
              <a:rect r="r" b="b" t="t" l="l"/>
              <a:pathLst>
                <a:path h="276352" w="277114">
                  <a:moveTo>
                    <a:pt x="0" y="138176"/>
                  </a:moveTo>
                  <a:cubicBezTo>
                    <a:pt x="0" y="61849"/>
                    <a:pt x="62103" y="0"/>
                    <a:pt x="138557" y="0"/>
                  </a:cubicBezTo>
                  <a:lnTo>
                    <a:pt x="138557" y="25400"/>
                  </a:lnTo>
                  <a:lnTo>
                    <a:pt x="138557" y="0"/>
                  </a:lnTo>
                  <a:cubicBezTo>
                    <a:pt x="215011" y="0"/>
                    <a:pt x="277114" y="61849"/>
                    <a:pt x="277114" y="138176"/>
                  </a:cubicBezTo>
                  <a:lnTo>
                    <a:pt x="251714" y="138176"/>
                  </a:lnTo>
                  <a:lnTo>
                    <a:pt x="277114" y="138176"/>
                  </a:lnTo>
                  <a:cubicBezTo>
                    <a:pt x="277114" y="214630"/>
                    <a:pt x="215011" y="276352"/>
                    <a:pt x="138557" y="276352"/>
                  </a:cubicBezTo>
                  <a:lnTo>
                    <a:pt x="138557" y="250952"/>
                  </a:lnTo>
                  <a:lnTo>
                    <a:pt x="138557" y="276352"/>
                  </a:lnTo>
                  <a:cubicBezTo>
                    <a:pt x="62103" y="276352"/>
                    <a:pt x="0" y="214630"/>
                    <a:pt x="0" y="138176"/>
                  </a:cubicBezTo>
                  <a:lnTo>
                    <a:pt x="25400" y="138176"/>
                  </a:lnTo>
                  <a:lnTo>
                    <a:pt x="50800" y="138176"/>
                  </a:lnTo>
                  <a:lnTo>
                    <a:pt x="25400" y="138176"/>
                  </a:lnTo>
                  <a:lnTo>
                    <a:pt x="0" y="138176"/>
                  </a:lnTo>
                  <a:moveTo>
                    <a:pt x="50800" y="138176"/>
                  </a:moveTo>
                  <a:cubicBezTo>
                    <a:pt x="50800" y="152146"/>
                    <a:pt x="39370" y="163576"/>
                    <a:pt x="25400" y="163576"/>
                  </a:cubicBezTo>
                  <a:cubicBezTo>
                    <a:pt x="11430" y="163576"/>
                    <a:pt x="0" y="152146"/>
                    <a:pt x="0" y="138176"/>
                  </a:cubicBezTo>
                  <a:cubicBezTo>
                    <a:pt x="0" y="124206"/>
                    <a:pt x="11430" y="112776"/>
                    <a:pt x="25400" y="112776"/>
                  </a:cubicBezTo>
                  <a:cubicBezTo>
                    <a:pt x="39370" y="112776"/>
                    <a:pt x="50800" y="124206"/>
                    <a:pt x="50800" y="138176"/>
                  </a:cubicBezTo>
                  <a:cubicBezTo>
                    <a:pt x="50800" y="186309"/>
                    <a:pt x="90043" y="225552"/>
                    <a:pt x="138557" y="225552"/>
                  </a:cubicBezTo>
                  <a:cubicBezTo>
                    <a:pt x="187071" y="225552"/>
                    <a:pt x="226314" y="186309"/>
                    <a:pt x="226314" y="138176"/>
                  </a:cubicBezTo>
                  <a:cubicBezTo>
                    <a:pt x="226314" y="90043"/>
                    <a:pt x="187198" y="50800"/>
                    <a:pt x="138557" y="50800"/>
                  </a:cubicBezTo>
                  <a:lnTo>
                    <a:pt x="138557" y="25400"/>
                  </a:lnTo>
                  <a:lnTo>
                    <a:pt x="138557" y="50800"/>
                  </a:lnTo>
                  <a:cubicBezTo>
                    <a:pt x="90043" y="50800"/>
                    <a:pt x="50800" y="90043"/>
                    <a:pt x="50800" y="138176"/>
                  </a:cubicBezTo>
                  <a:close/>
                </a:path>
              </a:pathLst>
            </a:custGeom>
            <a:solidFill>
              <a:srgbClr val="F3F4EE"/>
            </a:solidFill>
          </p:spPr>
        </p:sp>
      </p:grpSp>
      <p:sp>
        <p:nvSpPr>
          <p:cNvPr name="Freeform 10" id="10"/>
          <p:cNvSpPr/>
          <p:nvPr/>
        </p:nvSpPr>
        <p:spPr>
          <a:xfrm flipH="false" flipV="false" rot="0">
            <a:off x="13369942" y="-1288152"/>
            <a:ext cx="3023916" cy="3023916"/>
          </a:xfrm>
          <a:custGeom>
            <a:avLst/>
            <a:gdLst/>
            <a:ahLst/>
            <a:cxnLst/>
            <a:rect r="r" b="b" t="t" l="l"/>
            <a:pathLst>
              <a:path h="3023916" w="3023916">
                <a:moveTo>
                  <a:pt x="0" y="0"/>
                </a:moveTo>
                <a:lnTo>
                  <a:pt x="3023916" y="0"/>
                </a:lnTo>
                <a:lnTo>
                  <a:pt x="3023916" y="3023916"/>
                </a:lnTo>
                <a:lnTo>
                  <a:pt x="0" y="30239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 id="11"/>
          <p:cNvSpPr/>
          <p:nvPr/>
        </p:nvSpPr>
        <p:spPr>
          <a:xfrm rot="1632388">
            <a:off x="14774718" y="910281"/>
            <a:ext cx="3127963" cy="0"/>
          </a:xfrm>
          <a:prstGeom prst="line">
            <a:avLst/>
          </a:prstGeom>
          <a:ln cap="rnd" w="19050">
            <a:solidFill>
              <a:srgbClr val="F3F4EE"/>
            </a:solidFill>
            <a:prstDash val="solid"/>
            <a:headEnd type="none" len="sm" w="sm"/>
            <a:tailEnd type="none" len="sm" w="sm"/>
          </a:ln>
        </p:spPr>
      </p:sp>
      <p:sp>
        <p:nvSpPr>
          <p:cNvPr name="AutoShape 12" id="12"/>
          <p:cNvSpPr/>
          <p:nvPr/>
        </p:nvSpPr>
        <p:spPr>
          <a:xfrm rot="3687943">
            <a:off x="16016689" y="389779"/>
            <a:ext cx="2502699" cy="0"/>
          </a:xfrm>
          <a:prstGeom prst="line">
            <a:avLst/>
          </a:prstGeom>
          <a:ln cap="rnd" w="19050">
            <a:solidFill>
              <a:srgbClr val="F3F4EE"/>
            </a:solidFill>
            <a:prstDash val="solid"/>
            <a:headEnd type="none" len="sm" w="sm"/>
            <a:tailEnd type="none" len="sm" w="sm"/>
          </a:ln>
        </p:spPr>
      </p:sp>
      <p:sp>
        <p:nvSpPr>
          <p:cNvPr name="TextBox 13" id="13"/>
          <p:cNvSpPr txBox="true"/>
          <p:nvPr/>
        </p:nvSpPr>
        <p:spPr>
          <a:xfrm rot="0">
            <a:off x="0" y="2949704"/>
            <a:ext cx="10622458" cy="3746225"/>
          </a:xfrm>
          <a:prstGeom prst="rect">
            <a:avLst/>
          </a:prstGeom>
        </p:spPr>
        <p:txBody>
          <a:bodyPr anchor="t" rtlCol="false" tIns="0" lIns="0" bIns="0" rIns="0">
            <a:spAutoFit/>
          </a:bodyPr>
          <a:lstStyle/>
          <a:p>
            <a:pPr algn="ctr">
              <a:lnSpc>
                <a:spcPts val="7445"/>
              </a:lnSpc>
            </a:pPr>
            <a:r>
              <a:rPr lang="en-US" sz="5395">
                <a:solidFill>
                  <a:srgbClr val="F3F4EE"/>
                </a:solidFill>
                <a:latin typeface="Arimo"/>
                <a:ea typeface="Arimo"/>
                <a:cs typeface="Arimo"/>
                <a:sym typeface="Arimo"/>
              </a:rPr>
              <a:t>01. Introduction</a:t>
            </a:r>
          </a:p>
          <a:p>
            <a:pPr algn="ctr">
              <a:lnSpc>
                <a:spcPts val="7445"/>
              </a:lnSpc>
            </a:pPr>
            <a:r>
              <a:rPr lang="en-US" sz="5395">
                <a:solidFill>
                  <a:srgbClr val="F3F4EE"/>
                </a:solidFill>
                <a:latin typeface="Arimo"/>
                <a:ea typeface="Arimo"/>
                <a:cs typeface="Arimo"/>
                <a:sym typeface="Arimo"/>
              </a:rPr>
              <a:t>02. Optimisation of Pumpjack</a:t>
            </a:r>
          </a:p>
          <a:p>
            <a:pPr algn="ctr">
              <a:lnSpc>
                <a:spcPts val="7445"/>
              </a:lnSpc>
            </a:pPr>
            <a:r>
              <a:rPr lang="en-US" sz="5395">
                <a:solidFill>
                  <a:srgbClr val="F3F4EE"/>
                </a:solidFill>
                <a:latin typeface="Arimo"/>
                <a:ea typeface="Arimo"/>
                <a:cs typeface="Arimo"/>
                <a:sym typeface="Arimo"/>
              </a:rPr>
              <a:t>03. Kinematic &amp; Dynamic Analysis</a:t>
            </a:r>
          </a:p>
          <a:p>
            <a:pPr algn="ctr">
              <a:lnSpc>
                <a:spcPts val="7445"/>
              </a:lnSpc>
              <a:spcBef>
                <a:spcPct val="0"/>
              </a:spcBef>
            </a:pPr>
            <a:r>
              <a:rPr lang="en-US" sz="5395">
                <a:solidFill>
                  <a:srgbClr val="F3F4EE"/>
                </a:solidFill>
                <a:latin typeface="Arimo"/>
                <a:ea typeface="Arimo"/>
                <a:cs typeface="Arimo"/>
                <a:sym typeface="Arimo"/>
              </a:rPr>
              <a:t>04. simulation and summary</a:t>
            </a:r>
          </a:p>
        </p:txBody>
      </p:sp>
      <p:sp>
        <p:nvSpPr>
          <p:cNvPr name="TextBox 14" id="14"/>
          <p:cNvSpPr txBox="true"/>
          <p:nvPr/>
        </p:nvSpPr>
        <p:spPr>
          <a:xfrm rot="0">
            <a:off x="11272459" y="3223755"/>
            <a:ext cx="7015541" cy="3217173"/>
          </a:xfrm>
          <a:prstGeom prst="rect">
            <a:avLst/>
          </a:prstGeom>
        </p:spPr>
        <p:txBody>
          <a:bodyPr anchor="t" rtlCol="false" tIns="0" lIns="0" bIns="0" rIns="0">
            <a:spAutoFit/>
          </a:bodyPr>
          <a:lstStyle/>
          <a:p>
            <a:pPr algn="ctr">
              <a:lnSpc>
                <a:spcPts val="6397"/>
              </a:lnSpc>
            </a:pPr>
            <a:r>
              <a:rPr lang="en-US" sz="4635">
                <a:solidFill>
                  <a:srgbClr val="F3F4EE"/>
                </a:solidFill>
                <a:latin typeface="Arimo"/>
                <a:ea typeface="Arimo"/>
                <a:cs typeface="Arimo"/>
                <a:sym typeface="Arimo"/>
              </a:rPr>
              <a:t>ME22B1034(1-4) </a:t>
            </a:r>
          </a:p>
          <a:p>
            <a:pPr algn="ctr">
              <a:lnSpc>
                <a:spcPts val="6397"/>
              </a:lnSpc>
            </a:pPr>
            <a:r>
              <a:rPr lang="en-US" sz="4635">
                <a:solidFill>
                  <a:srgbClr val="F3F4EE"/>
                </a:solidFill>
                <a:latin typeface="Arimo"/>
                <a:ea typeface="Arimo"/>
                <a:cs typeface="Arimo"/>
                <a:sym typeface="Arimo"/>
              </a:rPr>
              <a:t>ME22B1009 (5-8)</a:t>
            </a:r>
          </a:p>
          <a:p>
            <a:pPr algn="ctr">
              <a:lnSpc>
                <a:spcPts val="6397"/>
              </a:lnSpc>
            </a:pPr>
            <a:r>
              <a:rPr lang="en-US" sz="4635">
                <a:solidFill>
                  <a:srgbClr val="F3F4EE"/>
                </a:solidFill>
                <a:latin typeface="Arimo"/>
                <a:ea typeface="Arimo"/>
                <a:cs typeface="Arimo"/>
                <a:sym typeface="Arimo"/>
              </a:rPr>
              <a:t>ME22B1043 (ppt + 9-13)</a:t>
            </a:r>
          </a:p>
          <a:p>
            <a:pPr algn="ctr">
              <a:lnSpc>
                <a:spcPts val="6397"/>
              </a:lnSpc>
              <a:spcBef>
                <a:spcPct val="0"/>
              </a:spcBef>
            </a:pPr>
            <a:r>
              <a:rPr lang="en-US" sz="4635">
                <a:solidFill>
                  <a:srgbClr val="F3F4EE"/>
                </a:solidFill>
                <a:latin typeface="Arimo"/>
                <a:ea typeface="Arimo"/>
                <a:cs typeface="Arimo"/>
                <a:sym typeface="Arimo"/>
              </a:rPr>
              <a:t>ME22B1015 (13 - 15)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grpSp>
        <p:nvGrpSpPr>
          <p:cNvPr name="Group 2" id="2"/>
          <p:cNvGrpSpPr/>
          <p:nvPr/>
        </p:nvGrpSpPr>
        <p:grpSpPr>
          <a:xfrm rot="-7538153">
            <a:off x="13511482" y="-225173"/>
            <a:ext cx="5639171" cy="4266306"/>
            <a:chOff x="0" y="0"/>
            <a:chExt cx="7518895" cy="5688408"/>
          </a:xfrm>
        </p:grpSpPr>
        <p:sp>
          <p:nvSpPr>
            <p:cNvPr name="Freeform 3" id="3"/>
            <p:cNvSpPr/>
            <p:nvPr/>
          </p:nvSpPr>
          <p:spPr>
            <a:xfrm flipH="false" flipV="false" rot="0">
              <a:off x="5282221" y="0"/>
              <a:ext cx="1151662" cy="1151662"/>
            </a:xfrm>
            <a:custGeom>
              <a:avLst/>
              <a:gdLst/>
              <a:ahLst/>
              <a:cxnLst/>
              <a:rect r="r" b="b" t="t" l="l"/>
              <a:pathLst>
                <a:path h="1151662" w="1151662">
                  <a:moveTo>
                    <a:pt x="0" y="0"/>
                  </a:moveTo>
                  <a:lnTo>
                    <a:pt x="1151663" y="0"/>
                  </a:lnTo>
                  <a:lnTo>
                    <a:pt x="1151663" y="1151662"/>
                  </a:lnTo>
                  <a:lnTo>
                    <a:pt x="0" y="11516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762611" y="480587"/>
              <a:ext cx="191191" cy="190392"/>
              <a:chOff x="0" y="0"/>
              <a:chExt cx="191600" cy="190800"/>
            </a:xfrm>
          </p:grpSpPr>
          <p:sp>
            <p:nvSpPr>
              <p:cNvPr name="Freeform 5" id="5"/>
              <p:cNvSpPr/>
              <p:nvPr/>
            </p:nvSpPr>
            <p:spPr>
              <a:xfrm flipH="false" flipV="false" rot="0">
                <a:off x="25400" y="25400"/>
                <a:ext cx="140716" cy="139954"/>
              </a:xfrm>
              <a:custGeom>
                <a:avLst/>
                <a:gdLst/>
                <a:ahLst/>
                <a:cxnLst/>
                <a:rect r="r" b="b" t="t" l="l"/>
                <a:pathLst>
                  <a:path h="139954" w="140716">
                    <a:moveTo>
                      <a:pt x="0" y="69977"/>
                    </a:moveTo>
                    <a:cubicBezTo>
                      <a:pt x="0" y="31369"/>
                      <a:pt x="31496" y="0"/>
                      <a:pt x="70358" y="0"/>
                    </a:cubicBezTo>
                    <a:cubicBezTo>
                      <a:pt x="109220" y="0"/>
                      <a:pt x="140716" y="31369"/>
                      <a:pt x="140716" y="69977"/>
                    </a:cubicBezTo>
                    <a:cubicBezTo>
                      <a:pt x="140716" y="108585"/>
                      <a:pt x="109220" y="139954"/>
                      <a:pt x="70358" y="139954"/>
                    </a:cubicBezTo>
                    <a:cubicBezTo>
                      <a:pt x="31496" y="139954"/>
                      <a:pt x="0" y="108712"/>
                      <a:pt x="0" y="69977"/>
                    </a:cubicBezTo>
                    <a:close/>
                  </a:path>
                </a:pathLst>
              </a:custGeom>
              <a:solidFill>
                <a:srgbClr val="000000"/>
              </a:solidFill>
            </p:spPr>
          </p:sp>
          <p:sp>
            <p:nvSpPr>
              <p:cNvPr name="Freeform 6" id="6"/>
              <p:cNvSpPr/>
              <p:nvPr/>
            </p:nvSpPr>
            <p:spPr>
              <a:xfrm flipH="false" flipV="false" rot="0">
                <a:off x="0" y="0"/>
                <a:ext cx="191516" cy="190754"/>
              </a:xfrm>
              <a:custGeom>
                <a:avLst/>
                <a:gdLst/>
                <a:ahLst/>
                <a:cxnLst/>
                <a:rect r="r" b="b" t="t" l="l"/>
                <a:pathLst>
                  <a:path h="190754" w="191516">
                    <a:moveTo>
                      <a:pt x="0" y="95377"/>
                    </a:moveTo>
                    <a:cubicBezTo>
                      <a:pt x="0" y="42545"/>
                      <a:pt x="43053" y="0"/>
                      <a:pt x="95758" y="0"/>
                    </a:cubicBezTo>
                    <a:lnTo>
                      <a:pt x="95758" y="25400"/>
                    </a:lnTo>
                    <a:lnTo>
                      <a:pt x="95758" y="0"/>
                    </a:lnTo>
                    <a:cubicBezTo>
                      <a:pt x="148590" y="0"/>
                      <a:pt x="191516" y="42545"/>
                      <a:pt x="191516" y="95377"/>
                    </a:cubicBezTo>
                    <a:lnTo>
                      <a:pt x="166116" y="95377"/>
                    </a:lnTo>
                    <a:lnTo>
                      <a:pt x="191516" y="95377"/>
                    </a:lnTo>
                    <a:cubicBezTo>
                      <a:pt x="191516" y="148209"/>
                      <a:pt x="148463" y="190754"/>
                      <a:pt x="95758" y="190754"/>
                    </a:cubicBezTo>
                    <a:lnTo>
                      <a:pt x="95758" y="165354"/>
                    </a:lnTo>
                    <a:lnTo>
                      <a:pt x="95758" y="190754"/>
                    </a:lnTo>
                    <a:cubicBezTo>
                      <a:pt x="43053" y="190754"/>
                      <a:pt x="0" y="148209"/>
                      <a:pt x="0" y="95377"/>
                    </a:cubicBezTo>
                    <a:lnTo>
                      <a:pt x="25400" y="95377"/>
                    </a:lnTo>
                    <a:lnTo>
                      <a:pt x="46482" y="109474"/>
                    </a:lnTo>
                    <a:cubicBezTo>
                      <a:pt x="40259" y="118745"/>
                      <a:pt x="28702" y="122936"/>
                      <a:pt x="18034" y="119634"/>
                    </a:cubicBezTo>
                    <a:cubicBezTo>
                      <a:pt x="7366" y="116332"/>
                      <a:pt x="0" y="106553"/>
                      <a:pt x="0" y="95377"/>
                    </a:cubicBezTo>
                    <a:moveTo>
                      <a:pt x="50800" y="95377"/>
                    </a:moveTo>
                    <a:lnTo>
                      <a:pt x="25400" y="95377"/>
                    </a:lnTo>
                    <a:lnTo>
                      <a:pt x="4318" y="81280"/>
                    </a:lnTo>
                    <a:cubicBezTo>
                      <a:pt x="10541" y="72009"/>
                      <a:pt x="22098" y="67818"/>
                      <a:pt x="32766" y="71120"/>
                    </a:cubicBezTo>
                    <a:cubicBezTo>
                      <a:pt x="43434" y="74422"/>
                      <a:pt x="50800" y="84201"/>
                      <a:pt x="50800" y="95377"/>
                    </a:cubicBezTo>
                    <a:cubicBezTo>
                      <a:pt x="50800" y="119888"/>
                      <a:pt x="70866" y="139954"/>
                      <a:pt x="95758" y="139954"/>
                    </a:cubicBezTo>
                    <a:cubicBezTo>
                      <a:pt x="120650" y="139954"/>
                      <a:pt x="140716" y="119888"/>
                      <a:pt x="140716" y="95377"/>
                    </a:cubicBezTo>
                    <a:cubicBezTo>
                      <a:pt x="140716" y="70866"/>
                      <a:pt x="120777" y="50800"/>
                      <a:pt x="95758" y="50800"/>
                    </a:cubicBezTo>
                    <a:lnTo>
                      <a:pt x="95758" y="25400"/>
                    </a:lnTo>
                    <a:lnTo>
                      <a:pt x="95758" y="50800"/>
                    </a:lnTo>
                    <a:cubicBezTo>
                      <a:pt x="70866" y="50800"/>
                      <a:pt x="50800" y="70866"/>
                      <a:pt x="50800" y="95377"/>
                    </a:cubicBezTo>
                    <a:close/>
                  </a:path>
                </a:pathLst>
              </a:custGeom>
              <a:solidFill>
                <a:srgbClr val="000000"/>
              </a:solidFill>
            </p:spPr>
          </p:sp>
        </p:grpSp>
        <p:grpSp>
          <p:nvGrpSpPr>
            <p:cNvPr name="Group 7" id="7"/>
            <p:cNvGrpSpPr/>
            <p:nvPr/>
          </p:nvGrpSpPr>
          <p:grpSpPr>
            <a:xfrm rot="0">
              <a:off x="1873253" y="2859438"/>
              <a:ext cx="276608" cy="275809"/>
              <a:chOff x="0" y="0"/>
              <a:chExt cx="277200" cy="276400"/>
            </a:xfrm>
          </p:grpSpPr>
          <p:sp>
            <p:nvSpPr>
              <p:cNvPr name="Freeform 8" id="8"/>
              <p:cNvSpPr/>
              <p:nvPr/>
            </p:nvSpPr>
            <p:spPr>
              <a:xfrm flipH="false" flipV="false" rot="0">
                <a:off x="25400" y="25400"/>
                <a:ext cx="226314" cy="225552"/>
              </a:xfrm>
              <a:custGeom>
                <a:avLst/>
                <a:gdLst/>
                <a:ahLst/>
                <a:cxnLst/>
                <a:rect r="r" b="b" t="t" l="l"/>
                <a:pathLst>
                  <a:path h="225552" w="226314">
                    <a:moveTo>
                      <a:pt x="0" y="112776"/>
                    </a:moveTo>
                    <a:cubicBezTo>
                      <a:pt x="0" y="50546"/>
                      <a:pt x="50673" y="0"/>
                      <a:pt x="113157" y="0"/>
                    </a:cubicBezTo>
                    <a:cubicBezTo>
                      <a:pt x="175641" y="0"/>
                      <a:pt x="226314" y="50546"/>
                      <a:pt x="226314" y="112776"/>
                    </a:cubicBezTo>
                    <a:cubicBezTo>
                      <a:pt x="226314" y="175006"/>
                      <a:pt x="175641" y="225552"/>
                      <a:pt x="113157" y="225552"/>
                    </a:cubicBezTo>
                    <a:cubicBezTo>
                      <a:pt x="50673" y="225552"/>
                      <a:pt x="0" y="175133"/>
                      <a:pt x="0" y="112776"/>
                    </a:cubicBezTo>
                    <a:close/>
                  </a:path>
                </a:pathLst>
              </a:custGeom>
              <a:solidFill>
                <a:srgbClr val="000000"/>
              </a:solidFill>
            </p:spPr>
          </p:sp>
          <p:sp>
            <p:nvSpPr>
              <p:cNvPr name="Freeform 9" id="9"/>
              <p:cNvSpPr/>
              <p:nvPr/>
            </p:nvSpPr>
            <p:spPr>
              <a:xfrm flipH="false" flipV="false" rot="0">
                <a:off x="0" y="0"/>
                <a:ext cx="277114" cy="276352"/>
              </a:xfrm>
              <a:custGeom>
                <a:avLst/>
                <a:gdLst/>
                <a:ahLst/>
                <a:cxnLst/>
                <a:rect r="r" b="b" t="t" l="l"/>
                <a:pathLst>
                  <a:path h="276352" w="277114">
                    <a:moveTo>
                      <a:pt x="0" y="138176"/>
                    </a:moveTo>
                    <a:cubicBezTo>
                      <a:pt x="0" y="61849"/>
                      <a:pt x="62103" y="0"/>
                      <a:pt x="138557" y="0"/>
                    </a:cubicBezTo>
                    <a:lnTo>
                      <a:pt x="138557" y="25400"/>
                    </a:lnTo>
                    <a:lnTo>
                      <a:pt x="138557" y="0"/>
                    </a:lnTo>
                    <a:cubicBezTo>
                      <a:pt x="215011" y="0"/>
                      <a:pt x="277114" y="61849"/>
                      <a:pt x="277114" y="138176"/>
                    </a:cubicBezTo>
                    <a:lnTo>
                      <a:pt x="251714" y="138176"/>
                    </a:lnTo>
                    <a:lnTo>
                      <a:pt x="277114" y="138176"/>
                    </a:lnTo>
                    <a:cubicBezTo>
                      <a:pt x="277114" y="214630"/>
                      <a:pt x="215011" y="276352"/>
                      <a:pt x="138557" y="276352"/>
                    </a:cubicBezTo>
                    <a:lnTo>
                      <a:pt x="138557" y="250952"/>
                    </a:lnTo>
                    <a:lnTo>
                      <a:pt x="138557" y="276352"/>
                    </a:lnTo>
                    <a:cubicBezTo>
                      <a:pt x="62103" y="276352"/>
                      <a:pt x="0" y="214630"/>
                      <a:pt x="0" y="138176"/>
                    </a:cubicBezTo>
                    <a:lnTo>
                      <a:pt x="25400" y="138176"/>
                    </a:lnTo>
                    <a:lnTo>
                      <a:pt x="50800" y="138176"/>
                    </a:lnTo>
                    <a:lnTo>
                      <a:pt x="25400" y="138176"/>
                    </a:lnTo>
                    <a:lnTo>
                      <a:pt x="0" y="138176"/>
                    </a:lnTo>
                    <a:moveTo>
                      <a:pt x="50800" y="138176"/>
                    </a:moveTo>
                    <a:cubicBezTo>
                      <a:pt x="50800" y="152146"/>
                      <a:pt x="39370" y="163576"/>
                      <a:pt x="25400" y="163576"/>
                    </a:cubicBezTo>
                    <a:cubicBezTo>
                      <a:pt x="11430" y="163576"/>
                      <a:pt x="0" y="152146"/>
                      <a:pt x="0" y="138176"/>
                    </a:cubicBezTo>
                    <a:cubicBezTo>
                      <a:pt x="0" y="124206"/>
                      <a:pt x="11430" y="112776"/>
                      <a:pt x="25400" y="112776"/>
                    </a:cubicBezTo>
                    <a:cubicBezTo>
                      <a:pt x="39370" y="112776"/>
                      <a:pt x="50800" y="124206"/>
                      <a:pt x="50800" y="138176"/>
                    </a:cubicBezTo>
                    <a:cubicBezTo>
                      <a:pt x="50800" y="186309"/>
                      <a:pt x="90043" y="225552"/>
                      <a:pt x="138557" y="225552"/>
                    </a:cubicBezTo>
                    <a:cubicBezTo>
                      <a:pt x="187071" y="225552"/>
                      <a:pt x="226314" y="186309"/>
                      <a:pt x="226314" y="138176"/>
                    </a:cubicBezTo>
                    <a:cubicBezTo>
                      <a:pt x="226314" y="90043"/>
                      <a:pt x="187198" y="50800"/>
                      <a:pt x="138557" y="50800"/>
                    </a:cubicBezTo>
                    <a:lnTo>
                      <a:pt x="138557" y="25400"/>
                    </a:lnTo>
                    <a:lnTo>
                      <a:pt x="138557" y="50800"/>
                    </a:lnTo>
                    <a:cubicBezTo>
                      <a:pt x="90043" y="50800"/>
                      <a:pt x="50800" y="90043"/>
                      <a:pt x="50800" y="138176"/>
                    </a:cubicBezTo>
                    <a:close/>
                  </a:path>
                </a:pathLst>
              </a:custGeom>
              <a:solidFill>
                <a:srgbClr val="000000"/>
              </a:solidFill>
            </p:spPr>
          </p:sp>
        </p:grpSp>
        <p:sp>
          <p:nvSpPr>
            <p:cNvPr name="Freeform 10" id="10"/>
            <p:cNvSpPr/>
            <p:nvPr/>
          </p:nvSpPr>
          <p:spPr>
            <a:xfrm flipH="false" flipV="false" rot="0">
              <a:off x="0" y="985282"/>
              <a:ext cx="4023274" cy="4023274"/>
            </a:xfrm>
            <a:custGeom>
              <a:avLst/>
              <a:gdLst/>
              <a:ahLst/>
              <a:cxnLst/>
              <a:rect r="r" b="b" t="t" l="l"/>
              <a:pathLst>
                <a:path h="4023274" w="4023274">
                  <a:moveTo>
                    <a:pt x="0" y="0"/>
                  </a:moveTo>
                  <a:lnTo>
                    <a:pt x="4023274" y="0"/>
                  </a:lnTo>
                  <a:lnTo>
                    <a:pt x="4023274" y="4023275"/>
                  </a:lnTo>
                  <a:lnTo>
                    <a:pt x="0" y="4023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 id="11"/>
            <p:cNvSpPr/>
            <p:nvPr/>
          </p:nvSpPr>
          <p:spPr>
            <a:xfrm rot="8887118">
              <a:off x="1731421" y="1758732"/>
              <a:ext cx="4436863" cy="0"/>
            </a:xfrm>
            <a:prstGeom prst="line">
              <a:avLst/>
            </a:prstGeom>
            <a:ln cap="rnd" w="25346">
              <a:solidFill>
                <a:srgbClr val="000000"/>
              </a:solidFill>
              <a:prstDash val="solid"/>
              <a:headEnd type="none" len="sm" w="sm"/>
              <a:tailEnd type="none" len="sm" w="sm"/>
            </a:ln>
          </p:spPr>
        </p:sp>
        <p:sp>
          <p:nvSpPr>
            <p:cNvPr name="AutoShape 12" id="12"/>
            <p:cNvSpPr/>
            <p:nvPr/>
          </p:nvSpPr>
          <p:spPr>
            <a:xfrm rot="3721400">
              <a:off x="1294794" y="4321967"/>
              <a:ext cx="2905665" cy="0"/>
            </a:xfrm>
            <a:prstGeom prst="line">
              <a:avLst/>
            </a:prstGeom>
            <a:ln cap="rnd" w="25346">
              <a:solidFill>
                <a:srgbClr val="000000"/>
              </a:solidFill>
              <a:prstDash val="solid"/>
              <a:headEnd type="none" len="sm" w="sm"/>
              <a:tailEnd type="none" len="sm" w="sm"/>
            </a:ln>
          </p:spPr>
        </p:sp>
        <p:sp>
          <p:nvSpPr>
            <p:cNvPr name="AutoShape 13" id="13"/>
            <p:cNvSpPr/>
            <p:nvPr/>
          </p:nvSpPr>
          <p:spPr>
            <a:xfrm rot="6323462">
              <a:off x="2559870" y="3139993"/>
              <a:ext cx="5253151" cy="0"/>
            </a:xfrm>
            <a:prstGeom prst="line">
              <a:avLst/>
            </a:prstGeom>
            <a:ln cap="rnd" w="25346">
              <a:solidFill>
                <a:srgbClr val="000000"/>
              </a:solidFill>
              <a:prstDash val="solid"/>
              <a:headEnd type="none" len="sm" w="sm"/>
              <a:tailEnd type="none" len="sm" w="sm"/>
            </a:ln>
          </p:spPr>
        </p:sp>
        <p:sp>
          <p:nvSpPr>
            <p:cNvPr name="AutoShape 14" id="14"/>
            <p:cNvSpPr/>
            <p:nvPr/>
          </p:nvSpPr>
          <p:spPr>
            <a:xfrm rot="3869682">
              <a:off x="4808162" y="2290111"/>
              <a:ext cx="3773669" cy="0"/>
            </a:xfrm>
            <a:prstGeom prst="line">
              <a:avLst/>
            </a:prstGeom>
            <a:ln cap="rnd" w="25346">
              <a:solidFill>
                <a:srgbClr val="000000"/>
              </a:solidFill>
              <a:prstDash val="solid"/>
              <a:headEnd type="none" len="sm" w="sm"/>
              <a:tailEnd type="none" len="sm" w="sm"/>
            </a:ln>
          </p:spPr>
        </p:sp>
      </p:grpSp>
      <p:grpSp>
        <p:nvGrpSpPr>
          <p:cNvPr name="Group 15" id="15"/>
          <p:cNvGrpSpPr/>
          <p:nvPr/>
        </p:nvGrpSpPr>
        <p:grpSpPr>
          <a:xfrm rot="0">
            <a:off x="639612" y="548150"/>
            <a:ext cx="6027222" cy="1362075"/>
            <a:chOff x="0" y="0"/>
            <a:chExt cx="8036296" cy="1816100"/>
          </a:xfrm>
        </p:grpSpPr>
        <p:sp>
          <p:nvSpPr>
            <p:cNvPr name="TextBox 16" id="16"/>
            <p:cNvSpPr txBox="true"/>
            <p:nvPr/>
          </p:nvSpPr>
          <p:spPr>
            <a:xfrm rot="0">
              <a:off x="12700" y="-38100"/>
              <a:ext cx="8023596" cy="1854200"/>
            </a:xfrm>
            <a:prstGeom prst="rect">
              <a:avLst/>
            </a:prstGeom>
          </p:spPr>
          <p:txBody>
            <a:bodyPr anchor="t" rtlCol="false" tIns="0" lIns="0" bIns="0" rIns="0">
              <a:spAutoFit/>
            </a:bodyPr>
            <a:lstStyle/>
            <a:p>
              <a:pPr algn="l">
                <a:lnSpc>
                  <a:spcPts val="10741"/>
                </a:lnSpc>
              </a:pPr>
              <a:r>
                <a:rPr lang="en-US" sz="8951">
                  <a:solidFill>
                    <a:srgbClr val="000000"/>
                  </a:solidFill>
                  <a:latin typeface="Arimo"/>
                  <a:ea typeface="Arimo"/>
                  <a:cs typeface="Arimo"/>
                  <a:sym typeface="Arimo"/>
                </a:rPr>
                <a:t>Introduction</a:t>
              </a:r>
            </a:p>
          </p:txBody>
        </p:sp>
        <p:sp>
          <p:nvSpPr>
            <p:cNvPr name="AutoShape 17" id="17"/>
            <p:cNvSpPr/>
            <p:nvPr/>
          </p:nvSpPr>
          <p:spPr>
            <a:xfrm>
              <a:off x="0" y="1676400"/>
              <a:ext cx="8023596" cy="0"/>
            </a:xfrm>
            <a:prstGeom prst="line">
              <a:avLst/>
            </a:prstGeom>
            <a:ln cap="rnd" w="63500">
              <a:solidFill>
                <a:srgbClr val="000000"/>
              </a:solidFill>
              <a:prstDash val="solid"/>
              <a:headEnd type="none" len="sm" w="sm"/>
              <a:tailEnd type="none" len="sm" w="sm"/>
            </a:ln>
          </p:spPr>
        </p:sp>
      </p:grpSp>
      <p:sp>
        <p:nvSpPr>
          <p:cNvPr name="TextBox 18" id="18"/>
          <p:cNvSpPr txBox="true"/>
          <p:nvPr/>
        </p:nvSpPr>
        <p:spPr>
          <a:xfrm rot="0">
            <a:off x="379071" y="2069092"/>
            <a:ext cx="12575525" cy="3815334"/>
          </a:xfrm>
          <a:prstGeom prst="rect">
            <a:avLst/>
          </a:prstGeom>
        </p:spPr>
        <p:txBody>
          <a:bodyPr anchor="t" rtlCol="false" tIns="0" lIns="0" bIns="0" rIns="0">
            <a:spAutoFit/>
          </a:bodyPr>
          <a:lstStyle/>
          <a:p>
            <a:pPr algn="just" marL="669288" indent="-334644" lvl="1">
              <a:lnSpc>
                <a:spcPts val="4277"/>
              </a:lnSpc>
              <a:buFont typeface="Arial"/>
              <a:buChar char="•"/>
            </a:pPr>
            <a:r>
              <a:rPr lang="en-US" sz="3099">
                <a:solidFill>
                  <a:srgbClr val="000000"/>
                </a:solidFill>
                <a:latin typeface="Poppins"/>
                <a:ea typeface="Poppins"/>
                <a:cs typeface="Poppins"/>
                <a:sym typeface="Poppins"/>
              </a:rPr>
              <a:t>A simple pump jack mechanism consists of a walking beam, horsehead, sucker rods, an engine, crank, Samson post. </a:t>
            </a:r>
          </a:p>
          <a:p>
            <a:pPr algn="just" marL="669288" indent="-334644" lvl="1">
              <a:lnSpc>
                <a:spcPts val="4277"/>
              </a:lnSpc>
              <a:buFont typeface="Arial"/>
              <a:buChar char="•"/>
            </a:pPr>
            <a:r>
              <a:rPr lang="en-US" sz="3099">
                <a:solidFill>
                  <a:srgbClr val="000000"/>
                </a:solidFill>
                <a:latin typeface="Poppins"/>
                <a:ea typeface="Poppins"/>
                <a:cs typeface="Poppins"/>
                <a:sym typeface="Poppins"/>
              </a:rPr>
              <a:t>The walking beam is driven by a motor through a crank mechanism, and it is connected to the horsehead, which in turn is connected to the sucker rods that pump oil from the well.</a:t>
            </a:r>
          </a:p>
          <a:p>
            <a:pPr algn="ctr">
              <a:lnSpc>
                <a:spcPts val="4277"/>
              </a:lnSpc>
              <a:spcBef>
                <a:spcPct val="0"/>
              </a:spcBef>
            </a:pPr>
          </a:p>
        </p:txBody>
      </p:sp>
      <p:sp>
        <p:nvSpPr>
          <p:cNvPr name="Freeform 19" id="19"/>
          <p:cNvSpPr/>
          <p:nvPr/>
        </p:nvSpPr>
        <p:spPr>
          <a:xfrm flipH="false" flipV="false" rot="0">
            <a:off x="5896451" y="4924425"/>
            <a:ext cx="6198577" cy="5143500"/>
          </a:xfrm>
          <a:custGeom>
            <a:avLst/>
            <a:gdLst/>
            <a:ahLst/>
            <a:cxnLst/>
            <a:rect r="r" b="b" t="t" l="l"/>
            <a:pathLst>
              <a:path h="5143500" w="6198577">
                <a:moveTo>
                  <a:pt x="0" y="0"/>
                </a:moveTo>
                <a:lnTo>
                  <a:pt x="6198577" y="0"/>
                </a:lnTo>
                <a:lnTo>
                  <a:pt x="6198577" y="5143500"/>
                </a:lnTo>
                <a:lnTo>
                  <a:pt x="0" y="5143500"/>
                </a:lnTo>
                <a:lnTo>
                  <a:pt x="0" y="0"/>
                </a:lnTo>
                <a:close/>
              </a:path>
            </a:pathLst>
          </a:custGeom>
          <a:blipFill>
            <a:blip r:embed="rId6"/>
            <a:stretch>
              <a:fillRect l="0" t="0" r="0" b="0"/>
            </a:stretch>
          </a:blipFill>
          <a:ln w="28575" cap="rnd">
            <a:solidFill>
              <a:srgbClr val="000000"/>
            </a:solidFill>
            <a:prstDash val="solid"/>
            <a:round/>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sp>
        <p:nvSpPr>
          <p:cNvPr name="TextBox 2" id="2"/>
          <p:cNvSpPr txBox="true"/>
          <p:nvPr/>
        </p:nvSpPr>
        <p:spPr>
          <a:xfrm rot="0">
            <a:off x="785240" y="552450"/>
            <a:ext cx="5002509"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a:ea typeface="Arimo"/>
                <a:cs typeface="Arimo"/>
                <a:sym typeface="Arimo"/>
              </a:rPr>
              <a:t>Nomenclature:</a:t>
            </a:r>
          </a:p>
        </p:txBody>
      </p:sp>
      <p:sp>
        <p:nvSpPr>
          <p:cNvPr name="TextBox 3" id="3"/>
          <p:cNvSpPr txBox="true"/>
          <p:nvPr/>
        </p:nvSpPr>
        <p:spPr>
          <a:xfrm rot="0">
            <a:off x="0" y="1698879"/>
            <a:ext cx="15871986" cy="7582281"/>
          </a:xfrm>
          <a:prstGeom prst="rect">
            <a:avLst/>
          </a:prstGeom>
        </p:spPr>
        <p:txBody>
          <a:bodyPr anchor="t" rtlCol="false" tIns="0" lIns="0" bIns="0" rIns="0">
            <a:spAutoFit/>
          </a:bodyPr>
          <a:lstStyle/>
          <a:p>
            <a:pPr algn="l" marL="626109" indent="-313054" lvl="1">
              <a:lnSpc>
                <a:spcPts val="4001"/>
              </a:lnSpc>
              <a:buFont typeface="Arial"/>
              <a:buChar char="•"/>
            </a:pPr>
            <a:r>
              <a:rPr lang="en-US" sz="2899" u="sng">
                <a:solidFill>
                  <a:srgbClr val="000000"/>
                </a:solidFill>
                <a:latin typeface="Poppins"/>
                <a:ea typeface="Poppins"/>
                <a:cs typeface="Poppins"/>
                <a:sym typeface="Poppins"/>
              </a:rPr>
              <a:t>Samson Post</a:t>
            </a:r>
            <a:r>
              <a:rPr lang="en-US" sz="2899">
                <a:solidFill>
                  <a:srgbClr val="000000"/>
                </a:solidFill>
                <a:latin typeface="Poppins"/>
                <a:ea typeface="Poppins"/>
                <a:cs typeface="Poppins"/>
                <a:sym typeface="Poppins"/>
              </a:rPr>
              <a:t>: This is the structure that supports the top of the pumpjack.</a:t>
            </a:r>
            <a:r>
              <a:rPr lang="en-US" sz="2899">
                <a:solidFill>
                  <a:srgbClr val="000000"/>
                </a:solidFill>
                <a:latin typeface="Poppins"/>
                <a:ea typeface="Poppins"/>
                <a:cs typeface="Poppins"/>
                <a:sym typeface="Poppins"/>
              </a:rPr>
              <a:t> It houses the motor, gearbox, and other mechanical components.</a:t>
            </a:r>
          </a:p>
          <a:p>
            <a:pPr algn="l" marL="626109" indent="-313054" lvl="1">
              <a:lnSpc>
                <a:spcPts val="4001"/>
              </a:lnSpc>
              <a:buFont typeface="Arial"/>
              <a:buChar char="•"/>
            </a:pPr>
            <a:r>
              <a:rPr lang="en-US" sz="2899" u="sng">
                <a:solidFill>
                  <a:srgbClr val="000000"/>
                </a:solidFill>
                <a:latin typeface="Poppins"/>
                <a:ea typeface="Poppins"/>
                <a:cs typeface="Poppins"/>
                <a:sym typeface="Poppins"/>
              </a:rPr>
              <a:t>Motor</a:t>
            </a:r>
            <a:r>
              <a:rPr lang="en-US" sz="2899">
                <a:solidFill>
                  <a:srgbClr val="000000"/>
                </a:solidFill>
                <a:latin typeface="Poppins"/>
                <a:ea typeface="Poppins"/>
                <a:cs typeface="Poppins"/>
                <a:sym typeface="Poppins"/>
              </a:rPr>
              <a:t>: Typically an electric motor, it provides the power needed to operate the pumpjack system.</a:t>
            </a:r>
          </a:p>
          <a:p>
            <a:pPr algn="l" marL="626109" indent="-313054" lvl="1">
              <a:lnSpc>
                <a:spcPts val="4001"/>
              </a:lnSpc>
              <a:buFont typeface="Arial"/>
              <a:buChar char="•"/>
            </a:pPr>
            <a:r>
              <a:rPr lang="en-US" sz="2899" u="sng">
                <a:solidFill>
                  <a:srgbClr val="000000"/>
                </a:solidFill>
                <a:latin typeface="Poppins"/>
                <a:ea typeface="Poppins"/>
                <a:cs typeface="Poppins"/>
                <a:sym typeface="Poppins"/>
              </a:rPr>
              <a:t>Gearbox</a:t>
            </a:r>
            <a:r>
              <a:rPr lang="en-US" sz="2899">
                <a:solidFill>
                  <a:srgbClr val="000000"/>
                </a:solidFill>
                <a:latin typeface="Poppins"/>
                <a:ea typeface="Poppins"/>
                <a:cs typeface="Poppins"/>
                <a:sym typeface="Poppins"/>
              </a:rPr>
              <a:t>: The gearbox converts the rotary motion of the motor into the reciprocating motion required to operate the pump.</a:t>
            </a:r>
          </a:p>
          <a:p>
            <a:pPr algn="l" marL="626109" indent="-313054" lvl="1">
              <a:lnSpc>
                <a:spcPts val="4001"/>
              </a:lnSpc>
              <a:buFont typeface="Arial"/>
              <a:buChar char="•"/>
            </a:pPr>
            <a:r>
              <a:rPr lang="en-US" sz="2899" u="sng">
                <a:solidFill>
                  <a:srgbClr val="000000"/>
                </a:solidFill>
                <a:latin typeface="Poppins"/>
                <a:ea typeface="Poppins"/>
                <a:cs typeface="Poppins"/>
                <a:sym typeface="Poppins"/>
              </a:rPr>
              <a:t>Counterweights</a:t>
            </a:r>
            <a:r>
              <a:rPr lang="en-US" sz="2899">
                <a:solidFill>
                  <a:srgbClr val="000000"/>
                </a:solidFill>
                <a:latin typeface="Poppins"/>
                <a:ea typeface="Poppins"/>
                <a:cs typeface="Poppins"/>
                <a:sym typeface="Poppins"/>
              </a:rPr>
              <a:t>: These are attached to the opposite end of the pumpjack from the horsehead. These help balance the system and reduce the load on the motor during operation.</a:t>
            </a:r>
          </a:p>
          <a:p>
            <a:pPr algn="l" marL="626109" indent="-313054" lvl="1">
              <a:lnSpc>
                <a:spcPts val="4001"/>
              </a:lnSpc>
              <a:buFont typeface="Arial"/>
              <a:buChar char="•"/>
            </a:pPr>
            <a:r>
              <a:rPr lang="en-US" sz="2899" u="sng">
                <a:solidFill>
                  <a:srgbClr val="000000"/>
                </a:solidFill>
                <a:latin typeface="Poppins"/>
                <a:ea typeface="Poppins"/>
                <a:cs typeface="Poppins"/>
                <a:sym typeface="Poppins"/>
              </a:rPr>
              <a:t>Walking Beam</a:t>
            </a:r>
            <a:r>
              <a:rPr lang="en-US" sz="2899">
                <a:solidFill>
                  <a:srgbClr val="000000"/>
                </a:solidFill>
                <a:latin typeface="Poppins"/>
                <a:ea typeface="Poppins"/>
                <a:cs typeface="Poppins"/>
                <a:sym typeface="Poppins"/>
              </a:rPr>
              <a:t>: A large pivoting beam that converts the rotary motion from the motor into the </a:t>
            </a:r>
            <a:r>
              <a:rPr lang="en-US" sz="2899">
                <a:solidFill>
                  <a:srgbClr val="000000"/>
                </a:solidFill>
                <a:latin typeface="Poppins"/>
                <a:ea typeface="Poppins"/>
                <a:cs typeface="Poppins"/>
                <a:sym typeface="Poppins"/>
              </a:rPr>
              <a:t>r</a:t>
            </a:r>
            <a:r>
              <a:rPr lang="en-US" sz="2899">
                <a:solidFill>
                  <a:srgbClr val="000000"/>
                </a:solidFill>
                <a:latin typeface="Poppins"/>
                <a:ea typeface="Poppins"/>
                <a:cs typeface="Poppins"/>
                <a:sym typeface="Poppins"/>
              </a:rPr>
              <a:t>eciprocating motion needed to operate the pump. It's connected to the gearbox and counterweights.</a:t>
            </a:r>
          </a:p>
          <a:p>
            <a:pPr algn="l" marL="626109" indent="-313054" lvl="1">
              <a:lnSpc>
                <a:spcPts val="4001"/>
              </a:lnSpc>
              <a:buFont typeface="Arial"/>
              <a:buChar char="•"/>
            </a:pPr>
            <a:r>
              <a:rPr lang="en-US" sz="2899" u="sng">
                <a:solidFill>
                  <a:srgbClr val="000000"/>
                </a:solidFill>
                <a:latin typeface="Poppins"/>
                <a:ea typeface="Poppins"/>
                <a:cs typeface="Poppins"/>
                <a:sym typeface="Poppins"/>
              </a:rPr>
              <a:t>Pitman Arms</a:t>
            </a:r>
            <a:r>
              <a:rPr lang="en-US" sz="2899">
                <a:solidFill>
                  <a:srgbClr val="000000"/>
                </a:solidFill>
                <a:latin typeface="Poppins"/>
                <a:ea typeface="Poppins"/>
                <a:cs typeface="Poppins"/>
                <a:sym typeface="Poppins"/>
              </a:rPr>
              <a:t>: These linkages connect the walking beam to the downhole        pump. They transmit the reciprocating motion from the walking beam to              the pump.</a:t>
            </a:r>
          </a:p>
        </p:txBody>
      </p:sp>
      <p:grpSp>
        <p:nvGrpSpPr>
          <p:cNvPr name="Group 4" id="4"/>
          <p:cNvGrpSpPr/>
          <p:nvPr/>
        </p:nvGrpSpPr>
        <p:grpSpPr>
          <a:xfrm rot="0">
            <a:off x="14529236" y="6340678"/>
            <a:ext cx="5147723" cy="4366130"/>
            <a:chOff x="0" y="0"/>
            <a:chExt cx="6863630" cy="5821507"/>
          </a:xfrm>
        </p:grpSpPr>
        <p:sp>
          <p:nvSpPr>
            <p:cNvPr name="Freeform 5" id="5"/>
            <p:cNvSpPr/>
            <p:nvPr/>
          </p:nvSpPr>
          <p:spPr>
            <a:xfrm flipH="false" flipV="false" rot="0">
              <a:off x="0" y="1594434"/>
              <a:ext cx="3754264" cy="3755791"/>
            </a:xfrm>
            <a:custGeom>
              <a:avLst/>
              <a:gdLst/>
              <a:ahLst/>
              <a:cxnLst/>
              <a:rect r="r" b="b" t="t" l="l"/>
              <a:pathLst>
                <a:path h="3755791" w="3754264">
                  <a:moveTo>
                    <a:pt x="0" y="0"/>
                  </a:moveTo>
                  <a:lnTo>
                    <a:pt x="3754264" y="0"/>
                  </a:lnTo>
                  <a:lnTo>
                    <a:pt x="3754264" y="3755791"/>
                  </a:lnTo>
                  <a:lnTo>
                    <a:pt x="0" y="37557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893713" y="0"/>
              <a:ext cx="1931300" cy="1931300"/>
            </a:xfrm>
            <a:custGeom>
              <a:avLst/>
              <a:gdLst/>
              <a:ahLst/>
              <a:cxnLst/>
              <a:rect r="r" b="b" t="t" l="l"/>
              <a:pathLst>
                <a:path h="1931300" w="1931300">
                  <a:moveTo>
                    <a:pt x="0" y="0"/>
                  </a:moveTo>
                  <a:lnTo>
                    <a:pt x="1931300" y="0"/>
                  </a:lnTo>
                  <a:lnTo>
                    <a:pt x="1931300" y="1931300"/>
                  </a:lnTo>
                  <a:lnTo>
                    <a:pt x="0" y="1931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4672593" y="778905"/>
              <a:ext cx="373486" cy="373486"/>
              <a:chOff x="0" y="0"/>
              <a:chExt cx="414000" cy="414000"/>
            </a:xfrm>
          </p:grpSpPr>
          <p:sp>
            <p:nvSpPr>
              <p:cNvPr name="Freeform 8" id="8"/>
              <p:cNvSpPr/>
              <p:nvPr/>
            </p:nvSpPr>
            <p:spPr>
              <a:xfrm flipH="false" flipV="false" rot="0">
                <a:off x="25400" y="25400"/>
                <a:ext cx="363220" cy="363220"/>
              </a:xfrm>
              <a:custGeom>
                <a:avLst/>
                <a:gdLst/>
                <a:ahLst/>
                <a:cxnLst/>
                <a:rect r="r" b="b" t="t" l="l"/>
                <a:pathLst>
                  <a:path h="363220" w="363220">
                    <a:moveTo>
                      <a:pt x="0" y="181610"/>
                    </a:moveTo>
                    <a:cubicBezTo>
                      <a:pt x="0" y="81280"/>
                      <a:pt x="81280" y="0"/>
                      <a:pt x="181610" y="0"/>
                    </a:cubicBezTo>
                    <a:cubicBezTo>
                      <a:pt x="281940" y="0"/>
                      <a:pt x="363220" y="81280"/>
                      <a:pt x="363220" y="181610"/>
                    </a:cubicBezTo>
                    <a:cubicBezTo>
                      <a:pt x="363220" y="281940"/>
                      <a:pt x="281940" y="363220"/>
                      <a:pt x="181610" y="363220"/>
                    </a:cubicBezTo>
                    <a:cubicBezTo>
                      <a:pt x="81280" y="363220"/>
                      <a:pt x="0" y="281940"/>
                      <a:pt x="0" y="181610"/>
                    </a:cubicBezTo>
                    <a:close/>
                  </a:path>
                </a:pathLst>
              </a:custGeom>
              <a:solidFill>
                <a:srgbClr val="000000"/>
              </a:solidFill>
            </p:spPr>
          </p:sp>
          <p:sp>
            <p:nvSpPr>
              <p:cNvPr name="Freeform 9" id="9"/>
              <p:cNvSpPr/>
              <p:nvPr/>
            </p:nvSpPr>
            <p:spPr>
              <a:xfrm flipH="false" flipV="false" rot="0">
                <a:off x="0" y="0"/>
                <a:ext cx="414020" cy="414020"/>
              </a:xfrm>
              <a:custGeom>
                <a:avLst/>
                <a:gdLst/>
                <a:ahLst/>
                <a:cxnLst/>
                <a:rect r="r" b="b" t="t" l="l"/>
                <a:pathLst>
                  <a:path h="414020" w="414020">
                    <a:moveTo>
                      <a:pt x="0" y="207010"/>
                    </a:moveTo>
                    <a:cubicBezTo>
                      <a:pt x="0" y="92710"/>
                      <a:pt x="92710" y="0"/>
                      <a:pt x="207010" y="0"/>
                    </a:cubicBezTo>
                    <a:lnTo>
                      <a:pt x="207010" y="25400"/>
                    </a:lnTo>
                    <a:lnTo>
                      <a:pt x="207010" y="0"/>
                    </a:lnTo>
                    <a:cubicBezTo>
                      <a:pt x="321310" y="0"/>
                      <a:pt x="414020" y="92710"/>
                      <a:pt x="414020" y="207010"/>
                    </a:cubicBezTo>
                    <a:cubicBezTo>
                      <a:pt x="414020" y="321310"/>
                      <a:pt x="321310" y="414020"/>
                      <a:pt x="207010" y="414020"/>
                    </a:cubicBezTo>
                    <a:lnTo>
                      <a:pt x="207010" y="388620"/>
                    </a:lnTo>
                    <a:lnTo>
                      <a:pt x="207010" y="414020"/>
                    </a:lnTo>
                    <a:cubicBezTo>
                      <a:pt x="92710" y="414020"/>
                      <a:pt x="0" y="321310"/>
                      <a:pt x="0" y="207010"/>
                    </a:cubicBezTo>
                    <a:lnTo>
                      <a:pt x="25400" y="207010"/>
                    </a:lnTo>
                    <a:lnTo>
                      <a:pt x="47498" y="219456"/>
                    </a:lnTo>
                    <a:cubicBezTo>
                      <a:pt x="41783" y="229489"/>
                      <a:pt x="30099" y="234442"/>
                      <a:pt x="18923" y="231521"/>
                    </a:cubicBezTo>
                    <a:cubicBezTo>
                      <a:pt x="7747" y="228600"/>
                      <a:pt x="0" y="218567"/>
                      <a:pt x="0" y="207010"/>
                    </a:cubicBezTo>
                    <a:moveTo>
                      <a:pt x="50800" y="207010"/>
                    </a:moveTo>
                    <a:lnTo>
                      <a:pt x="25400" y="207010"/>
                    </a:lnTo>
                    <a:lnTo>
                      <a:pt x="3302" y="194564"/>
                    </a:lnTo>
                    <a:cubicBezTo>
                      <a:pt x="9017" y="184531"/>
                      <a:pt x="20701" y="179578"/>
                      <a:pt x="31877" y="182499"/>
                    </a:cubicBezTo>
                    <a:cubicBezTo>
                      <a:pt x="43053" y="185420"/>
                      <a:pt x="50800" y="195453"/>
                      <a:pt x="50800" y="207010"/>
                    </a:cubicBezTo>
                    <a:cubicBezTo>
                      <a:pt x="50800" y="293243"/>
                      <a:pt x="120777" y="363220"/>
                      <a:pt x="207010" y="363220"/>
                    </a:cubicBezTo>
                    <a:cubicBezTo>
                      <a:pt x="293243" y="363220"/>
                      <a:pt x="363220" y="293243"/>
                      <a:pt x="363220" y="207010"/>
                    </a:cubicBezTo>
                    <a:lnTo>
                      <a:pt x="388620" y="207010"/>
                    </a:lnTo>
                    <a:lnTo>
                      <a:pt x="363220" y="207010"/>
                    </a:lnTo>
                    <a:cubicBezTo>
                      <a:pt x="363220" y="120777"/>
                      <a:pt x="293243" y="50800"/>
                      <a:pt x="207010" y="50800"/>
                    </a:cubicBezTo>
                    <a:lnTo>
                      <a:pt x="207010" y="25400"/>
                    </a:lnTo>
                    <a:lnTo>
                      <a:pt x="207010" y="50800"/>
                    </a:lnTo>
                    <a:cubicBezTo>
                      <a:pt x="120777" y="50800"/>
                      <a:pt x="50800" y="120777"/>
                      <a:pt x="50800" y="207010"/>
                    </a:cubicBezTo>
                    <a:close/>
                  </a:path>
                </a:pathLst>
              </a:custGeom>
              <a:solidFill>
                <a:srgbClr val="000000"/>
              </a:solidFill>
            </p:spPr>
          </p:sp>
        </p:grpSp>
        <p:grpSp>
          <p:nvGrpSpPr>
            <p:cNvPr name="Group 10" id="10"/>
            <p:cNvGrpSpPr/>
            <p:nvPr/>
          </p:nvGrpSpPr>
          <p:grpSpPr>
            <a:xfrm rot="0">
              <a:off x="1738384" y="3333941"/>
              <a:ext cx="277498" cy="276776"/>
              <a:chOff x="0" y="0"/>
              <a:chExt cx="307600" cy="306800"/>
            </a:xfrm>
          </p:grpSpPr>
          <p:sp>
            <p:nvSpPr>
              <p:cNvPr name="Freeform 11" id="11"/>
              <p:cNvSpPr/>
              <p:nvPr/>
            </p:nvSpPr>
            <p:spPr>
              <a:xfrm flipH="false" flipV="false" rot="0">
                <a:off x="25400" y="25400"/>
                <a:ext cx="256794" cy="256032"/>
              </a:xfrm>
              <a:custGeom>
                <a:avLst/>
                <a:gdLst/>
                <a:ahLst/>
                <a:cxnLst/>
                <a:rect r="r" b="b" t="t" l="l"/>
                <a:pathLst>
                  <a:path h="256032" w="256794">
                    <a:moveTo>
                      <a:pt x="0" y="128016"/>
                    </a:moveTo>
                    <a:cubicBezTo>
                      <a:pt x="0" y="57277"/>
                      <a:pt x="57531" y="0"/>
                      <a:pt x="128397" y="0"/>
                    </a:cubicBezTo>
                    <a:cubicBezTo>
                      <a:pt x="199263" y="0"/>
                      <a:pt x="256794" y="57277"/>
                      <a:pt x="256794" y="128016"/>
                    </a:cubicBezTo>
                    <a:cubicBezTo>
                      <a:pt x="256794" y="198755"/>
                      <a:pt x="199263" y="256032"/>
                      <a:pt x="128397" y="256032"/>
                    </a:cubicBezTo>
                    <a:cubicBezTo>
                      <a:pt x="57531" y="256032"/>
                      <a:pt x="0" y="198755"/>
                      <a:pt x="0" y="128016"/>
                    </a:cubicBezTo>
                    <a:close/>
                  </a:path>
                </a:pathLst>
              </a:custGeom>
              <a:solidFill>
                <a:srgbClr val="000000"/>
              </a:solidFill>
            </p:spPr>
          </p:sp>
          <p:sp>
            <p:nvSpPr>
              <p:cNvPr name="Freeform 12" id="12"/>
              <p:cNvSpPr/>
              <p:nvPr/>
            </p:nvSpPr>
            <p:spPr>
              <a:xfrm flipH="false" flipV="false" rot="0">
                <a:off x="0" y="0"/>
                <a:ext cx="307594" cy="306832"/>
              </a:xfrm>
              <a:custGeom>
                <a:avLst/>
                <a:gdLst/>
                <a:ahLst/>
                <a:cxnLst/>
                <a:rect r="r" b="b" t="t" l="l"/>
                <a:pathLst>
                  <a:path h="306832" w="307594">
                    <a:moveTo>
                      <a:pt x="0" y="153416"/>
                    </a:moveTo>
                    <a:cubicBezTo>
                      <a:pt x="0" y="68580"/>
                      <a:pt x="68961" y="0"/>
                      <a:pt x="153797" y="0"/>
                    </a:cubicBezTo>
                    <a:lnTo>
                      <a:pt x="153797" y="25400"/>
                    </a:lnTo>
                    <a:lnTo>
                      <a:pt x="153797" y="0"/>
                    </a:lnTo>
                    <a:cubicBezTo>
                      <a:pt x="238633" y="0"/>
                      <a:pt x="307594" y="68580"/>
                      <a:pt x="307594" y="153416"/>
                    </a:cubicBezTo>
                    <a:lnTo>
                      <a:pt x="282194" y="153416"/>
                    </a:lnTo>
                    <a:lnTo>
                      <a:pt x="307594" y="153416"/>
                    </a:lnTo>
                    <a:cubicBezTo>
                      <a:pt x="307594" y="238252"/>
                      <a:pt x="238633" y="306832"/>
                      <a:pt x="153797" y="306832"/>
                    </a:cubicBezTo>
                    <a:lnTo>
                      <a:pt x="153797" y="281432"/>
                    </a:lnTo>
                    <a:lnTo>
                      <a:pt x="153797" y="306832"/>
                    </a:lnTo>
                    <a:cubicBezTo>
                      <a:pt x="68961" y="306832"/>
                      <a:pt x="0" y="238252"/>
                      <a:pt x="0" y="153416"/>
                    </a:cubicBezTo>
                    <a:lnTo>
                      <a:pt x="25400" y="153416"/>
                    </a:lnTo>
                    <a:lnTo>
                      <a:pt x="50800" y="153416"/>
                    </a:lnTo>
                    <a:lnTo>
                      <a:pt x="25400" y="153416"/>
                    </a:lnTo>
                    <a:lnTo>
                      <a:pt x="0" y="153416"/>
                    </a:lnTo>
                    <a:moveTo>
                      <a:pt x="50800" y="153416"/>
                    </a:moveTo>
                    <a:cubicBezTo>
                      <a:pt x="50800" y="167386"/>
                      <a:pt x="39370" y="178816"/>
                      <a:pt x="25400" y="178816"/>
                    </a:cubicBezTo>
                    <a:cubicBezTo>
                      <a:pt x="11430" y="178816"/>
                      <a:pt x="0" y="167386"/>
                      <a:pt x="0" y="153416"/>
                    </a:cubicBezTo>
                    <a:cubicBezTo>
                      <a:pt x="0" y="139446"/>
                      <a:pt x="11430" y="128016"/>
                      <a:pt x="25400" y="128016"/>
                    </a:cubicBezTo>
                    <a:cubicBezTo>
                      <a:pt x="39370" y="128016"/>
                      <a:pt x="50800" y="139446"/>
                      <a:pt x="50800" y="153416"/>
                    </a:cubicBezTo>
                    <a:cubicBezTo>
                      <a:pt x="50800" y="210058"/>
                      <a:pt x="96901" y="256032"/>
                      <a:pt x="153797" y="256032"/>
                    </a:cubicBezTo>
                    <a:cubicBezTo>
                      <a:pt x="210693" y="256032"/>
                      <a:pt x="256794" y="210058"/>
                      <a:pt x="256794" y="153416"/>
                    </a:cubicBezTo>
                    <a:cubicBezTo>
                      <a:pt x="256794" y="96774"/>
                      <a:pt x="210820" y="50800"/>
                      <a:pt x="153797" y="50800"/>
                    </a:cubicBezTo>
                    <a:lnTo>
                      <a:pt x="153797" y="25400"/>
                    </a:lnTo>
                    <a:lnTo>
                      <a:pt x="153797" y="50800"/>
                    </a:lnTo>
                    <a:cubicBezTo>
                      <a:pt x="96901" y="50800"/>
                      <a:pt x="50800" y="96774"/>
                      <a:pt x="50800" y="153416"/>
                    </a:cubicBezTo>
                    <a:close/>
                  </a:path>
                </a:pathLst>
              </a:custGeom>
              <a:solidFill>
                <a:srgbClr val="000000"/>
              </a:solidFill>
            </p:spPr>
          </p:sp>
        </p:grpSp>
        <p:sp>
          <p:nvSpPr>
            <p:cNvPr name="AutoShape 13" id="13"/>
            <p:cNvSpPr/>
            <p:nvPr/>
          </p:nvSpPr>
          <p:spPr>
            <a:xfrm rot="8413952">
              <a:off x="1510200" y="2224482"/>
              <a:ext cx="3682044" cy="0"/>
            </a:xfrm>
            <a:prstGeom prst="line">
              <a:avLst/>
            </a:prstGeom>
            <a:ln cap="rnd" w="22914">
              <a:solidFill>
                <a:srgbClr val="263165"/>
              </a:solidFill>
              <a:prstDash val="solid"/>
              <a:headEnd type="none" len="sm" w="sm"/>
              <a:tailEnd type="none" len="sm" w="sm"/>
            </a:ln>
          </p:spPr>
        </p:sp>
        <p:sp>
          <p:nvSpPr>
            <p:cNvPr name="AutoShape 14" id="14"/>
            <p:cNvSpPr/>
            <p:nvPr/>
          </p:nvSpPr>
          <p:spPr>
            <a:xfrm rot="4572331">
              <a:off x="3043633" y="3381306"/>
              <a:ext cx="4708200" cy="0"/>
            </a:xfrm>
            <a:prstGeom prst="line">
              <a:avLst/>
            </a:prstGeom>
            <a:ln cap="rnd" w="22914">
              <a:solidFill>
                <a:srgbClr val="000000"/>
              </a:solidFill>
              <a:prstDash val="solid"/>
              <a:headEnd type="none" len="sm" w="sm"/>
              <a:tailEnd type="none" len="sm" w="sm"/>
            </a:ln>
          </p:spPr>
        </p:sp>
        <p:sp>
          <p:nvSpPr>
            <p:cNvPr name="AutoShape 15" id="15"/>
            <p:cNvSpPr/>
            <p:nvPr/>
          </p:nvSpPr>
          <p:spPr>
            <a:xfrm rot="4466367">
              <a:off x="998340" y="4680204"/>
              <a:ext cx="2339285" cy="0"/>
            </a:xfrm>
            <a:prstGeom prst="line">
              <a:avLst/>
            </a:prstGeom>
            <a:ln cap="rnd" w="22914">
              <a:solidFill>
                <a:srgbClr val="263165"/>
              </a:solidFill>
              <a:prstDash val="solid"/>
              <a:headEnd type="none" len="sm" w="sm"/>
              <a:tailEnd type="none" len="sm" w="sm"/>
            </a:ln>
          </p:spPr>
        </p:sp>
        <p:sp>
          <p:nvSpPr>
            <p:cNvPr name="AutoShape 16" id="16"/>
            <p:cNvSpPr/>
            <p:nvPr/>
          </p:nvSpPr>
          <p:spPr>
            <a:xfrm rot="84544">
              <a:off x="4999969" y="954190"/>
              <a:ext cx="1863662" cy="0"/>
            </a:xfrm>
            <a:prstGeom prst="line">
              <a:avLst/>
            </a:prstGeom>
            <a:ln cap="rnd" w="22914">
              <a:solidFill>
                <a:srgbClr val="263165"/>
              </a:solidFill>
              <a:prstDash val="solid"/>
              <a:headEnd type="none" len="sm" w="sm"/>
              <a:tailEnd type="none" len="sm" w="sm"/>
            </a:ln>
          </p:spPr>
        </p:sp>
      </p:grpSp>
      <p:sp>
        <p:nvSpPr>
          <p:cNvPr name="AutoShape 17" id="17"/>
          <p:cNvSpPr/>
          <p:nvPr/>
        </p:nvSpPr>
        <p:spPr>
          <a:xfrm>
            <a:off x="581413" y="1476375"/>
            <a:ext cx="5314915" cy="0"/>
          </a:xfrm>
          <a:prstGeom prst="line">
            <a:avLst/>
          </a:prstGeom>
          <a:ln cap="rnd" w="38100">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sp>
        <p:nvSpPr>
          <p:cNvPr name="TextBox 2" id="2"/>
          <p:cNvSpPr txBox="true"/>
          <p:nvPr/>
        </p:nvSpPr>
        <p:spPr>
          <a:xfrm rot="0">
            <a:off x="190543" y="298881"/>
            <a:ext cx="15244950"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a:ea typeface="Arimo"/>
                <a:cs typeface="Arimo"/>
                <a:sym typeface="Arimo"/>
              </a:rPr>
              <a:t>Optimization of the existing Pumpjack</a:t>
            </a:r>
          </a:p>
        </p:txBody>
      </p:sp>
      <p:grpSp>
        <p:nvGrpSpPr>
          <p:cNvPr name="Group 3" id="3"/>
          <p:cNvGrpSpPr/>
          <p:nvPr/>
        </p:nvGrpSpPr>
        <p:grpSpPr>
          <a:xfrm rot="0">
            <a:off x="104793" y="4187240"/>
            <a:ext cx="18078414" cy="5700318"/>
            <a:chOff x="0" y="0"/>
            <a:chExt cx="24104553" cy="7600424"/>
          </a:xfrm>
        </p:grpSpPr>
        <p:sp>
          <p:nvSpPr>
            <p:cNvPr name="TextBox 4" id="4"/>
            <p:cNvSpPr txBox="true"/>
            <p:nvPr/>
          </p:nvSpPr>
          <p:spPr>
            <a:xfrm rot="0">
              <a:off x="0" y="1113299"/>
              <a:ext cx="7645366" cy="6487125"/>
            </a:xfrm>
            <a:prstGeom prst="rect">
              <a:avLst/>
            </a:prstGeom>
          </p:spPr>
          <p:txBody>
            <a:bodyPr anchor="t" rtlCol="false" tIns="0" lIns="0" bIns="0" rIns="0">
              <a:spAutoFit/>
            </a:bodyPr>
            <a:lstStyle/>
            <a:p>
              <a:pPr algn="l" marL="670438" indent="-335219" lvl="1">
                <a:lnSpc>
                  <a:spcPts val="4285"/>
                </a:lnSpc>
                <a:buFont typeface="Arial"/>
                <a:buChar char="•"/>
              </a:pPr>
              <a:r>
                <a:rPr lang="en-US" sz="3105">
                  <a:solidFill>
                    <a:srgbClr val="000000"/>
                  </a:solidFill>
                  <a:latin typeface="Arimo"/>
                  <a:ea typeface="Arimo"/>
                  <a:cs typeface="Arimo"/>
                  <a:sym typeface="Arimo"/>
                </a:rPr>
                <a:t>Materials such as carbon fiber or fiberglass-reinforced polymers are strong and lightweight. </a:t>
              </a:r>
            </a:p>
            <a:p>
              <a:pPr algn="l" marL="670438" indent="-335219" lvl="1">
                <a:lnSpc>
                  <a:spcPts val="4285"/>
                </a:lnSpc>
                <a:buFont typeface="Arial"/>
                <a:buChar char="•"/>
              </a:pPr>
              <a:r>
                <a:rPr lang="en-US" sz="3105">
                  <a:solidFill>
                    <a:srgbClr val="000000"/>
                  </a:solidFill>
                  <a:latin typeface="Arimo"/>
                  <a:ea typeface="Arimo"/>
                  <a:cs typeface="Arimo"/>
                  <a:sym typeface="Arimo"/>
                </a:rPr>
                <a:t>They can be utilized in various pump jack components without compromising their strength or durability.</a:t>
              </a:r>
            </a:p>
          </p:txBody>
        </p:sp>
        <p:sp>
          <p:nvSpPr>
            <p:cNvPr name="TextBox 5" id="5"/>
            <p:cNvSpPr txBox="true"/>
            <p:nvPr/>
          </p:nvSpPr>
          <p:spPr>
            <a:xfrm rot="0">
              <a:off x="8021251" y="1094401"/>
              <a:ext cx="7197897" cy="6486982"/>
            </a:xfrm>
            <a:prstGeom prst="rect">
              <a:avLst/>
            </a:prstGeom>
          </p:spPr>
          <p:txBody>
            <a:bodyPr anchor="t" rtlCol="false" tIns="0" lIns="0" bIns="0" rIns="0">
              <a:spAutoFit/>
            </a:bodyPr>
            <a:lstStyle/>
            <a:p>
              <a:pPr algn="l" marL="671450" indent="-335725" lvl="1">
                <a:lnSpc>
                  <a:spcPts val="4291"/>
                </a:lnSpc>
                <a:buFont typeface="Arial"/>
                <a:buChar char="•"/>
              </a:pPr>
              <a:r>
                <a:rPr lang="en-US" sz="3110">
                  <a:solidFill>
                    <a:srgbClr val="000000"/>
                  </a:solidFill>
                  <a:latin typeface="Arimo"/>
                  <a:ea typeface="Arimo"/>
                  <a:cs typeface="Arimo"/>
                  <a:sym typeface="Arimo"/>
                </a:rPr>
                <a:t>Advanced high-strength steels offer a good balance of strength and weight. </a:t>
              </a:r>
            </a:p>
            <a:p>
              <a:pPr algn="l" marL="671450" indent="-335725" lvl="1">
                <a:lnSpc>
                  <a:spcPts val="4291"/>
                </a:lnSpc>
                <a:buFont typeface="Arial"/>
                <a:buChar char="•"/>
              </a:pPr>
              <a:r>
                <a:rPr lang="en-US" sz="3110">
                  <a:solidFill>
                    <a:srgbClr val="000000"/>
                  </a:solidFill>
                  <a:latin typeface="Arimo"/>
                  <a:ea typeface="Arimo"/>
                  <a:cs typeface="Arimo"/>
                  <a:sym typeface="Arimo"/>
                </a:rPr>
                <a:t>They can be used in pump jack components where weight reduction is desired without sacrificing structural integrity.</a:t>
              </a:r>
            </a:p>
          </p:txBody>
        </p:sp>
        <p:sp>
          <p:nvSpPr>
            <p:cNvPr name="TextBox 6" id="6"/>
            <p:cNvSpPr txBox="true"/>
            <p:nvPr/>
          </p:nvSpPr>
          <p:spPr>
            <a:xfrm rot="0">
              <a:off x="15595033" y="1075199"/>
              <a:ext cx="8509520" cy="6487287"/>
            </a:xfrm>
            <a:prstGeom prst="rect">
              <a:avLst/>
            </a:prstGeom>
          </p:spPr>
          <p:txBody>
            <a:bodyPr anchor="t" rtlCol="false" tIns="0" lIns="0" bIns="0" rIns="0">
              <a:spAutoFit/>
            </a:bodyPr>
            <a:lstStyle/>
            <a:p>
              <a:pPr algn="l" marL="669288" indent="-334644" lvl="1">
                <a:lnSpc>
                  <a:spcPts val="4277"/>
                </a:lnSpc>
                <a:buFont typeface="Arial"/>
                <a:buChar char="•"/>
              </a:pPr>
              <a:r>
                <a:rPr lang="en-US" sz="3099">
                  <a:solidFill>
                    <a:srgbClr val="000000"/>
                  </a:solidFill>
                  <a:latin typeface="Arimo"/>
                  <a:ea typeface="Arimo"/>
                  <a:cs typeface="Arimo"/>
                  <a:sym typeface="Arimo"/>
                </a:rPr>
                <a:t>Titanium, due to its light weight and excellent corrosion resistance, is ideal for use in pump jack components that can withstand harsh environments.</a:t>
              </a:r>
            </a:p>
            <a:p>
              <a:pPr algn="l" marL="669289" indent="-334645" lvl="1">
                <a:lnSpc>
                  <a:spcPts val="4277"/>
                </a:lnSpc>
                <a:buFont typeface="Arial"/>
                <a:buChar char="•"/>
              </a:pPr>
              <a:r>
                <a:rPr lang="en-US" sz="3099">
                  <a:solidFill>
                    <a:srgbClr val="000000"/>
                  </a:solidFill>
                  <a:latin typeface="Arimo"/>
                  <a:ea typeface="Arimo"/>
                  <a:cs typeface="Arimo"/>
                  <a:sym typeface="Arimo"/>
                </a:rPr>
                <a:t>Even though it</a:t>
              </a:r>
              <a:r>
                <a:rPr lang="en-US" sz="3099">
                  <a:solidFill>
                    <a:srgbClr val="000000"/>
                  </a:solidFill>
                  <a:latin typeface="Arimo"/>
                  <a:ea typeface="Arimo"/>
                  <a:cs typeface="Arimo"/>
                  <a:sym typeface="Arimo"/>
                </a:rPr>
                <a:t> can be expensive, its durability and longevity ultimately make it a cost-effective choice.</a:t>
              </a:r>
            </a:p>
          </p:txBody>
        </p:sp>
        <p:sp>
          <p:nvSpPr>
            <p:cNvPr name="TextBox 7" id="7"/>
            <p:cNvSpPr txBox="true"/>
            <p:nvPr/>
          </p:nvSpPr>
          <p:spPr>
            <a:xfrm rot="0">
              <a:off x="567695" y="-19050"/>
              <a:ext cx="6509976" cy="908050"/>
            </a:xfrm>
            <a:prstGeom prst="rect">
              <a:avLst/>
            </a:prstGeom>
          </p:spPr>
          <p:txBody>
            <a:bodyPr anchor="t" rtlCol="false" tIns="0" lIns="0" bIns="0" rIns="0">
              <a:spAutoFit/>
            </a:bodyPr>
            <a:lstStyle/>
            <a:p>
              <a:pPr algn="ctr">
                <a:lnSpc>
                  <a:spcPts val="5280"/>
                </a:lnSpc>
              </a:pPr>
              <a:r>
                <a:rPr lang="en-US" sz="4400">
                  <a:solidFill>
                    <a:srgbClr val="000000"/>
                  </a:solidFill>
                  <a:latin typeface="Arimo"/>
                  <a:ea typeface="Arimo"/>
                  <a:cs typeface="Arimo"/>
                  <a:sym typeface="Arimo"/>
                </a:rPr>
                <a:t>Composite Material</a:t>
              </a:r>
            </a:p>
          </p:txBody>
        </p:sp>
        <p:sp>
          <p:nvSpPr>
            <p:cNvPr name="TextBox 8" id="8"/>
            <p:cNvSpPr txBox="true"/>
            <p:nvPr/>
          </p:nvSpPr>
          <p:spPr>
            <a:xfrm rot="0">
              <a:off x="8628231" y="6350"/>
              <a:ext cx="7163875" cy="908050"/>
            </a:xfrm>
            <a:prstGeom prst="rect">
              <a:avLst/>
            </a:prstGeom>
          </p:spPr>
          <p:txBody>
            <a:bodyPr anchor="t" rtlCol="false" tIns="0" lIns="0" bIns="0" rIns="0">
              <a:spAutoFit/>
            </a:bodyPr>
            <a:lstStyle/>
            <a:p>
              <a:pPr algn="ctr">
                <a:lnSpc>
                  <a:spcPts val="5280"/>
                </a:lnSpc>
              </a:pPr>
              <a:r>
                <a:rPr lang="en-US" sz="4400">
                  <a:solidFill>
                    <a:srgbClr val="000000"/>
                  </a:solidFill>
                  <a:latin typeface="Arimo"/>
                  <a:ea typeface="Arimo"/>
                  <a:cs typeface="Arimo"/>
                  <a:sym typeface="Arimo"/>
                </a:rPr>
                <a:t>High-Strength Steel</a:t>
              </a:r>
            </a:p>
          </p:txBody>
        </p:sp>
        <p:sp>
          <p:nvSpPr>
            <p:cNvPr name="TextBox 9" id="9"/>
            <p:cNvSpPr txBox="true"/>
            <p:nvPr/>
          </p:nvSpPr>
          <p:spPr>
            <a:xfrm rot="0">
              <a:off x="17342664" y="6350"/>
              <a:ext cx="4667243" cy="882650"/>
            </a:xfrm>
            <a:prstGeom prst="rect">
              <a:avLst/>
            </a:prstGeom>
          </p:spPr>
          <p:txBody>
            <a:bodyPr anchor="t" rtlCol="false" tIns="0" lIns="0" bIns="0" rIns="0">
              <a:spAutoFit/>
            </a:bodyPr>
            <a:lstStyle/>
            <a:p>
              <a:pPr algn="ctr">
                <a:lnSpc>
                  <a:spcPts val="5167"/>
                </a:lnSpc>
              </a:pPr>
              <a:r>
                <a:rPr lang="en-US" sz="4306">
                  <a:solidFill>
                    <a:srgbClr val="000000"/>
                  </a:solidFill>
                  <a:latin typeface="Arimo"/>
                  <a:ea typeface="Arimo"/>
                  <a:cs typeface="Arimo"/>
                  <a:sym typeface="Arimo"/>
                </a:rPr>
                <a:t>Titanium</a:t>
              </a:r>
            </a:p>
          </p:txBody>
        </p:sp>
        <p:sp>
          <p:nvSpPr>
            <p:cNvPr name="AutoShape 10" id="10"/>
            <p:cNvSpPr/>
            <p:nvPr/>
          </p:nvSpPr>
          <p:spPr>
            <a:xfrm flipV="true">
              <a:off x="567695" y="911225"/>
              <a:ext cx="6550722" cy="25400"/>
            </a:xfrm>
            <a:prstGeom prst="line">
              <a:avLst/>
            </a:prstGeom>
            <a:ln cap="rnd" w="38100">
              <a:solidFill>
                <a:srgbClr val="000000"/>
              </a:solidFill>
              <a:prstDash val="lgDash"/>
              <a:headEnd type="none" len="sm" w="sm"/>
              <a:tailEnd type="none" len="sm" w="sm"/>
            </a:ln>
          </p:spPr>
        </p:sp>
        <p:sp>
          <p:nvSpPr>
            <p:cNvPr name="AutoShape 11" id="11"/>
            <p:cNvSpPr/>
            <p:nvPr/>
          </p:nvSpPr>
          <p:spPr>
            <a:xfrm>
              <a:off x="8776915" y="882650"/>
              <a:ext cx="6912128" cy="19050"/>
            </a:xfrm>
            <a:prstGeom prst="line">
              <a:avLst/>
            </a:prstGeom>
            <a:ln cap="rnd" w="38100">
              <a:solidFill>
                <a:srgbClr val="000000"/>
              </a:solidFill>
              <a:prstDash val="lgDash"/>
              <a:headEnd type="none" len="sm" w="sm"/>
              <a:tailEnd type="none" len="sm" w="sm"/>
            </a:ln>
          </p:spPr>
        </p:sp>
        <p:sp>
          <p:nvSpPr>
            <p:cNvPr name="AutoShape 12" id="12"/>
            <p:cNvSpPr/>
            <p:nvPr/>
          </p:nvSpPr>
          <p:spPr>
            <a:xfrm flipV="true">
              <a:off x="17773655" y="946150"/>
              <a:ext cx="3970407" cy="19050"/>
            </a:xfrm>
            <a:prstGeom prst="line">
              <a:avLst/>
            </a:prstGeom>
            <a:ln cap="rnd" w="38100">
              <a:solidFill>
                <a:srgbClr val="000000"/>
              </a:solidFill>
              <a:prstDash val="lgDash"/>
              <a:headEnd type="none" len="sm" w="sm"/>
              <a:tailEnd type="none" len="sm" w="sm"/>
            </a:ln>
          </p:spPr>
        </p:sp>
      </p:grpSp>
      <p:sp>
        <p:nvSpPr>
          <p:cNvPr name="Freeform 13" id="13"/>
          <p:cNvSpPr/>
          <p:nvPr/>
        </p:nvSpPr>
        <p:spPr>
          <a:xfrm flipH="false" flipV="false" rot="0">
            <a:off x="17029448" y="798144"/>
            <a:ext cx="1634575" cy="1634575"/>
          </a:xfrm>
          <a:custGeom>
            <a:avLst/>
            <a:gdLst/>
            <a:ahLst/>
            <a:cxnLst/>
            <a:rect r="r" b="b" t="t" l="l"/>
            <a:pathLst>
              <a:path h="1634575" w="1634575">
                <a:moveTo>
                  <a:pt x="0" y="0"/>
                </a:moveTo>
                <a:lnTo>
                  <a:pt x="1634574" y="0"/>
                </a:lnTo>
                <a:lnTo>
                  <a:pt x="1634574" y="1634574"/>
                </a:lnTo>
                <a:lnTo>
                  <a:pt x="0" y="1634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691488" y="1460554"/>
            <a:ext cx="310500" cy="310500"/>
            <a:chOff x="0" y="0"/>
            <a:chExt cx="414000" cy="414000"/>
          </a:xfrm>
        </p:grpSpPr>
        <p:sp>
          <p:nvSpPr>
            <p:cNvPr name="Freeform 15" id="15"/>
            <p:cNvSpPr/>
            <p:nvPr/>
          </p:nvSpPr>
          <p:spPr>
            <a:xfrm flipH="false" flipV="false" rot="0">
              <a:off x="25400" y="25400"/>
              <a:ext cx="363220" cy="363220"/>
            </a:xfrm>
            <a:custGeom>
              <a:avLst/>
              <a:gdLst/>
              <a:ahLst/>
              <a:cxnLst/>
              <a:rect r="r" b="b" t="t" l="l"/>
              <a:pathLst>
                <a:path h="363220" w="363220">
                  <a:moveTo>
                    <a:pt x="0" y="181610"/>
                  </a:moveTo>
                  <a:cubicBezTo>
                    <a:pt x="0" y="81280"/>
                    <a:pt x="81280" y="0"/>
                    <a:pt x="181610" y="0"/>
                  </a:cubicBezTo>
                  <a:cubicBezTo>
                    <a:pt x="281940" y="0"/>
                    <a:pt x="363220" y="81280"/>
                    <a:pt x="363220" y="181610"/>
                  </a:cubicBezTo>
                  <a:cubicBezTo>
                    <a:pt x="363220" y="281940"/>
                    <a:pt x="281940" y="363220"/>
                    <a:pt x="181610" y="363220"/>
                  </a:cubicBezTo>
                  <a:cubicBezTo>
                    <a:pt x="81280" y="363220"/>
                    <a:pt x="0" y="281940"/>
                    <a:pt x="0" y="181610"/>
                  </a:cubicBezTo>
                  <a:close/>
                </a:path>
              </a:pathLst>
            </a:custGeom>
            <a:solidFill>
              <a:srgbClr val="000000"/>
            </a:solidFill>
          </p:spPr>
        </p:sp>
        <p:sp>
          <p:nvSpPr>
            <p:cNvPr name="Freeform 16" id="16"/>
            <p:cNvSpPr/>
            <p:nvPr/>
          </p:nvSpPr>
          <p:spPr>
            <a:xfrm flipH="false" flipV="false" rot="0">
              <a:off x="0" y="0"/>
              <a:ext cx="414020" cy="414020"/>
            </a:xfrm>
            <a:custGeom>
              <a:avLst/>
              <a:gdLst/>
              <a:ahLst/>
              <a:cxnLst/>
              <a:rect r="r" b="b" t="t" l="l"/>
              <a:pathLst>
                <a:path h="414020" w="414020">
                  <a:moveTo>
                    <a:pt x="0" y="207010"/>
                  </a:moveTo>
                  <a:cubicBezTo>
                    <a:pt x="0" y="92710"/>
                    <a:pt x="92710" y="0"/>
                    <a:pt x="207010" y="0"/>
                  </a:cubicBezTo>
                  <a:lnTo>
                    <a:pt x="207010" y="25400"/>
                  </a:lnTo>
                  <a:lnTo>
                    <a:pt x="207010" y="0"/>
                  </a:lnTo>
                  <a:cubicBezTo>
                    <a:pt x="321310" y="0"/>
                    <a:pt x="414020" y="92710"/>
                    <a:pt x="414020" y="207010"/>
                  </a:cubicBezTo>
                  <a:cubicBezTo>
                    <a:pt x="414020" y="321310"/>
                    <a:pt x="321310" y="414020"/>
                    <a:pt x="207010" y="414020"/>
                  </a:cubicBezTo>
                  <a:lnTo>
                    <a:pt x="207010" y="388620"/>
                  </a:lnTo>
                  <a:lnTo>
                    <a:pt x="207010" y="414020"/>
                  </a:lnTo>
                  <a:cubicBezTo>
                    <a:pt x="92710" y="414020"/>
                    <a:pt x="0" y="321310"/>
                    <a:pt x="0" y="207010"/>
                  </a:cubicBezTo>
                  <a:lnTo>
                    <a:pt x="25400" y="207010"/>
                  </a:lnTo>
                  <a:lnTo>
                    <a:pt x="47498" y="219456"/>
                  </a:lnTo>
                  <a:cubicBezTo>
                    <a:pt x="41783" y="229489"/>
                    <a:pt x="30099" y="234442"/>
                    <a:pt x="18923" y="231521"/>
                  </a:cubicBezTo>
                  <a:cubicBezTo>
                    <a:pt x="7747" y="228600"/>
                    <a:pt x="0" y="218567"/>
                    <a:pt x="0" y="207010"/>
                  </a:cubicBezTo>
                  <a:moveTo>
                    <a:pt x="50800" y="207010"/>
                  </a:moveTo>
                  <a:lnTo>
                    <a:pt x="25400" y="207010"/>
                  </a:lnTo>
                  <a:lnTo>
                    <a:pt x="3302" y="194564"/>
                  </a:lnTo>
                  <a:cubicBezTo>
                    <a:pt x="9017" y="184531"/>
                    <a:pt x="20701" y="179578"/>
                    <a:pt x="31877" y="182499"/>
                  </a:cubicBezTo>
                  <a:cubicBezTo>
                    <a:pt x="43053" y="185420"/>
                    <a:pt x="50800" y="195453"/>
                    <a:pt x="50800" y="207010"/>
                  </a:cubicBezTo>
                  <a:cubicBezTo>
                    <a:pt x="50800" y="293243"/>
                    <a:pt x="120777" y="363220"/>
                    <a:pt x="207010" y="363220"/>
                  </a:cubicBezTo>
                  <a:cubicBezTo>
                    <a:pt x="293243" y="363220"/>
                    <a:pt x="363220" y="293243"/>
                    <a:pt x="363220" y="207010"/>
                  </a:cubicBezTo>
                  <a:lnTo>
                    <a:pt x="388620" y="207010"/>
                  </a:lnTo>
                  <a:lnTo>
                    <a:pt x="363220" y="207010"/>
                  </a:lnTo>
                  <a:cubicBezTo>
                    <a:pt x="363220" y="120777"/>
                    <a:pt x="293243" y="50800"/>
                    <a:pt x="207010" y="50800"/>
                  </a:cubicBezTo>
                  <a:lnTo>
                    <a:pt x="207010" y="25400"/>
                  </a:lnTo>
                  <a:lnTo>
                    <a:pt x="207010" y="50800"/>
                  </a:lnTo>
                  <a:cubicBezTo>
                    <a:pt x="120777" y="50800"/>
                    <a:pt x="50800" y="120777"/>
                    <a:pt x="50800" y="207010"/>
                  </a:cubicBezTo>
                  <a:close/>
                </a:path>
              </a:pathLst>
            </a:custGeom>
            <a:solidFill>
              <a:srgbClr val="000000"/>
            </a:solidFill>
          </p:spPr>
        </p:sp>
      </p:grpSp>
      <p:grpSp>
        <p:nvGrpSpPr>
          <p:cNvPr name="Group 17" id="17"/>
          <p:cNvGrpSpPr/>
          <p:nvPr/>
        </p:nvGrpSpPr>
        <p:grpSpPr>
          <a:xfrm rot="0">
            <a:off x="14777950" y="120156"/>
            <a:ext cx="207900" cy="207300"/>
            <a:chOff x="0" y="0"/>
            <a:chExt cx="277200" cy="276400"/>
          </a:xfrm>
        </p:grpSpPr>
        <p:sp>
          <p:nvSpPr>
            <p:cNvPr name="Freeform 18" id="18"/>
            <p:cNvSpPr/>
            <p:nvPr/>
          </p:nvSpPr>
          <p:spPr>
            <a:xfrm flipH="false" flipV="false" rot="0">
              <a:off x="25400" y="25400"/>
              <a:ext cx="226314" cy="225552"/>
            </a:xfrm>
            <a:custGeom>
              <a:avLst/>
              <a:gdLst/>
              <a:ahLst/>
              <a:cxnLst/>
              <a:rect r="r" b="b" t="t" l="l"/>
              <a:pathLst>
                <a:path h="225552" w="226314">
                  <a:moveTo>
                    <a:pt x="0" y="112776"/>
                  </a:moveTo>
                  <a:cubicBezTo>
                    <a:pt x="0" y="50546"/>
                    <a:pt x="50673" y="0"/>
                    <a:pt x="113157" y="0"/>
                  </a:cubicBezTo>
                  <a:cubicBezTo>
                    <a:pt x="175641" y="0"/>
                    <a:pt x="226314" y="50546"/>
                    <a:pt x="226314" y="112776"/>
                  </a:cubicBezTo>
                  <a:cubicBezTo>
                    <a:pt x="226314" y="175006"/>
                    <a:pt x="175641" y="225552"/>
                    <a:pt x="113157" y="225552"/>
                  </a:cubicBezTo>
                  <a:cubicBezTo>
                    <a:pt x="50673" y="225552"/>
                    <a:pt x="0" y="175133"/>
                    <a:pt x="0" y="112776"/>
                  </a:cubicBezTo>
                  <a:close/>
                </a:path>
              </a:pathLst>
            </a:custGeom>
            <a:solidFill>
              <a:srgbClr val="000000"/>
            </a:solidFill>
          </p:spPr>
        </p:sp>
        <p:sp>
          <p:nvSpPr>
            <p:cNvPr name="Freeform 19" id="19"/>
            <p:cNvSpPr/>
            <p:nvPr/>
          </p:nvSpPr>
          <p:spPr>
            <a:xfrm flipH="false" flipV="false" rot="0">
              <a:off x="0" y="0"/>
              <a:ext cx="277114" cy="276352"/>
            </a:xfrm>
            <a:custGeom>
              <a:avLst/>
              <a:gdLst/>
              <a:ahLst/>
              <a:cxnLst/>
              <a:rect r="r" b="b" t="t" l="l"/>
              <a:pathLst>
                <a:path h="276352" w="277114">
                  <a:moveTo>
                    <a:pt x="0" y="138176"/>
                  </a:moveTo>
                  <a:cubicBezTo>
                    <a:pt x="0" y="61849"/>
                    <a:pt x="62103" y="0"/>
                    <a:pt x="138557" y="0"/>
                  </a:cubicBezTo>
                  <a:lnTo>
                    <a:pt x="138557" y="25400"/>
                  </a:lnTo>
                  <a:lnTo>
                    <a:pt x="138557" y="0"/>
                  </a:lnTo>
                  <a:cubicBezTo>
                    <a:pt x="215011" y="0"/>
                    <a:pt x="277114" y="61849"/>
                    <a:pt x="277114" y="138176"/>
                  </a:cubicBezTo>
                  <a:lnTo>
                    <a:pt x="251714" y="138176"/>
                  </a:lnTo>
                  <a:lnTo>
                    <a:pt x="277114" y="138176"/>
                  </a:lnTo>
                  <a:cubicBezTo>
                    <a:pt x="277114" y="214630"/>
                    <a:pt x="215011" y="276352"/>
                    <a:pt x="138557" y="276352"/>
                  </a:cubicBezTo>
                  <a:lnTo>
                    <a:pt x="138557" y="250952"/>
                  </a:lnTo>
                  <a:lnTo>
                    <a:pt x="138557" y="276352"/>
                  </a:lnTo>
                  <a:cubicBezTo>
                    <a:pt x="62103" y="276352"/>
                    <a:pt x="0" y="214630"/>
                    <a:pt x="0" y="138176"/>
                  </a:cubicBezTo>
                  <a:lnTo>
                    <a:pt x="25400" y="138176"/>
                  </a:lnTo>
                  <a:lnTo>
                    <a:pt x="50800" y="138176"/>
                  </a:lnTo>
                  <a:lnTo>
                    <a:pt x="25400" y="138176"/>
                  </a:lnTo>
                  <a:lnTo>
                    <a:pt x="0" y="138176"/>
                  </a:lnTo>
                  <a:moveTo>
                    <a:pt x="50800" y="138176"/>
                  </a:moveTo>
                  <a:cubicBezTo>
                    <a:pt x="50800" y="152146"/>
                    <a:pt x="39370" y="163576"/>
                    <a:pt x="25400" y="163576"/>
                  </a:cubicBezTo>
                  <a:cubicBezTo>
                    <a:pt x="11430" y="163576"/>
                    <a:pt x="0" y="152146"/>
                    <a:pt x="0" y="138176"/>
                  </a:cubicBezTo>
                  <a:cubicBezTo>
                    <a:pt x="0" y="124206"/>
                    <a:pt x="11430" y="112776"/>
                    <a:pt x="25400" y="112776"/>
                  </a:cubicBezTo>
                  <a:cubicBezTo>
                    <a:pt x="39370" y="112776"/>
                    <a:pt x="50800" y="124206"/>
                    <a:pt x="50800" y="138176"/>
                  </a:cubicBezTo>
                  <a:cubicBezTo>
                    <a:pt x="50800" y="186309"/>
                    <a:pt x="90043" y="225552"/>
                    <a:pt x="138557" y="225552"/>
                  </a:cubicBezTo>
                  <a:cubicBezTo>
                    <a:pt x="187071" y="225552"/>
                    <a:pt x="226314" y="186309"/>
                    <a:pt x="226314" y="138176"/>
                  </a:cubicBezTo>
                  <a:cubicBezTo>
                    <a:pt x="226314" y="90043"/>
                    <a:pt x="187198" y="50800"/>
                    <a:pt x="138557" y="50800"/>
                  </a:cubicBezTo>
                  <a:lnTo>
                    <a:pt x="138557" y="25400"/>
                  </a:lnTo>
                  <a:lnTo>
                    <a:pt x="138557" y="50800"/>
                  </a:lnTo>
                  <a:cubicBezTo>
                    <a:pt x="90043" y="50800"/>
                    <a:pt x="50800" y="90043"/>
                    <a:pt x="50800" y="138176"/>
                  </a:cubicBezTo>
                  <a:close/>
                </a:path>
              </a:pathLst>
            </a:custGeom>
            <a:solidFill>
              <a:srgbClr val="000000"/>
            </a:solidFill>
          </p:spPr>
        </p:sp>
      </p:grpSp>
      <p:sp>
        <p:nvSpPr>
          <p:cNvPr name="Freeform 20" id="20"/>
          <p:cNvSpPr/>
          <p:nvPr/>
        </p:nvSpPr>
        <p:spPr>
          <a:xfrm flipH="false" flipV="false" rot="0">
            <a:off x="13369942" y="-1288152"/>
            <a:ext cx="3023916" cy="3023916"/>
          </a:xfrm>
          <a:custGeom>
            <a:avLst/>
            <a:gdLst/>
            <a:ahLst/>
            <a:cxnLst/>
            <a:rect r="r" b="b" t="t" l="l"/>
            <a:pathLst>
              <a:path h="3023916" w="3023916">
                <a:moveTo>
                  <a:pt x="0" y="0"/>
                </a:moveTo>
                <a:lnTo>
                  <a:pt x="3023916" y="0"/>
                </a:lnTo>
                <a:lnTo>
                  <a:pt x="3023916" y="3023916"/>
                </a:lnTo>
                <a:lnTo>
                  <a:pt x="0" y="30239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1" id="21"/>
          <p:cNvSpPr/>
          <p:nvPr/>
        </p:nvSpPr>
        <p:spPr>
          <a:xfrm rot="1632388">
            <a:off x="14774718" y="910281"/>
            <a:ext cx="3127963" cy="0"/>
          </a:xfrm>
          <a:prstGeom prst="line">
            <a:avLst/>
          </a:prstGeom>
          <a:ln cap="rnd" w="19050">
            <a:solidFill>
              <a:srgbClr val="000000"/>
            </a:solidFill>
            <a:prstDash val="solid"/>
            <a:headEnd type="none" len="sm" w="sm"/>
            <a:tailEnd type="none" len="sm" w="sm"/>
          </a:ln>
        </p:spPr>
      </p:sp>
      <p:sp>
        <p:nvSpPr>
          <p:cNvPr name="AutoShape 22" id="22"/>
          <p:cNvSpPr/>
          <p:nvPr/>
        </p:nvSpPr>
        <p:spPr>
          <a:xfrm rot="3687943">
            <a:off x="16016689" y="389779"/>
            <a:ext cx="2502699" cy="0"/>
          </a:xfrm>
          <a:prstGeom prst="line">
            <a:avLst/>
          </a:prstGeom>
          <a:ln cap="rnd" w="19050">
            <a:solidFill>
              <a:srgbClr val="000000"/>
            </a:solidFill>
            <a:prstDash val="solid"/>
            <a:headEnd type="none" len="sm" w="sm"/>
            <a:tailEnd type="none" len="sm" w="sm"/>
          </a:ln>
        </p:spPr>
      </p:sp>
      <p:sp>
        <p:nvSpPr>
          <p:cNvPr name="AutoShape 23" id="23"/>
          <p:cNvSpPr/>
          <p:nvPr/>
        </p:nvSpPr>
        <p:spPr>
          <a:xfrm>
            <a:off x="190536" y="1289104"/>
            <a:ext cx="12877016" cy="0"/>
          </a:xfrm>
          <a:prstGeom prst="line">
            <a:avLst/>
          </a:prstGeom>
          <a:ln cap="rnd" w="28575">
            <a:solidFill>
              <a:srgbClr val="000000"/>
            </a:solidFill>
            <a:prstDash val="solid"/>
            <a:headEnd type="none" len="sm" w="sm"/>
            <a:tailEnd type="none" len="sm" w="sm"/>
          </a:ln>
        </p:spPr>
      </p:sp>
      <p:sp>
        <p:nvSpPr>
          <p:cNvPr name="TextBox 24" id="24"/>
          <p:cNvSpPr txBox="true"/>
          <p:nvPr/>
        </p:nvSpPr>
        <p:spPr>
          <a:xfrm rot="0">
            <a:off x="373472" y="1400589"/>
            <a:ext cx="10484368" cy="782956"/>
          </a:xfrm>
          <a:prstGeom prst="rect">
            <a:avLst/>
          </a:prstGeom>
        </p:spPr>
        <p:txBody>
          <a:bodyPr anchor="t" rtlCol="false" tIns="0" lIns="0" bIns="0" rIns="0">
            <a:spAutoFit/>
          </a:bodyPr>
          <a:lstStyle/>
          <a:p>
            <a:pPr algn="ctr" marL="971540" indent="-485770" lvl="1">
              <a:lnSpc>
                <a:spcPts val="6209"/>
              </a:lnSpc>
              <a:spcBef>
                <a:spcPct val="0"/>
              </a:spcBef>
              <a:buAutoNum type="arabicPeriod" startAt="1"/>
            </a:pPr>
            <a:r>
              <a:rPr lang="en-US" sz="4499">
                <a:solidFill>
                  <a:srgbClr val="000000"/>
                </a:solidFill>
                <a:latin typeface="Arimo"/>
                <a:ea typeface="Arimo"/>
                <a:cs typeface="Arimo"/>
                <a:sym typeface="Arimo"/>
              </a:rPr>
              <a:t>Material selection for the pumpjack</a:t>
            </a:r>
          </a:p>
        </p:txBody>
      </p:sp>
      <p:sp>
        <p:nvSpPr>
          <p:cNvPr name="TextBox 25" id="25"/>
          <p:cNvSpPr txBox="true"/>
          <p:nvPr/>
        </p:nvSpPr>
        <p:spPr>
          <a:xfrm rot="0">
            <a:off x="373472" y="2360579"/>
            <a:ext cx="16296816" cy="1443740"/>
          </a:xfrm>
          <a:prstGeom prst="rect">
            <a:avLst/>
          </a:prstGeom>
        </p:spPr>
        <p:txBody>
          <a:bodyPr anchor="t" rtlCol="false" tIns="0" lIns="0" bIns="0" rIns="0">
            <a:spAutoFit/>
          </a:bodyPr>
          <a:lstStyle/>
          <a:p>
            <a:pPr algn="l">
              <a:lnSpc>
                <a:spcPts val="3739"/>
              </a:lnSpc>
            </a:pPr>
            <a:r>
              <a:rPr lang="en-US" sz="3116">
                <a:solidFill>
                  <a:srgbClr val="000000"/>
                </a:solidFill>
                <a:latin typeface="Arimo"/>
                <a:ea typeface="Arimo"/>
                <a:cs typeface="Arimo"/>
                <a:sym typeface="Arimo"/>
              </a:rPr>
              <a:t>Using lightweight materials and efficient component designs reduces the overall weight of the pump jack, which in turn reduces the energy required to lift and lower the loads.</a:t>
            </a:r>
          </a:p>
          <a:p>
            <a:pPr algn="l">
              <a:lnSpc>
                <a:spcPts val="3739"/>
              </a:lnSpc>
              <a:spcBef>
                <a:spcPct val="0"/>
              </a:spcBef>
            </a:pPr>
            <a:r>
              <a:rPr lang="en-US" sz="3116">
                <a:solidFill>
                  <a:srgbClr val="000000"/>
                </a:solidFill>
                <a:latin typeface="Arimo"/>
                <a:ea typeface="Arimo"/>
                <a:cs typeface="Arimo"/>
                <a:sym typeface="Arimo"/>
              </a:rPr>
              <a:t>Some of the lightweight materials which can be used in this context include: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grpSp>
        <p:nvGrpSpPr>
          <p:cNvPr name="Group 2" id="2"/>
          <p:cNvGrpSpPr/>
          <p:nvPr/>
        </p:nvGrpSpPr>
        <p:grpSpPr>
          <a:xfrm rot="0">
            <a:off x="14391012" y="-945514"/>
            <a:ext cx="6077409" cy="5357884"/>
            <a:chOff x="0" y="0"/>
            <a:chExt cx="8103211" cy="7143845"/>
          </a:xfrm>
        </p:grpSpPr>
        <p:sp>
          <p:nvSpPr>
            <p:cNvPr name="Freeform 3" id="3"/>
            <p:cNvSpPr/>
            <p:nvPr/>
          </p:nvSpPr>
          <p:spPr>
            <a:xfrm flipH="false" flipV="false" rot="0">
              <a:off x="0" y="936577"/>
              <a:ext cx="2179433" cy="2179433"/>
            </a:xfrm>
            <a:custGeom>
              <a:avLst/>
              <a:gdLst/>
              <a:ahLst/>
              <a:cxnLst/>
              <a:rect r="r" b="b" t="t" l="l"/>
              <a:pathLst>
                <a:path h="2179433" w="2179433">
                  <a:moveTo>
                    <a:pt x="0" y="0"/>
                  </a:moveTo>
                  <a:lnTo>
                    <a:pt x="2179433" y="0"/>
                  </a:lnTo>
                  <a:lnTo>
                    <a:pt x="2179433" y="2179433"/>
                  </a:lnTo>
                  <a:lnTo>
                    <a:pt x="0" y="2179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82721" y="1819791"/>
              <a:ext cx="414000" cy="414000"/>
              <a:chOff x="0" y="0"/>
              <a:chExt cx="414000" cy="414000"/>
            </a:xfrm>
          </p:grpSpPr>
          <p:sp>
            <p:nvSpPr>
              <p:cNvPr name="Freeform 5" id="5"/>
              <p:cNvSpPr/>
              <p:nvPr/>
            </p:nvSpPr>
            <p:spPr>
              <a:xfrm flipH="false" flipV="false" rot="0">
                <a:off x="25400" y="25400"/>
                <a:ext cx="363220" cy="363220"/>
              </a:xfrm>
              <a:custGeom>
                <a:avLst/>
                <a:gdLst/>
                <a:ahLst/>
                <a:cxnLst/>
                <a:rect r="r" b="b" t="t" l="l"/>
                <a:pathLst>
                  <a:path h="363220" w="363220">
                    <a:moveTo>
                      <a:pt x="0" y="181610"/>
                    </a:moveTo>
                    <a:cubicBezTo>
                      <a:pt x="0" y="81280"/>
                      <a:pt x="81280" y="0"/>
                      <a:pt x="181610" y="0"/>
                    </a:cubicBezTo>
                    <a:cubicBezTo>
                      <a:pt x="281940" y="0"/>
                      <a:pt x="363220" y="81280"/>
                      <a:pt x="363220" y="181610"/>
                    </a:cubicBezTo>
                    <a:cubicBezTo>
                      <a:pt x="363220" y="281940"/>
                      <a:pt x="281940" y="363220"/>
                      <a:pt x="181610" y="363220"/>
                    </a:cubicBezTo>
                    <a:cubicBezTo>
                      <a:pt x="81280" y="363220"/>
                      <a:pt x="0" y="281940"/>
                      <a:pt x="0" y="181610"/>
                    </a:cubicBezTo>
                    <a:close/>
                  </a:path>
                </a:pathLst>
              </a:custGeom>
              <a:solidFill>
                <a:srgbClr val="000000"/>
              </a:solidFill>
            </p:spPr>
          </p:sp>
          <p:sp>
            <p:nvSpPr>
              <p:cNvPr name="Freeform 6" id="6"/>
              <p:cNvSpPr/>
              <p:nvPr/>
            </p:nvSpPr>
            <p:spPr>
              <a:xfrm flipH="false" flipV="false" rot="0">
                <a:off x="0" y="0"/>
                <a:ext cx="414020" cy="414020"/>
              </a:xfrm>
              <a:custGeom>
                <a:avLst/>
                <a:gdLst/>
                <a:ahLst/>
                <a:cxnLst/>
                <a:rect r="r" b="b" t="t" l="l"/>
                <a:pathLst>
                  <a:path h="414020" w="414020">
                    <a:moveTo>
                      <a:pt x="0" y="207010"/>
                    </a:moveTo>
                    <a:cubicBezTo>
                      <a:pt x="0" y="92710"/>
                      <a:pt x="92710" y="0"/>
                      <a:pt x="207010" y="0"/>
                    </a:cubicBezTo>
                    <a:lnTo>
                      <a:pt x="207010" y="25400"/>
                    </a:lnTo>
                    <a:lnTo>
                      <a:pt x="207010" y="0"/>
                    </a:lnTo>
                    <a:cubicBezTo>
                      <a:pt x="321310" y="0"/>
                      <a:pt x="414020" y="92710"/>
                      <a:pt x="414020" y="207010"/>
                    </a:cubicBezTo>
                    <a:cubicBezTo>
                      <a:pt x="414020" y="321310"/>
                      <a:pt x="321310" y="414020"/>
                      <a:pt x="207010" y="414020"/>
                    </a:cubicBezTo>
                    <a:lnTo>
                      <a:pt x="207010" y="388620"/>
                    </a:lnTo>
                    <a:lnTo>
                      <a:pt x="207010" y="414020"/>
                    </a:lnTo>
                    <a:cubicBezTo>
                      <a:pt x="92710" y="414020"/>
                      <a:pt x="0" y="321310"/>
                      <a:pt x="0" y="207010"/>
                    </a:cubicBezTo>
                    <a:lnTo>
                      <a:pt x="25400" y="207010"/>
                    </a:lnTo>
                    <a:lnTo>
                      <a:pt x="47498" y="219456"/>
                    </a:lnTo>
                    <a:cubicBezTo>
                      <a:pt x="41783" y="229489"/>
                      <a:pt x="30099" y="234442"/>
                      <a:pt x="18923" y="231521"/>
                    </a:cubicBezTo>
                    <a:cubicBezTo>
                      <a:pt x="7747" y="228600"/>
                      <a:pt x="0" y="218567"/>
                      <a:pt x="0" y="207010"/>
                    </a:cubicBezTo>
                    <a:moveTo>
                      <a:pt x="50800" y="207010"/>
                    </a:moveTo>
                    <a:lnTo>
                      <a:pt x="25400" y="207010"/>
                    </a:lnTo>
                    <a:lnTo>
                      <a:pt x="3302" y="194564"/>
                    </a:lnTo>
                    <a:cubicBezTo>
                      <a:pt x="9017" y="184531"/>
                      <a:pt x="20701" y="179578"/>
                      <a:pt x="31877" y="182499"/>
                    </a:cubicBezTo>
                    <a:cubicBezTo>
                      <a:pt x="43053" y="185420"/>
                      <a:pt x="50800" y="195453"/>
                      <a:pt x="50800" y="207010"/>
                    </a:cubicBezTo>
                    <a:cubicBezTo>
                      <a:pt x="50800" y="293243"/>
                      <a:pt x="120777" y="363220"/>
                      <a:pt x="207010" y="363220"/>
                    </a:cubicBezTo>
                    <a:cubicBezTo>
                      <a:pt x="293243" y="363220"/>
                      <a:pt x="363220" y="293243"/>
                      <a:pt x="363220" y="207010"/>
                    </a:cubicBezTo>
                    <a:lnTo>
                      <a:pt x="388620" y="207010"/>
                    </a:lnTo>
                    <a:lnTo>
                      <a:pt x="363220" y="207010"/>
                    </a:lnTo>
                    <a:cubicBezTo>
                      <a:pt x="363220" y="120777"/>
                      <a:pt x="293243" y="50800"/>
                      <a:pt x="207010" y="50800"/>
                    </a:cubicBezTo>
                    <a:lnTo>
                      <a:pt x="207010" y="25400"/>
                    </a:lnTo>
                    <a:lnTo>
                      <a:pt x="207010" y="50800"/>
                    </a:lnTo>
                    <a:cubicBezTo>
                      <a:pt x="120777" y="50800"/>
                      <a:pt x="50800" y="120777"/>
                      <a:pt x="50800" y="207010"/>
                    </a:cubicBezTo>
                    <a:close/>
                  </a:path>
                </a:pathLst>
              </a:custGeom>
              <a:solidFill>
                <a:srgbClr val="000000"/>
              </a:solidFill>
            </p:spPr>
          </p:sp>
        </p:grpSp>
        <p:grpSp>
          <p:nvGrpSpPr>
            <p:cNvPr name="Group 7" id="7"/>
            <p:cNvGrpSpPr/>
            <p:nvPr/>
          </p:nvGrpSpPr>
          <p:grpSpPr>
            <a:xfrm rot="0">
              <a:off x="4379937" y="4593527"/>
              <a:ext cx="277200" cy="276400"/>
              <a:chOff x="0" y="0"/>
              <a:chExt cx="277200" cy="276400"/>
            </a:xfrm>
          </p:grpSpPr>
          <p:sp>
            <p:nvSpPr>
              <p:cNvPr name="Freeform 8" id="8"/>
              <p:cNvSpPr/>
              <p:nvPr/>
            </p:nvSpPr>
            <p:spPr>
              <a:xfrm flipH="false" flipV="false" rot="0">
                <a:off x="25400" y="25400"/>
                <a:ext cx="226314" cy="225552"/>
              </a:xfrm>
              <a:custGeom>
                <a:avLst/>
                <a:gdLst/>
                <a:ahLst/>
                <a:cxnLst/>
                <a:rect r="r" b="b" t="t" l="l"/>
                <a:pathLst>
                  <a:path h="225552" w="226314">
                    <a:moveTo>
                      <a:pt x="0" y="112776"/>
                    </a:moveTo>
                    <a:cubicBezTo>
                      <a:pt x="0" y="50546"/>
                      <a:pt x="50673" y="0"/>
                      <a:pt x="113157" y="0"/>
                    </a:cubicBezTo>
                    <a:cubicBezTo>
                      <a:pt x="175641" y="0"/>
                      <a:pt x="226314" y="50546"/>
                      <a:pt x="226314" y="112776"/>
                    </a:cubicBezTo>
                    <a:cubicBezTo>
                      <a:pt x="226314" y="175006"/>
                      <a:pt x="175641" y="225552"/>
                      <a:pt x="113157" y="225552"/>
                    </a:cubicBezTo>
                    <a:cubicBezTo>
                      <a:pt x="50673" y="225552"/>
                      <a:pt x="0" y="175133"/>
                      <a:pt x="0" y="112776"/>
                    </a:cubicBezTo>
                    <a:close/>
                  </a:path>
                </a:pathLst>
              </a:custGeom>
              <a:solidFill>
                <a:srgbClr val="000000"/>
              </a:solidFill>
            </p:spPr>
          </p:sp>
          <p:sp>
            <p:nvSpPr>
              <p:cNvPr name="Freeform 9" id="9"/>
              <p:cNvSpPr/>
              <p:nvPr/>
            </p:nvSpPr>
            <p:spPr>
              <a:xfrm flipH="false" flipV="false" rot="0">
                <a:off x="0" y="0"/>
                <a:ext cx="277114" cy="276352"/>
              </a:xfrm>
              <a:custGeom>
                <a:avLst/>
                <a:gdLst/>
                <a:ahLst/>
                <a:cxnLst/>
                <a:rect r="r" b="b" t="t" l="l"/>
                <a:pathLst>
                  <a:path h="276352" w="277114">
                    <a:moveTo>
                      <a:pt x="0" y="138176"/>
                    </a:moveTo>
                    <a:cubicBezTo>
                      <a:pt x="0" y="61849"/>
                      <a:pt x="62103" y="0"/>
                      <a:pt x="138557" y="0"/>
                    </a:cubicBezTo>
                    <a:lnTo>
                      <a:pt x="138557" y="25400"/>
                    </a:lnTo>
                    <a:lnTo>
                      <a:pt x="138557" y="0"/>
                    </a:lnTo>
                    <a:cubicBezTo>
                      <a:pt x="215011" y="0"/>
                      <a:pt x="277114" y="61849"/>
                      <a:pt x="277114" y="138176"/>
                    </a:cubicBezTo>
                    <a:lnTo>
                      <a:pt x="251714" y="138176"/>
                    </a:lnTo>
                    <a:lnTo>
                      <a:pt x="277114" y="138176"/>
                    </a:lnTo>
                    <a:cubicBezTo>
                      <a:pt x="277114" y="214630"/>
                      <a:pt x="215011" y="276352"/>
                      <a:pt x="138557" y="276352"/>
                    </a:cubicBezTo>
                    <a:lnTo>
                      <a:pt x="138557" y="250952"/>
                    </a:lnTo>
                    <a:lnTo>
                      <a:pt x="138557" y="276352"/>
                    </a:lnTo>
                    <a:cubicBezTo>
                      <a:pt x="62103" y="276352"/>
                      <a:pt x="0" y="214630"/>
                      <a:pt x="0" y="138176"/>
                    </a:cubicBezTo>
                    <a:lnTo>
                      <a:pt x="25400" y="138176"/>
                    </a:lnTo>
                    <a:lnTo>
                      <a:pt x="50800" y="138176"/>
                    </a:lnTo>
                    <a:lnTo>
                      <a:pt x="25400" y="138176"/>
                    </a:lnTo>
                    <a:lnTo>
                      <a:pt x="0" y="138176"/>
                    </a:lnTo>
                    <a:moveTo>
                      <a:pt x="50800" y="138176"/>
                    </a:moveTo>
                    <a:cubicBezTo>
                      <a:pt x="50800" y="152146"/>
                      <a:pt x="39370" y="163576"/>
                      <a:pt x="25400" y="163576"/>
                    </a:cubicBezTo>
                    <a:cubicBezTo>
                      <a:pt x="11430" y="163576"/>
                      <a:pt x="0" y="152146"/>
                      <a:pt x="0" y="138176"/>
                    </a:cubicBezTo>
                    <a:cubicBezTo>
                      <a:pt x="0" y="124206"/>
                      <a:pt x="11430" y="112776"/>
                      <a:pt x="25400" y="112776"/>
                    </a:cubicBezTo>
                    <a:cubicBezTo>
                      <a:pt x="39370" y="112776"/>
                      <a:pt x="50800" y="124206"/>
                      <a:pt x="50800" y="138176"/>
                    </a:cubicBezTo>
                    <a:cubicBezTo>
                      <a:pt x="50800" y="186309"/>
                      <a:pt x="90043" y="225552"/>
                      <a:pt x="138557" y="225552"/>
                    </a:cubicBezTo>
                    <a:cubicBezTo>
                      <a:pt x="187071" y="225552"/>
                      <a:pt x="226314" y="186309"/>
                      <a:pt x="226314" y="138176"/>
                    </a:cubicBezTo>
                    <a:cubicBezTo>
                      <a:pt x="226314" y="90043"/>
                      <a:pt x="187198" y="50800"/>
                      <a:pt x="138557" y="50800"/>
                    </a:cubicBezTo>
                    <a:lnTo>
                      <a:pt x="138557" y="25400"/>
                    </a:lnTo>
                    <a:lnTo>
                      <a:pt x="138557" y="50800"/>
                    </a:lnTo>
                    <a:cubicBezTo>
                      <a:pt x="90043" y="50800"/>
                      <a:pt x="50800" y="90043"/>
                      <a:pt x="50800" y="138176"/>
                    </a:cubicBezTo>
                    <a:close/>
                  </a:path>
                </a:pathLst>
              </a:custGeom>
              <a:solidFill>
                <a:srgbClr val="000000"/>
              </a:solidFill>
            </p:spPr>
          </p:sp>
        </p:grpSp>
        <p:sp>
          <p:nvSpPr>
            <p:cNvPr name="Freeform 10" id="10"/>
            <p:cNvSpPr/>
            <p:nvPr/>
          </p:nvSpPr>
          <p:spPr>
            <a:xfrm flipH="false" flipV="false" rot="0">
              <a:off x="2106368" y="2318932"/>
              <a:ext cx="4824913" cy="4824913"/>
            </a:xfrm>
            <a:custGeom>
              <a:avLst/>
              <a:gdLst/>
              <a:ahLst/>
              <a:cxnLst/>
              <a:rect r="r" b="b" t="t" l="l"/>
              <a:pathLst>
                <a:path h="4824913" w="4824913">
                  <a:moveTo>
                    <a:pt x="0" y="0"/>
                  </a:moveTo>
                  <a:lnTo>
                    <a:pt x="4824913" y="0"/>
                  </a:lnTo>
                  <a:lnTo>
                    <a:pt x="4824913" y="4824913"/>
                  </a:lnTo>
                  <a:lnTo>
                    <a:pt x="0" y="48249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 id="11"/>
            <p:cNvSpPr/>
            <p:nvPr/>
          </p:nvSpPr>
          <p:spPr>
            <a:xfrm rot="8099999">
              <a:off x="796163" y="953680"/>
              <a:ext cx="2707936" cy="0"/>
            </a:xfrm>
            <a:prstGeom prst="line">
              <a:avLst/>
            </a:prstGeom>
            <a:ln cap="rnd" w="25400">
              <a:solidFill>
                <a:srgbClr val="000000"/>
              </a:solidFill>
              <a:prstDash val="solid"/>
              <a:headEnd type="none" len="sm" w="sm"/>
              <a:tailEnd type="none" len="sm" w="sm"/>
            </a:ln>
          </p:spPr>
        </p:sp>
        <p:sp>
          <p:nvSpPr>
            <p:cNvPr name="AutoShape 12" id="12"/>
            <p:cNvSpPr/>
            <p:nvPr/>
          </p:nvSpPr>
          <p:spPr>
            <a:xfrm rot="2274884">
              <a:off x="755187" y="3390902"/>
              <a:ext cx="4145889" cy="0"/>
            </a:xfrm>
            <a:prstGeom prst="line">
              <a:avLst/>
            </a:prstGeom>
            <a:ln cap="rnd" w="25400">
              <a:solidFill>
                <a:srgbClr val="000000"/>
              </a:solidFill>
              <a:prstDash val="solid"/>
              <a:headEnd type="none" len="sm" w="sm"/>
              <a:tailEnd type="none" len="sm" w="sm"/>
            </a:ln>
          </p:spPr>
        </p:sp>
        <p:sp>
          <p:nvSpPr>
            <p:cNvPr name="AutoShape 13" id="13"/>
            <p:cNvSpPr/>
            <p:nvPr/>
          </p:nvSpPr>
          <p:spPr>
            <a:xfrm rot="5362046">
              <a:off x="2217796" y="2331027"/>
              <a:ext cx="4601480" cy="0"/>
            </a:xfrm>
            <a:prstGeom prst="line">
              <a:avLst/>
            </a:prstGeom>
            <a:ln cap="rnd" w="25400">
              <a:solidFill>
                <a:srgbClr val="000000"/>
              </a:solidFill>
              <a:prstDash val="solid"/>
              <a:headEnd type="none" len="sm" w="sm"/>
              <a:tailEnd type="none" len="sm" w="sm"/>
            </a:ln>
          </p:spPr>
        </p:sp>
        <p:sp>
          <p:nvSpPr>
            <p:cNvPr name="AutoShape 14" id="14"/>
            <p:cNvSpPr/>
            <p:nvPr/>
          </p:nvSpPr>
          <p:spPr>
            <a:xfrm rot="10671454">
              <a:off x="4605114" y="4679027"/>
              <a:ext cx="3498846" cy="0"/>
            </a:xfrm>
            <a:prstGeom prst="line">
              <a:avLst/>
            </a:prstGeom>
            <a:ln cap="rnd" w="25400">
              <a:solidFill>
                <a:srgbClr val="000000"/>
              </a:solidFill>
              <a:prstDash val="solid"/>
              <a:headEnd type="none" len="sm" w="sm"/>
              <a:tailEnd type="none" len="sm" w="sm"/>
            </a:ln>
          </p:spPr>
        </p:sp>
        <p:sp>
          <p:nvSpPr>
            <p:cNvPr name="Freeform 15" id="15"/>
            <p:cNvSpPr/>
            <p:nvPr/>
          </p:nvSpPr>
          <p:spPr>
            <a:xfrm flipH="false" flipV="false" rot="0">
              <a:off x="174607" y="5430138"/>
              <a:ext cx="1239596" cy="1239596"/>
            </a:xfrm>
            <a:custGeom>
              <a:avLst/>
              <a:gdLst/>
              <a:ahLst/>
              <a:cxnLst/>
              <a:rect r="r" b="b" t="t" l="l"/>
              <a:pathLst>
                <a:path h="1239596" w="1239596">
                  <a:moveTo>
                    <a:pt x="0" y="0"/>
                  </a:moveTo>
                  <a:lnTo>
                    <a:pt x="1239595" y="0"/>
                  </a:lnTo>
                  <a:lnTo>
                    <a:pt x="1239595" y="1239596"/>
                  </a:lnTo>
                  <a:lnTo>
                    <a:pt x="0" y="123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698755" y="5954450"/>
              <a:ext cx="191600" cy="190800"/>
              <a:chOff x="0" y="0"/>
              <a:chExt cx="191600" cy="190800"/>
            </a:xfrm>
          </p:grpSpPr>
          <p:sp>
            <p:nvSpPr>
              <p:cNvPr name="Freeform 17" id="17"/>
              <p:cNvSpPr/>
              <p:nvPr/>
            </p:nvSpPr>
            <p:spPr>
              <a:xfrm flipH="false" flipV="false" rot="0">
                <a:off x="25400" y="25400"/>
                <a:ext cx="140716" cy="139954"/>
              </a:xfrm>
              <a:custGeom>
                <a:avLst/>
                <a:gdLst/>
                <a:ahLst/>
                <a:cxnLst/>
                <a:rect r="r" b="b" t="t" l="l"/>
                <a:pathLst>
                  <a:path h="139954" w="140716">
                    <a:moveTo>
                      <a:pt x="0" y="69977"/>
                    </a:moveTo>
                    <a:cubicBezTo>
                      <a:pt x="0" y="31369"/>
                      <a:pt x="31496" y="0"/>
                      <a:pt x="70358" y="0"/>
                    </a:cubicBezTo>
                    <a:cubicBezTo>
                      <a:pt x="109220" y="0"/>
                      <a:pt x="140716" y="31369"/>
                      <a:pt x="140716" y="69977"/>
                    </a:cubicBezTo>
                    <a:cubicBezTo>
                      <a:pt x="140716" y="108585"/>
                      <a:pt x="109220" y="139954"/>
                      <a:pt x="70358" y="139954"/>
                    </a:cubicBezTo>
                    <a:cubicBezTo>
                      <a:pt x="31496" y="139954"/>
                      <a:pt x="0" y="108712"/>
                      <a:pt x="0" y="69977"/>
                    </a:cubicBezTo>
                    <a:close/>
                  </a:path>
                </a:pathLst>
              </a:custGeom>
              <a:solidFill>
                <a:srgbClr val="000000"/>
              </a:solidFill>
            </p:spPr>
          </p:sp>
          <p:sp>
            <p:nvSpPr>
              <p:cNvPr name="Freeform 18" id="18"/>
              <p:cNvSpPr/>
              <p:nvPr/>
            </p:nvSpPr>
            <p:spPr>
              <a:xfrm flipH="false" flipV="false" rot="0">
                <a:off x="0" y="0"/>
                <a:ext cx="191516" cy="190754"/>
              </a:xfrm>
              <a:custGeom>
                <a:avLst/>
                <a:gdLst/>
                <a:ahLst/>
                <a:cxnLst/>
                <a:rect r="r" b="b" t="t" l="l"/>
                <a:pathLst>
                  <a:path h="190754" w="191516">
                    <a:moveTo>
                      <a:pt x="0" y="95377"/>
                    </a:moveTo>
                    <a:cubicBezTo>
                      <a:pt x="0" y="42545"/>
                      <a:pt x="43053" y="0"/>
                      <a:pt x="95758" y="0"/>
                    </a:cubicBezTo>
                    <a:lnTo>
                      <a:pt x="95758" y="25400"/>
                    </a:lnTo>
                    <a:lnTo>
                      <a:pt x="95758" y="0"/>
                    </a:lnTo>
                    <a:cubicBezTo>
                      <a:pt x="148590" y="0"/>
                      <a:pt x="191516" y="42545"/>
                      <a:pt x="191516" y="95377"/>
                    </a:cubicBezTo>
                    <a:lnTo>
                      <a:pt x="166116" y="95377"/>
                    </a:lnTo>
                    <a:lnTo>
                      <a:pt x="191516" y="95377"/>
                    </a:lnTo>
                    <a:cubicBezTo>
                      <a:pt x="191516" y="148209"/>
                      <a:pt x="148463" y="190754"/>
                      <a:pt x="95758" y="190754"/>
                    </a:cubicBezTo>
                    <a:lnTo>
                      <a:pt x="95758" y="165354"/>
                    </a:lnTo>
                    <a:lnTo>
                      <a:pt x="95758" y="190754"/>
                    </a:lnTo>
                    <a:cubicBezTo>
                      <a:pt x="43053" y="190754"/>
                      <a:pt x="0" y="148209"/>
                      <a:pt x="0" y="95377"/>
                    </a:cubicBezTo>
                    <a:lnTo>
                      <a:pt x="25400" y="95377"/>
                    </a:lnTo>
                    <a:lnTo>
                      <a:pt x="46482" y="109474"/>
                    </a:lnTo>
                    <a:cubicBezTo>
                      <a:pt x="40259" y="118745"/>
                      <a:pt x="28702" y="122936"/>
                      <a:pt x="18034" y="119634"/>
                    </a:cubicBezTo>
                    <a:cubicBezTo>
                      <a:pt x="7366" y="116332"/>
                      <a:pt x="0" y="106553"/>
                      <a:pt x="0" y="95377"/>
                    </a:cubicBezTo>
                    <a:moveTo>
                      <a:pt x="50800" y="95377"/>
                    </a:moveTo>
                    <a:lnTo>
                      <a:pt x="25400" y="95377"/>
                    </a:lnTo>
                    <a:lnTo>
                      <a:pt x="4318" y="81280"/>
                    </a:lnTo>
                    <a:cubicBezTo>
                      <a:pt x="10541" y="72009"/>
                      <a:pt x="22098" y="67818"/>
                      <a:pt x="32766" y="71120"/>
                    </a:cubicBezTo>
                    <a:cubicBezTo>
                      <a:pt x="43434" y="74422"/>
                      <a:pt x="50800" y="84201"/>
                      <a:pt x="50800" y="95377"/>
                    </a:cubicBezTo>
                    <a:cubicBezTo>
                      <a:pt x="50800" y="119888"/>
                      <a:pt x="70866" y="139954"/>
                      <a:pt x="95758" y="139954"/>
                    </a:cubicBezTo>
                    <a:cubicBezTo>
                      <a:pt x="120650" y="139954"/>
                      <a:pt x="140716" y="119888"/>
                      <a:pt x="140716" y="95377"/>
                    </a:cubicBezTo>
                    <a:cubicBezTo>
                      <a:pt x="140716" y="70866"/>
                      <a:pt x="120777" y="50800"/>
                      <a:pt x="95758" y="50800"/>
                    </a:cubicBezTo>
                    <a:lnTo>
                      <a:pt x="95758" y="25400"/>
                    </a:lnTo>
                    <a:lnTo>
                      <a:pt x="95758" y="50800"/>
                    </a:lnTo>
                    <a:cubicBezTo>
                      <a:pt x="70866" y="50800"/>
                      <a:pt x="50800" y="70866"/>
                      <a:pt x="50800" y="95377"/>
                    </a:cubicBezTo>
                    <a:close/>
                  </a:path>
                </a:pathLst>
              </a:custGeom>
              <a:solidFill>
                <a:srgbClr val="000000"/>
              </a:solidFill>
            </p:spPr>
          </p:sp>
        </p:grpSp>
        <p:sp>
          <p:nvSpPr>
            <p:cNvPr name="AutoShape 19" id="19"/>
            <p:cNvSpPr/>
            <p:nvPr/>
          </p:nvSpPr>
          <p:spPr>
            <a:xfrm rot="5710368">
              <a:off x="-976659" y="4081550"/>
              <a:ext cx="3837629" cy="0"/>
            </a:xfrm>
            <a:prstGeom prst="line">
              <a:avLst/>
            </a:prstGeom>
            <a:ln cap="rnd" w="25400">
              <a:solidFill>
                <a:srgbClr val="000000"/>
              </a:solidFill>
              <a:prstDash val="solid"/>
              <a:headEnd type="none" len="sm" w="sm"/>
              <a:tailEnd type="none" len="sm" w="sm"/>
            </a:ln>
          </p:spPr>
        </p:sp>
        <p:sp>
          <p:nvSpPr>
            <p:cNvPr name="AutoShape 20" id="20"/>
            <p:cNvSpPr/>
            <p:nvPr/>
          </p:nvSpPr>
          <p:spPr>
            <a:xfrm rot="9673121">
              <a:off x="716433" y="5393254"/>
              <a:ext cx="3850207" cy="0"/>
            </a:xfrm>
            <a:prstGeom prst="line">
              <a:avLst/>
            </a:prstGeom>
            <a:ln cap="rnd" w="25400">
              <a:solidFill>
                <a:srgbClr val="000000"/>
              </a:solidFill>
              <a:prstDash val="solid"/>
              <a:headEnd type="none" len="sm" w="sm"/>
              <a:tailEnd type="none" len="sm" w="sm"/>
            </a:ln>
          </p:spPr>
        </p:sp>
      </p:grpSp>
      <p:sp>
        <p:nvSpPr>
          <p:cNvPr name="TextBox 21" id="21"/>
          <p:cNvSpPr txBox="true"/>
          <p:nvPr/>
        </p:nvSpPr>
        <p:spPr>
          <a:xfrm rot="0">
            <a:off x="825654" y="1986833"/>
            <a:ext cx="13565359" cy="2505075"/>
          </a:xfrm>
          <a:prstGeom prst="rect">
            <a:avLst/>
          </a:prstGeom>
        </p:spPr>
        <p:txBody>
          <a:bodyPr anchor="t" rtlCol="false" tIns="0" lIns="0" bIns="0" rIns="0">
            <a:spAutoFit/>
          </a:bodyPr>
          <a:lstStyle/>
          <a:p>
            <a:pPr algn="l" marL="712476" indent="-356238" lvl="1">
              <a:lnSpc>
                <a:spcPts val="3960"/>
              </a:lnSpc>
              <a:buFont typeface="Arial"/>
              <a:buChar char="•"/>
            </a:pPr>
            <a:r>
              <a:rPr lang="en-US" sz="3300">
                <a:solidFill>
                  <a:srgbClr val="000000"/>
                </a:solidFill>
                <a:latin typeface="Poppins"/>
                <a:ea typeface="Poppins"/>
                <a:cs typeface="Poppins"/>
                <a:sym typeface="Poppins"/>
              </a:rPr>
              <a:t>Proper sizing and positioning of the counterbalance to offset the weight of the load, reduces the Energy required from the prime mover.</a:t>
            </a:r>
          </a:p>
          <a:p>
            <a:pPr algn="l" marL="712476" indent="-356238" lvl="1">
              <a:lnSpc>
                <a:spcPts val="3960"/>
              </a:lnSpc>
              <a:buFont typeface="Arial"/>
              <a:buChar char="•"/>
            </a:pPr>
            <a:r>
              <a:rPr lang="en-US" sz="3300">
                <a:solidFill>
                  <a:srgbClr val="000000"/>
                </a:solidFill>
                <a:latin typeface="Poppins"/>
                <a:ea typeface="Poppins"/>
                <a:cs typeface="Poppins"/>
                <a:sym typeface="Poppins"/>
              </a:rPr>
              <a:t>Use of adjustable counterbalance systems to optimize the balance based on operating conditions.</a:t>
            </a:r>
          </a:p>
        </p:txBody>
      </p:sp>
      <p:sp>
        <p:nvSpPr>
          <p:cNvPr name="TextBox 22" id="22"/>
          <p:cNvSpPr txBox="true"/>
          <p:nvPr/>
        </p:nvSpPr>
        <p:spPr>
          <a:xfrm rot="0">
            <a:off x="0" y="527494"/>
            <a:ext cx="8388219" cy="1352550"/>
          </a:xfrm>
          <a:prstGeom prst="rect">
            <a:avLst/>
          </a:prstGeom>
        </p:spPr>
        <p:txBody>
          <a:bodyPr anchor="t" rtlCol="false" tIns="0" lIns="0" bIns="0" rIns="0">
            <a:spAutoFit/>
          </a:bodyPr>
          <a:lstStyle/>
          <a:p>
            <a:pPr algn="ctr">
              <a:lnSpc>
                <a:spcPts val="5280"/>
              </a:lnSpc>
              <a:spcBef>
                <a:spcPct val="0"/>
              </a:spcBef>
            </a:pPr>
            <a:r>
              <a:rPr lang="en-US" sz="4400">
                <a:solidFill>
                  <a:srgbClr val="000000"/>
                </a:solidFill>
                <a:latin typeface="Arimo"/>
                <a:ea typeface="Arimo"/>
                <a:cs typeface="Arimo"/>
                <a:sym typeface="Arimo"/>
              </a:rPr>
              <a:t>2. Optimizing the Design of Counterbalance</a:t>
            </a:r>
          </a:p>
        </p:txBody>
      </p:sp>
      <p:sp>
        <p:nvSpPr>
          <p:cNvPr name="TextBox 23" id="23"/>
          <p:cNvSpPr txBox="true"/>
          <p:nvPr/>
        </p:nvSpPr>
        <p:spPr>
          <a:xfrm rot="0">
            <a:off x="825654" y="5986009"/>
            <a:ext cx="10612109" cy="3495675"/>
          </a:xfrm>
          <a:prstGeom prst="rect">
            <a:avLst/>
          </a:prstGeom>
        </p:spPr>
        <p:txBody>
          <a:bodyPr anchor="t" rtlCol="false" tIns="0" lIns="0" bIns="0" rIns="0">
            <a:spAutoFit/>
          </a:bodyPr>
          <a:lstStyle/>
          <a:p>
            <a:pPr algn="l" marL="712476" indent="-356238" lvl="1">
              <a:lnSpc>
                <a:spcPts val="3960"/>
              </a:lnSpc>
              <a:buFont typeface="Arial"/>
              <a:buChar char="•"/>
            </a:pPr>
            <a:r>
              <a:rPr lang="en-US" sz="3300">
                <a:solidFill>
                  <a:srgbClr val="000000"/>
                </a:solidFill>
                <a:latin typeface="Poppins"/>
                <a:ea typeface="Poppins"/>
                <a:cs typeface="Poppins"/>
                <a:sym typeface="Poppins"/>
              </a:rPr>
              <a:t>Select efficient drive systems, such as high-efficiency electric motors, to minimize energy losses during operation. </a:t>
            </a:r>
          </a:p>
          <a:p>
            <a:pPr algn="l" marL="712476" indent="-356238" lvl="1">
              <a:lnSpc>
                <a:spcPts val="3960"/>
              </a:lnSpc>
              <a:buFont typeface="Arial"/>
              <a:buChar char="•"/>
            </a:pPr>
            <a:r>
              <a:rPr lang="en-US" sz="3300">
                <a:solidFill>
                  <a:srgbClr val="000000"/>
                </a:solidFill>
                <a:latin typeface="Poppins"/>
                <a:ea typeface="Poppins"/>
                <a:cs typeface="Poppins"/>
                <a:sym typeface="Poppins"/>
              </a:rPr>
              <a:t>Use variable frequency drives (VFDs) to match the speed of the prime mover to the load requirements, reducing energy consumption during low-demand periods."</a:t>
            </a:r>
          </a:p>
        </p:txBody>
      </p:sp>
      <p:sp>
        <p:nvSpPr>
          <p:cNvPr name="TextBox 24" id="24"/>
          <p:cNvSpPr txBox="true"/>
          <p:nvPr/>
        </p:nvSpPr>
        <p:spPr>
          <a:xfrm rot="0">
            <a:off x="949180" y="5124450"/>
            <a:ext cx="6489859" cy="685800"/>
          </a:xfrm>
          <a:prstGeom prst="rect">
            <a:avLst/>
          </a:prstGeom>
        </p:spPr>
        <p:txBody>
          <a:bodyPr anchor="t" rtlCol="false" tIns="0" lIns="0" bIns="0" rIns="0">
            <a:spAutoFit/>
          </a:bodyPr>
          <a:lstStyle/>
          <a:p>
            <a:pPr algn="ctr">
              <a:lnSpc>
                <a:spcPts val="5280"/>
              </a:lnSpc>
              <a:spcBef>
                <a:spcPct val="0"/>
              </a:spcBef>
            </a:pPr>
            <a:r>
              <a:rPr lang="en-US" sz="4400">
                <a:solidFill>
                  <a:srgbClr val="000000"/>
                </a:solidFill>
                <a:latin typeface="Arimo"/>
                <a:ea typeface="Arimo"/>
                <a:cs typeface="Arimo"/>
                <a:sym typeface="Arimo"/>
              </a:rPr>
              <a:t>3. Drive System Efficiency</a:t>
            </a:r>
          </a:p>
        </p:txBody>
      </p:sp>
      <p:pic>
        <p:nvPicPr>
          <p:cNvPr name="Picture 25" id="25">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0" t="0" r="0" b="0"/>
          <a:stretch>
            <a:fillRect/>
          </a:stretch>
        </p:blipFill>
        <p:spPr>
          <a:xfrm flipH="false" flipV="false" rot="0">
            <a:off x="11787265" y="5476875"/>
            <a:ext cx="5991954" cy="4292525"/>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25"/>
                </p:tgtEl>
              </p:cMediaNode>
            </p:video>
          </p:childTnLst>
        </p:cTn>
      </p:par>
    </p:tnLst>
  </p:timing>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grpSp>
        <p:nvGrpSpPr>
          <p:cNvPr name="Group 2" id="2"/>
          <p:cNvGrpSpPr/>
          <p:nvPr/>
        </p:nvGrpSpPr>
        <p:grpSpPr>
          <a:xfrm rot="0">
            <a:off x="14391012" y="-945514"/>
            <a:ext cx="6077409" cy="5357884"/>
            <a:chOff x="0" y="0"/>
            <a:chExt cx="8103211" cy="7143845"/>
          </a:xfrm>
        </p:grpSpPr>
        <p:sp>
          <p:nvSpPr>
            <p:cNvPr name="Freeform 3" id="3"/>
            <p:cNvSpPr/>
            <p:nvPr/>
          </p:nvSpPr>
          <p:spPr>
            <a:xfrm flipH="false" flipV="false" rot="0">
              <a:off x="0" y="936577"/>
              <a:ext cx="2179433" cy="2179433"/>
            </a:xfrm>
            <a:custGeom>
              <a:avLst/>
              <a:gdLst/>
              <a:ahLst/>
              <a:cxnLst/>
              <a:rect r="r" b="b" t="t" l="l"/>
              <a:pathLst>
                <a:path h="2179433" w="2179433">
                  <a:moveTo>
                    <a:pt x="0" y="0"/>
                  </a:moveTo>
                  <a:lnTo>
                    <a:pt x="2179433" y="0"/>
                  </a:lnTo>
                  <a:lnTo>
                    <a:pt x="2179433" y="2179433"/>
                  </a:lnTo>
                  <a:lnTo>
                    <a:pt x="0" y="2179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82721" y="1819791"/>
              <a:ext cx="414000" cy="414000"/>
              <a:chOff x="0" y="0"/>
              <a:chExt cx="414000" cy="414000"/>
            </a:xfrm>
          </p:grpSpPr>
          <p:sp>
            <p:nvSpPr>
              <p:cNvPr name="Freeform 5" id="5"/>
              <p:cNvSpPr/>
              <p:nvPr/>
            </p:nvSpPr>
            <p:spPr>
              <a:xfrm flipH="false" flipV="false" rot="0">
                <a:off x="25400" y="25400"/>
                <a:ext cx="363220" cy="363220"/>
              </a:xfrm>
              <a:custGeom>
                <a:avLst/>
                <a:gdLst/>
                <a:ahLst/>
                <a:cxnLst/>
                <a:rect r="r" b="b" t="t" l="l"/>
                <a:pathLst>
                  <a:path h="363220" w="363220">
                    <a:moveTo>
                      <a:pt x="0" y="181610"/>
                    </a:moveTo>
                    <a:cubicBezTo>
                      <a:pt x="0" y="81280"/>
                      <a:pt x="81280" y="0"/>
                      <a:pt x="181610" y="0"/>
                    </a:cubicBezTo>
                    <a:cubicBezTo>
                      <a:pt x="281940" y="0"/>
                      <a:pt x="363220" y="81280"/>
                      <a:pt x="363220" y="181610"/>
                    </a:cubicBezTo>
                    <a:cubicBezTo>
                      <a:pt x="363220" y="281940"/>
                      <a:pt x="281940" y="363220"/>
                      <a:pt x="181610" y="363220"/>
                    </a:cubicBezTo>
                    <a:cubicBezTo>
                      <a:pt x="81280" y="363220"/>
                      <a:pt x="0" y="281940"/>
                      <a:pt x="0" y="181610"/>
                    </a:cubicBezTo>
                    <a:close/>
                  </a:path>
                </a:pathLst>
              </a:custGeom>
              <a:solidFill>
                <a:srgbClr val="000000"/>
              </a:solidFill>
            </p:spPr>
          </p:sp>
          <p:sp>
            <p:nvSpPr>
              <p:cNvPr name="Freeform 6" id="6"/>
              <p:cNvSpPr/>
              <p:nvPr/>
            </p:nvSpPr>
            <p:spPr>
              <a:xfrm flipH="false" flipV="false" rot="0">
                <a:off x="0" y="0"/>
                <a:ext cx="414020" cy="414020"/>
              </a:xfrm>
              <a:custGeom>
                <a:avLst/>
                <a:gdLst/>
                <a:ahLst/>
                <a:cxnLst/>
                <a:rect r="r" b="b" t="t" l="l"/>
                <a:pathLst>
                  <a:path h="414020" w="414020">
                    <a:moveTo>
                      <a:pt x="0" y="207010"/>
                    </a:moveTo>
                    <a:cubicBezTo>
                      <a:pt x="0" y="92710"/>
                      <a:pt x="92710" y="0"/>
                      <a:pt x="207010" y="0"/>
                    </a:cubicBezTo>
                    <a:lnTo>
                      <a:pt x="207010" y="25400"/>
                    </a:lnTo>
                    <a:lnTo>
                      <a:pt x="207010" y="0"/>
                    </a:lnTo>
                    <a:cubicBezTo>
                      <a:pt x="321310" y="0"/>
                      <a:pt x="414020" y="92710"/>
                      <a:pt x="414020" y="207010"/>
                    </a:cubicBezTo>
                    <a:cubicBezTo>
                      <a:pt x="414020" y="321310"/>
                      <a:pt x="321310" y="414020"/>
                      <a:pt x="207010" y="414020"/>
                    </a:cubicBezTo>
                    <a:lnTo>
                      <a:pt x="207010" y="388620"/>
                    </a:lnTo>
                    <a:lnTo>
                      <a:pt x="207010" y="414020"/>
                    </a:lnTo>
                    <a:cubicBezTo>
                      <a:pt x="92710" y="414020"/>
                      <a:pt x="0" y="321310"/>
                      <a:pt x="0" y="207010"/>
                    </a:cubicBezTo>
                    <a:lnTo>
                      <a:pt x="25400" y="207010"/>
                    </a:lnTo>
                    <a:lnTo>
                      <a:pt x="47498" y="219456"/>
                    </a:lnTo>
                    <a:cubicBezTo>
                      <a:pt x="41783" y="229489"/>
                      <a:pt x="30099" y="234442"/>
                      <a:pt x="18923" y="231521"/>
                    </a:cubicBezTo>
                    <a:cubicBezTo>
                      <a:pt x="7747" y="228600"/>
                      <a:pt x="0" y="218567"/>
                      <a:pt x="0" y="207010"/>
                    </a:cubicBezTo>
                    <a:moveTo>
                      <a:pt x="50800" y="207010"/>
                    </a:moveTo>
                    <a:lnTo>
                      <a:pt x="25400" y="207010"/>
                    </a:lnTo>
                    <a:lnTo>
                      <a:pt x="3302" y="194564"/>
                    </a:lnTo>
                    <a:cubicBezTo>
                      <a:pt x="9017" y="184531"/>
                      <a:pt x="20701" y="179578"/>
                      <a:pt x="31877" y="182499"/>
                    </a:cubicBezTo>
                    <a:cubicBezTo>
                      <a:pt x="43053" y="185420"/>
                      <a:pt x="50800" y="195453"/>
                      <a:pt x="50800" y="207010"/>
                    </a:cubicBezTo>
                    <a:cubicBezTo>
                      <a:pt x="50800" y="293243"/>
                      <a:pt x="120777" y="363220"/>
                      <a:pt x="207010" y="363220"/>
                    </a:cubicBezTo>
                    <a:cubicBezTo>
                      <a:pt x="293243" y="363220"/>
                      <a:pt x="363220" y="293243"/>
                      <a:pt x="363220" y="207010"/>
                    </a:cubicBezTo>
                    <a:lnTo>
                      <a:pt x="388620" y="207010"/>
                    </a:lnTo>
                    <a:lnTo>
                      <a:pt x="363220" y="207010"/>
                    </a:lnTo>
                    <a:cubicBezTo>
                      <a:pt x="363220" y="120777"/>
                      <a:pt x="293243" y="50800"/>
                      <a:pt x="207010" y="50800"/>
                    </a:cubicBezTo>
                    <a:lnTo>
                      <a:pt x="207010" y="25400"/>
                    </a:lnTo>
                    <a:lnTo>
                      <a:pt x="207010" y="50800"/>
                    </a:lnTo>
                    <a:cubicBezTo>
                      <a:pt x="120777" y="50800"/>
                      <a:pt x="50800" y="120777"/>
                      <a:pt x="50800" y="207010"/>
                    </a:cubicBezTo>
                    <a:close/>
                  </a:path>
                </a:pathLst>
              </a:custGeom>
              <a:solidFill>
                <a:srgbClr val="000000"/>
              </a:solidFill>
            </p:spPr>
          </p:sp>
        </p:grpSp>
        <p:grpSp>
          <p:nvGrpSpPr>
            <p:cNvPr name="Group 7" id="7"/>
            <p:cNvGrpSpPr/>
            <p:nvPr/>
          </p:nvGrpSpPr>
          <p:grpSpPr>
            <a:xfrm rot="0">
              <a:off x="4379937" y="4593527"/>
              <a:ext cx="277200" cy="276400"/>
              <a:chOff x="0" y="0"/>
              <a:chExt cx="277200" cy="276400"/>
            </a:xfrm>
          </p:grpSpPr>
          <p:sp>
            <p:nvSpPr>
              <p:cNvPr name="Freeform 8" id="8"/>
              <p:cNvSpPr/>
              <p:nvPr/>
            </p:nvSpPr>
            <p:spPr>
              <a:xfrm flipH="false" flipV="false" rot="0">
                <a:off x="25400" y="25400"/>
                <a:ext cx="226314" cy="225552"/>
              </a:xfrm>
              <a:custGeom>
                <a:avLst/>
                <a:gdLst/>
                <a:ahLst/>
                <a:cxnLst/>
                <a:rect r="r" b="b" t="t" l="l"/>
                <a:pathLst>
                  <a:path h="225552" w="226314">
                    <a:moveTo>
                      <a:pt x="0" y="112776"/>
                    </a:moveTo>
                    <a:cubicBezTo>
                      <a:pt x="0" y="50546"/>
                      <a:pt x="50673" y="0"/>
                      <a:pt x="113157" y="0"/>
                    </a:cubicBezTo>
                    <a:cubicBezTo>
                      <a:pt x="175641" y="0"/>
                      <a:pt x="226314" y="50546"/>
                      <a:pt x="226314" y="112776"/>
                    </a:cubicBezTo>
                    <a:cubicBezTo>
                      <a:pt x="226314" y="175006"/>
                      <a:pt x="175641" y="225552"/>
                      <a:pt x="113157" y="225552"/>
                    </a:cubicBezTo>
                    <a:cubicBezTo>
                      <a:pt x="50673" y="225552"/>
                      <a:pt x="0" y="175133"/>
                      <a:pt x="0" y="112776"/>
                    </a:cubicBezTo>
                    <a:close/>
                  </a:path>
                </a:pathLst>
              </a:custGeom>
              <a:solidFill>
                <a:srgbClr val="000000"/>
              </a:solidFill>
            </p:spPr>
          </p:sp>
          <p:sp>
            <p:nvSpPr>
              <p:cNvPr name="Freeform 9" id="9"/>
              <p:cNvSpPr/>
              <p:nvPr/>
            </p:nvSpPr>
            <p:spPr>
              <a:xfrm flipH="false" flipV="false" rot="0">
                <a:off x="0" y="0"/>
                <a:ext cx="277114" cy="276352"/>
              </a:xfrm>
              <a:custGeom>
                <a:avLst/>
                <a:gdLst/>
                <a:ahLst/>
                <a:cxnLst/>
                <a:rect r="r" b="b" t="t" l="l"/>
                <a:pathLst>
                  <a:path h="276352" w="277114">
                    <a:moveTo>
                      <a:pt x="0" y="138176"/>
                    </a:moveTo>
                    <a:cubicBezTo>
                      <a:pt x="0" y="61849"/>
                      <a:pt x="62103" y="0"/>
                      <a:pt x="138557" y="0"/>
                    </a:cubicBezTo>
                    <a:lnTo>
                      <a:pt x="138557" y="25400"/>
                    </a:lnTo>
                    <a:lnTo>
                      <a:pt x="138557" y="0"/>
                    </a:lnTo>
                    <a:cubicBezTo>
                      <a:pt x="215011" y="0"/>
                      <a:pt x="277114" y="61849"/>
                      <a:pt x="277114" y="138176"/>
                    </a:cubicBezTo>
                    <a:lnTo>
                      <a:pt x="251714" y="138176"/>
                    </a:lnTo>
                    <a:lnTo>
                      <a:pt x="277114" y="138176"/>
                    </a:lnTo>
                    <a:cubicBezTo>
                      <a:pt x="277114" y="214630"/>
                      <a:pt x="215011" y="276352"/>
                      <a:pt x="138557" y="276352"/>
                    </a:cubicBezTo>
                    <a:lnTo>
                      <a:pt x="138557" y="250952"/>
                    </a:lnTo>
                    <a:lnTo>
                      <a:pt x="138557" y="276352"/>
                    </a:lnTo>
                    <a:cubicBezTo>
                      <a:pt x="62103" y="276352"/>
                      <a:pt x="0" y="214630"/>
                      <a:pt x="0" y="138176"/>
                    </a:cubicBezTo>
                    <a:lnTo>
                      <a:pt x="25400" y="138176"/>
                    </a:lnTo>
                    <a:lnTo>
                      <a:pt x="50800" y="138176"/>
                    </a:lnTo>
                    <a:lnTo>
                      <a:pt x="25400" y="138176"/>
                    </a:lnTo>
                    <a:lnTo>
                      <a:pt x="0" y="138176"/>
                    </a:lnTo>
                    <a:moveTo>
                      <a:pt x="50800" y="138176"/>
                    </a:moveTo>
                    <a:cubicBezTo>
                      <a:pt x="50800" y="152146"/>
                      <a:pt x="39370" y="163576"/>
                      <a:pt x="25400" y="163576"/>
                    </a:cubicBezTo>
                    <a:cubicBezTo>
                      <a:pt x="11430" y="163576"/>
                      <a:pt x="0" y="152146"/>
                      <a:pt x="0" y="138176"/>
                    </a:cubicBezTo>
                    <a:cubicBezTo>
                      <a:pt x="0" y="124206"/>
                      <a:pt x="11430" y="112776"/>
                      <a:pt x="25400" y="112776"/>
                    </a:cubicBezTo>
                    <a:cubicBezTo>
                      <a:pt x="39370" y="112776"/>
                      <a:pt x="50800" y="124206"/>
                      <a:pt x="50800" y="138176"/>
                    </a:cubicBezTo>
                    <a:cubicBezTo>
                      <a:pt x="50800" y="186309"/>
                      <a:pt x="90043" y="225552"/>
                      <a:pt x="138557" y="225552"/>
                    </a:cubicBezTo>
                    <a:cubicBezTo>
                      <a:pt x="187071" y="225552"/>
                      <a:pt x="226314" y="186309"/>
                      <a:pt x="226314" y="138176"/>
                    </a:cubicBezTo>
                    <a:cubicBezTo>
                      <a:pt x="226314" y="90043"/>
                      <a:pt x="187198" y="50800"/>
                      <a:pt x="138557" y="50800"/>
                    </a:cubicBezTo>
                    <a:lnTo>
                      <a:pt x="138557" y="25400"/>
                    </a:lnTo>
                    <a:lnTo>
                      <a:pt x="138557" y="50800"/>
                    </a:lnTo>
                    <a:cubicBezTo>
                      <a:pt x="90043" y="50800"/>
                      <a:pt x="50800" y="90043"/>
                      <a:pt x="50800" y="138176"/>
                    </a:cubicBezTo>
                    <a:close/>
                  </a:path>
                </a:pathLst>
              </a:custGeom>
              <a:solidFill>
                <a:srgbClr val="000000"/>
              </a:solidFill>
            </p:spPr>
          </p:sp>
        </p:grpSp>
        <p:sp>
          <p:nvSpPr>
            <p:cNvPr name="Freeform 10" id="10"/>
            <p:cNvSpPr/>
            <p:nvPr/>
          </p:nvSpPr>
          <p:spPr>
            <a:xfrm flipH="false" flipV="false" rot="0">
              <a:off x="2106368" y="2318932"/>
              <a:ext cx="4824913" cy="4824913"/>
            </a:xfrm>
            <a:custGeom>
              <a:avLst/>
              <a:gdLst/>
              <a:ahLst/>
              <a:cxnLst/>
              <a:rect r="r" b="b" t="t" l="l"/>
              <a:pathLst>
                <a:path h="4824913" w="4824913">
                  <a:moveTo>
                    <a:pt x="0" y="0"/>
                  </a:moveTo>
                  <a:lnTo>
                    <a:pt x="4824913" y="0"/>
                  </a:lnTo>
                  <a:lnTo>
                    <a:pt x="4824913" y="4824913"/>
                  </a:lnTo>
                  <a:lnTo>
                    <a:pt x="0" y="48249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 id="11"/>
            <p:cNvSpPr/>
            <p:nvPr/>
          </p:nvSpPr>
          <p:spPr>
            <a:xfrm rot="8099999">
              <a:off x="796163" y="953680"/>
              <a:ext cx="2707936" cy="0"/>
            </a:xfrm>
            <a:prstGeom prst="line">
              <a:avLst/>
            </a:prstGeom>
            <a:ln cap="rnd" w="25400">
              <a:solidFill>
                <a:srgbClr val="000000"/>
              </a:solidFill>
              <a:prstDash val="solid"/>
              <a:headEnd type="none" len="sm" w="sm"/>
              <a:tailEnd type="none" len="sm" w="sm"/>
            </a:ln>
          </p:spPr>
        </p:sp>
        <p:sp>
          <p:nvSpPr>
            <p:cNvPr name="AutoShape 12" id="12"/>
            <p:cNvSpPr/>
            <p:nvPr/>
          </p:nvSpPr>
          <p:spPr>
            <a:xfrm rot="2274884">
              <a:off x="755187" y="3390902"/>
              <a:ext cx="4145889" cy="0"/>
            </a:xfrm>
            <a:prstGeom prst="line">
              <a:avLst/>
            </a:prstGeom>
            <a:ln cap="rnd" w="25400">
              <a:solidFill>
                <a:srgbClr val="F3F4EE"/>
              </a:solidFill>
              <a:prstDash val="solid"/>
              <a:headEnd type="none" len="sm" w="sm"/>
              <a:tailEnd type="none" len="sm" w="sm"/>
            </a:ln>
          </p:spPr>
        </p:sp>
        <p:sp>
          <p:nvSpPr>
            <p:cNvPr name="AutoShape 13" id="13"/>
            <p:cNvSpPr/>
            <p:nvPr/>
          </p:nvSpPr>
          <p:spPr>
            <a:xfrm rot="5362046">
              <a:off x="2217796" y="2331027"/>
              <a:ext cx="4601480" cy="0"/>
            </a:xfrm>
            <a:prstGeom prst="line">
              <a:avLst/>
            </a:prstGeom>
            <a:ln cap="rnd" w="25400">
              <a:solidFill>
                <a:srgbClr val="000000"/>
              </a:solidFill>
              <a:prstDash val="solid"/>
              <a:headEnd type="none" len="sm" w="sm"/>
              <a:tailEnd type="none" len="sm" w="sm"/>
            </a:ln>
          </p:spPr>
        </p:sp>
        <p:sp>
          <p:nvSpPr>
            <p:cNvPr name="AutoShape 14" id="14"/>
            <p:cNvSpPr/>
            <p:nvPr/>
          </p:nvSpPr>
          <p:spPr>
            <a:xfrm rot="10671454">
              <a:off x="4605114" y="4679027"/>
              <a:ext cx="3498846" cy="0"/>
            </a:xfrm>
            <a:prstGeom prst="line">
              <a:avLst/>
            </a:prstGeom>
            <a:ln cap="rnd" w="25400">
              <a:solidFill>
                <a:srgbClr val="000000"/>
              </a:solidFill>
              <a:prstDash val="solid"/>
              <a:headEnd type="none" len="sm" w="sm"/>
              <a:tailEnd type="none" len="sm" w="sm"/>
            </a:ln>
          </p:spPr>
        </p:sp>
        <p:sp>
          <p:nvSpPr>
            <p:cNvPr name="Freeform 15" id="15"/>
            <p:cNvSpPr/>
            <p:nvPr/>
          </p:nvSpPr>
          <p:spPr>
            <a:xfrm flipH="false" flipV="false" rot="0">
              <a:off x="174607" y="5430138"/>
              <a:ext cx="1239596" cy="1239596"/>
            </a:xfrm>
            <a:custGeom>
              <a:avLst/>
              <a:gdLst/>
              <a:ahLst/>
              <a:cxnLst/>
              <a:rect r="r" b="b" t="t" l="l"/>
              <a:pathLst>
                <a:path h="1239596" w="1239596">
                  <a:moveTo>
                    <a:pt x="0" y="0"/>
                  </a:moveTo>
                  <a:lnTo>
                    <a:pt x="1239595" y="0"/>
                  </a:lnTo>
                  <a:lnTo>
                    <a:pt x="1239595" y="1239596"/>
                  </a:lnTo>
                  <a:lnTo>
                    <a:pt x="0" y="123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698755" y="5954450"/>
              <a:ext cx="191600" cy="190800"/>
              <a:chOff x="0" y="0"/>
              <a:chExt cx="191600" cy="190800"/>
            </a:xfrm>
          </p:grpSpPr>
          <p:sp>
            <p:nvSpPr>
              <p:cNvPr name="Freeform 17" id="17"/>
              <p:cNvSpPr/>
              <p:nvPr/>
            </p:nvSpPr>
            <p:spPr>
              <a:xfrm flipH="false" flipV="false" rot="0">
                <a:off x="25400" y="25400"/>
                <a:ext cx="140716" cy="139954"/>
              </a:xfrm>
              <a:custGeom>
                <a:avLst/>
                <a:gdLst/>
                <a:ahLst/>
                <a:cxnLst/>
                <a:rect r="r" b="b" t="t" l="l"/>
                <a:pathLst>
                  <a:path h="139954" w="140716">
                    <a:moveTo>
                      <a:pt x="0" y="69977"/>
                    </a:moveTo>
                    <a:cubicBezTo>
                      <a:pt x="0" y="31369"/>
                      <a:pt x="31496" y="0"/>
                      <a:pt x="70358" y="0"/>
                    </a:cubicBezTo>
                    <a:cubicBezTo>
                      <a:pt x="109220" y="0"/>
                      <a:pt x="140716" y="31369"/>
                      <a:pt x="140716" y="69977"/>
                    </a:cubicBezTo>
                    <a:cubicBezTo>
                      <a:pt x="140716" y="108585"/>
                      <a:pt x="109220" y="139954"/>
                      <a:pt x="70358" y="139954"/>
                    </a:cubicBezTo>
                    <a:cubicBezTo>
                      <a:pt x="31496" y="139954"/>
                      <a:pt x="0" y="108712"/>
                      <a:pt x="0" y="69977"/>
                    </a:cubicBezTo>
                    <a:close/>
                  </a:path>
                </a:pathLst>
              </a:custGeom>
              <a:solidFill>
                <a:srgbClr val="000000"/>
              </a:solidFill>
            </p:spPr>
          </p:sp>
          <p:sp>
            <p:nvSpPr>
              <p:cNvPr name="Freeform 18" id="18"/>
              <p:cNvSpPr/>
              <p:nvPr/>
            </p:nvSpPr>
            <p:spPr>
              <a:xfrm flipH="false" flipV="false" rot="0">
                <a:off x="0" y="0"/>
                <a:ext cx="191516" cy="190754"/>
              </a:xfrm>
              <a:custGeom>
                <a:avLst/>
                <a:gdLst/>
                <a:ahLst/>
                <a:cxnLst/>
                <a:rect r="r" b="b" t="t" l="l"/>
                <a:pathLst>
                  <a:path h="190754" w="191516">
                    <a:moveTo>
                      <a:pt x="0" y="95377"/>
                    </a:moveTo>
                    <a:cubicBezTo>
                      <a:pt x="0" y="42545"/>
                      <a:pt x="43053" y="0"/>
                      <a:pt x="95758" y="0"/>
                    </a:cubicBezTo>
                    <a:lnTo>
                      <a:pt x="95758" y="25400"/>
                    </a:lnTo>
                    <a:lnTo>
                      <a:pt x="95758" y="0"/>
                    </a:lnTo>
                    <a:cubicBezTo>
                      <a:pt x="148590" y="0"/>
                      <a:pt x="191516" y="42545"/>
                      <a:pt x="191516" y="95377"/>
                    </a:cubicBezTo>
                    <a:lnTo>
                      <a:pt x="166116" y="95377"/>
                    </a:lnTo>
                    <a:lnTo>
                      <a:pt x="191516" y="95377"/>
                    </a:lnTo>
                    <a:cubicBezTo>
                      <a:pt x="191516" y="148209"/>
                      <a:pt x="148463" y="190754"/>
                      <a:pt x="95758" y="190754"/>
                    </a:cubicBezTo>
                    <a:lnTo>
                      <a:pt x="95758" y="165354"/>
                    </a:lnTo>
                    <a:lnTo>
                      <a:pt x="95758" y="190754"/>
                    </a:lnTo>
                    <a:cubicBezTo>
                      <a:pt x="43053" y="190754"/>
                      <a:pt x="0" y="148209"/>
                      <a:pt x="0" y="95377"/>
                    </a:cubicBezTo>
                    <a:lnTo>
                      <a:pt x="25400" y="95377"/>
                    </a:lnTo>
                    <a:lnTo>
                      <a:pt x="46482" y="109474"/>
                    </a:lnTo>
                    <a:cubicBezTo>
                      <a:pt x="40259" y="118745"/>
                      <a:pt x="28702" y="122936"/>
                      <a:pt x="18034" y="119634"/>
                    </a:cubicBezTo>
                    <a:cubicBezTo>
                      <a:pt x="7366" y="116332"/>
                      <a:pt x="0" y="106553"/>
                      <a:pt x="0" y="95377"/>
                    </a:cubicBezTo>
                    <a:moveTo>
                      <a:pt x="50800" y="95377"/>
                    </a:moveTo>
                    <a:lnTo>
                      <a:pt x="25400" y="95377"/>
                    </a:lnTo>
                    <a:lnTo>
                      <a:pt x="4318" y="81280"/>
                    </a:lnTo>
                    <a:cubicBezTo>
                      <a:pt x="10541" y="72009"/>
                      <a:pt x="22098" y="67818"/>
                      <a:pt x="32766" y="71120"/>
                    </a:cubicBezTo>
                    <a:cubicBezTo>
                      <a:pt x="43434" y="74422"/>
                      <a:pt x="50800" y="84201"/>
                      <a:pt x="50800" y="95377"/>
                    </a:cubicBezTo>
                    <a:cubicBezTo>
                      <a:pt x="50800" y="119888"/>
                      <a:pt x="70866" y="139954"/>
                      <a:pt x="95758" y="139954"/>
                    </a:cubicBezTo>
                    <a:cubicBezTo>
                      <a:pt x="120650" y="139954"/>
                      <a:pt x="140716" y="119888"/>
                      <a:pt x="140716" y="95377"/>
                    </a:cubicBezTo>
                    <a:cubicBezTo>
                      <a:pt x="140716" y="70866"/>
                      <a:pt x="120777" y="50800"/>
                      <a:pt x="95758" y="50800"/>
                    </a:cubicBezTo>
                    <a:lnTo>
                      <a:pt x="95758" y="25400"/>
                    </a:lnTo>
                    <a:lnTo>
                      <a:pt x="95758" y="50800"/>
                    </a:lnTo>
                    <a:cubicBezTo>
                      <a:pt x="70866" y="50800"/>
                      <a:pt x="50800" y="70866"/>
                      <a:pt x="50800" y="95377"/>
                    </a:cubicBezTo>
                    <a:close/>
                  </a:path>
                </a:pathLst>
              </a:custGeom>
              <a:solidFill>
                <a:srgbClr val="000000"/>
              </a:solidFill>
            </p:spPr>
          </p:sp>
        </p:grpSp>
        <p:sp>
          <p:nvSpPr>
            <p:cNvPr name="AutoShape 19" id="19"/>
            <p:cNvSpPr/>
            <p:nvPr/>
          </p:nvSpPr>
          <p:spPr>
            <a:xfrm rot="5710368">
              <a:off x="-976659" y="4081550"/>
              <a:ext cx="3837629" cy="0"/>
            </a:xfrm>
            <a:prstGeom prst="line">
              <a:avLst/>
            </a:prstGeom>
            <a:ln cap="rnd" w="25400">
              <a:solidFill>
                <a:srgbClr val="000000"/>
              </a:solidFill>
              <a:prstDash val="solid"/>
              <a:headEnd type="none" len="sm" w="sm"/>
              <a:tailEnd type="none" len="sm" w="sm"/>
            </a:ln>
          </p:spPr>
        </p:sp>
        <p:sp>
          <p:nvSpPr>
            <p:cNvPr name="AutoShape 20" id="20"/>
            <p:cNvSpPr/>
            <p:nvPr/>
          </p:nvSpPr>
          <p:spPr>
            <a:xfrm rot="9673121">
              <a:off x="716433" y="5393254"/>
              <a:ext cx="3850207" cy="0"/>
            </a:xfrm>
            <a:prstGeom prst="line">
              <a:avLst/>
            </a:prstGeom>
            <a:ln cap="rnd" w="25400">
              <a:solidFill>
                <a:srgbClr val="000000"/>
              </a:solidFill>
              <a:prstDash val="solid"/>
              <a:headEnd type="none" len="sm" w="sm"/>
              <a:tailEnd type="none" len="sm" w="sm"/>
            </a:ln>
          </p:spPr>
        </p:sp>
      </p:grpSp>
      <p:sp>
        <p:nvSpPr>
          <p:cNvPr name="TextBox 21" id="21"/>
          <p:cNvSpPr txBox="true"/>
          <p:nvPr/>
        </p:nvSpPr>
        <p:spPr>
          <a:xfrm rot="0">
            <a:off x="825654" y="1400808"/>
            <a:ext cx="13565359" cy="3495675"/>
          </a:xfrm>
          <a:prstGeom prst="rect">
            <a:avLst/>
          </a:prstGeom>
        </p:spPr>
        <p:txBody>
          <a:bodyPr anchor="t" rtlCol="false" tIns="0" lIns="0" bIns="0" rIns="0">
            <a:spAutoFit/>
          </a:bodyPr>
          <a:lstStyle/>
          <a:p>
            <a:pPr algn="l" marL="712476" indent="-356238" lvl="1">
              <a:lnSpc>
                <a:spcPts val="3960"/>
              </a:lnSpc>
              <a:buFont typeface="Arial"/>
              <a:buChar char="•"/>
            </a:pPr>
            <a:r>
              <a:rPr lang="en-US" sz="3300">
                <a:solidFill>
                  <a:srgbClr val="000000"/>
                </a:solidFill>
                <a:latin typeface="Poppins"/>
                <a:ea typeface="Poppins"/>
                <a:cs typeface="Poppins"/>
                <a:sym typeface="Poppins"/>
              </a:rPr>
              <a:t>The implementation of advanced control systems optimizes the operation of the pump jack based on real-time conditions. </a:t>
            </a:r>
          </a:p>
          <a:p>
            <a:pPr algn="l" marL="712476" indent="-356238" lvl="1">
              <a:lnSpc>
                <a:spcPts val="3960"/>
              </a:lnSpc>
              <a:buFont typeface="Arial"/>
              <a:buChar char="•"/>
            </a:pPr>
            <a:r>
              <a:rPr lang="en-US" sz="3300">
                <a:solidFill>
                  <a:srgbClr val="000000"/>
                </a:solidFill>
                <a:latin typeface="Poppins"/>
                <a:ea typeface="Poppins"/>
                <a:cs typeface="Poppins"/>
                <a:sym typeface="Poppins"/>
              </a:rPr>
              <a:t>This includes adjusting the stroke length or speed of operation to minimize energy consumption. </a:t>
            </a:r>
          </a:p>
          <a:p>
            <a:pPr algn="l" marL="712476" indent="-356238" lvl="1">
              <a:lnSpc>
                <a:spcPts val="3960"/>
              </a:lnSpc>
              <a:buFont typeface="Arial"/>
              <a:buChar char="•"/>
            </a:pPr>
            <a:r>
              <a:rPr lang="en-US" sz="3300">
                <a:solidFill>
                  <a:srgbClr val="000000"/>
                </a:solidFill>
                <a:latin typeface="Poppins"/>
                <a:ea typeface="Poppins"/>
                <a:cs typeface="Poppins"/>
                <a:sym typeface="Poppins"/>
              </a:rPr>
              <a:t>Additionally, sensors and automation are used to detect any inefficiencies in the system.</a:t>
            </a:r>
          </a:p>
        </p:txBody>
      </p:sp>
      <p:sp>
        <p:nvSpPr>
          <p:cNvPr name="TextBox 22" id="22"/>
          <p:cNvSpPr txBox="true"/>
          <p:nvPr/>
        </p:nvSpPr>
        <p:spPr>
          <a:xfrm rot="0">
            <a:off x="1028700" y="523530"/>
            <a:ext cx="4720233" cy="685800"/>
          </a:xfrm>
          <a:prstGeom prst="rect">
            <a:avLst/>
          </a:prstGeom>
        </p:spPr>
        <p:txBody>
          <a:bodyPr anchor="t" rtlCol="false" tIns="0" lIns="0" bIns="0" rIns="0">
            <a:spAutoFit/>
          </a:bodyPr>
          <a:lstStyle/>
          <a:p>
            <a:pPr algn="ctr">
              <a:lnSpc>
                <a:spcPts val="5280"/>
              </a:lnSpc>
              <a:spcBef>
                <a:spcPct val="0"/>
              </a:spcBef>
            </a:pPr>
            <a:r>
              <a:rPr lang="en-US" sz="4400">
                <a:solidFill>
                  <a:srgbClr val="000000"/>
                </a:solidFill>
                <a:latin typeface="Arimo"/>
                <a:ea typeface="Arimo"/>
                <a:cs typeface="Arimo"/>
                <a:sym typeface="Arimo"/>
              </a:rPr>
              <a:t>4. Control Systems</a:t>
            </a:r>
          </a:p>
        </p:txBody>
      </p:sp>
      <p:sp>
        <p:nvSpPr>
          <p:cNvPr name="Freeform 23" id="23"/>
          <p:cNvSpPr/>
          <p:nvPr/>
        </p:nvSpPr>
        <p:spPr>
          <a:xfrm flipH="false" flipV="false" rot="0">
            <a:off x="8014290" y="4412369"/>
            <a:ext cx="6897431" cy="6138119"/>
          </a:xfrm>
          <a:custGeom>
            <a:avLst/>
            <a:gdLst/>
            <a:ahLst/>
            <a:cxnLst/>
            <a:rect r="r" b="b" t="t" l="l"/>
            <a:pathLst>
              <a:path h="6138119" w="6897431">
                <a:moveTo>
                  <a:pt x="0" y="0"/>
                </a:moveTo>
                <a:lnTo>
                  <a:pt x="6897431" y="0"/>
                </a:lnTo>
                <a:lnTo>
                  <a:pt x="6897431" y="6138119"/>
                </a:lnTo>
                <a:lnTo>
                  <a:pt x="0" y="6138119"/>
                </a:lnTo>
                <a:lnTo>
                  <a:pt x="0" y="0"/>
                </a:lnTo>
                <a:close/>
              </a:path>
            </a:pathLst>
          </a:custGeom>
          <a:blipFill>
            <a:blip r:embed="rId8"/>
            <a:stretch>
              <a:fillRect l="0" t="-834" r="-2104" b="-6156"/>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grpSp>
        <p:nvGrpSpPr>
          <p:cNvPr name="Group 2" id="2"/>
          <p:cNvGrpSpPr/>
          <p:nvPr/>
        </p:nvGrpSpPr>
        <p:grpSpPr>
          <a:xfrm rot="0">
            <a:off x="14391012" y="-945514"/>
            <a:ext cx="6077409" cy="5357884"/>
            <a:chOff x="0" y="0"/>
            <a:chExt cx="8103211" cy="7143845"/>
          </a:xfrm>
        </p:grpSpPr>
        <p:sp>
          <p:nvSpPr>
            <p:cNvPr name="Freeform 3" id="3"/>
            <p:cNvSpPr/>
            <p:nvPr/>
          </p:nvSpPr>
          <p:spPr>
            <a:xfrm flipH="false" flipV="false" rot="0">
              <a:off x="0" y="936577"/>
              <a:ext cx="2179433" cy="2179433"/>
            </a:xfrm>
            <a:custGeom>
              <a:avLst/>
              <a:gdLst/>
              <a:ahLst/>
              <a:cxnLst/>
              <a:rect r="r" b="b" t="t" l="l"/>
              <a:pathLst>
                <a:path h="2179433" w="2179433">
                  <a:moveTo>
                    <a:pt x="0" y="0"/>
                  </a:moveTo>
                  <a:lnTo>
                    <a:pt x="2179433" y="0"/>
                  </a:lnTo>
                  <a:lnTo>
                    <a:pt x="2179433" y="2179433"/>
                  </a:lnTo>
                  <a:lnTo>
                    <a:pt x="0" y="2179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82721" y="1819791"/>
              <a:ext cx="414000" cy="414000"/>
              <a:chOff x="0" y="0"/>
              <a:chExt cx="414000" cy="414000"/>
            </a:xfrm>
          </p:grpSpPr>
          <p:sp>
            <p:nvSpPr>
              <p:cNvPr name="Freeform 5" id="5"/>
              <p:cNvSpPr/>
              <p:nvPr/>
            </p:nvSpPr>
            <p:spPr>
              <a:xfrm flipH="false" flipV="false" rot="0">
                <a:off x="25400" y="25400"/>
                <a:ext cx="363220" cy="363220"/>
              </a:xfrm>
              <a:custGeom>
                <a:avLst/>
                <a:gdLst/>
                <a:ahLst/>
                <a:cxnLst/>
                <a:rect r="r" b="b" t="t" l="l"/>
                <a:pathLst>
                  <a:path h="363220" w="363220">
                    <a:moveTo>
                      <a:pt x="0" y="181610"/>
                    </a:moveTo>
                    <a:cubicBezTo>
                      <a:pt x="0" y="81280"/>
                      <a:pt x="81280" y="0"/>
                      <a:pt x="181610" y="0"/>
                    </a:cubicBezTo>
                    <a:cubicBezTo>
                      <a:pt x="281940" y="0"/>
                      <a:pt x="363220" y="81280"/>
                      <a:pt x="363220" y="181610"/>
                    </a:cubicBezTo>
                    <a:cubicBezTo>
                      <a:pt x="363220" y="281940"/>
                      <a:pt x="281940" y="363220"/>
                      <a:pt x="181610" y="363220"/>
                    </a:cubicBezTo>
                    <a:cubicBezTo>
                      <a:pt x="81280" y="363220"/>
                      <a:pt x="0" y="281940"/>
                      <a:pt x="0" y="181610"/>
                    </a:cubicBezTo>
                    <a:close/>
                  </a:path>
                </a:pathLst>
              </a:custGeom>
              <a:solidFill>
                <a:srgbClr val="000000"/>
              </a:solidFill>
            </p:spPr>
          </p:sp>
          <p:sp>
            <p:nvSpPr>
              <p:cNvPr name="Freeform 6" id="6"/>
              <p:cNvSpPr/>
              <p:nvPr/>
            </p:nvSpPr>
            <p:spPr>
              <a:xfrm flipH="false" flipV="false" rot="0">
                <a:off x="0" y="0"/>
                <a:ext cx="414020" cy="414020"/>
              </a:xfrm>
              <a:custGeom>
                <a:avLst/>
                <a:gdLst/>
                <a:ahLst/>
                <a:cxnLst/>
                <a:rect r="r" b="b" t="t" l="l"/>
                <a:pathLst>
                  <a:path h="414020" w="414020">
                    <a:moveTo>
                      <a:pt x="0" y="207010"/>
                    </a:moveTo>
                    <a:cubicBezTo>
                      <a:pt x="0" y="92710"/>
                      <a:pt x="92710" y="0"/>
                      <a:pt x="207010" y="0"/>
                    </a:cubicBezTo>
                    <a:lnTo>
                      <a:pt x="207010" y="25400"/>
                    </a:lnTo>
                    <a:lnTo>
                      <a:pt x="207010" y="0"/>
                    </a:lnTo>
                    <a:cubicBezTo>
                      <a:pt x="321310" y="0"/>
                      <a:pt x="414020" y="92710"/>
                      <a:pt x="414020" y="207010"/>
                    </a:cubicBezTo>
                    <a:cubicBezTo>
                      <a:pt x="414020" y="321310"/>
                      <a:pt x="321310" y="414020"/>
                      <a:pt x="207010" y="414020"/>
                    </a:cubicBezTo>
                    <a:lnTo>
                      <a:pt x="207010" y="388620"/>
                    </a:lnTo>
                    <a:lnTo>
                      <a:pt x="207010" y="414020"/>
                    </a:lnTo>
                    <a:cubicBezTo>
                      <a:pt x="92710" y="414020"/>
                      <a:pt x="0" y="321310"/>
                      <a:pt x="0" y="207010"/>
                    </a:cubicBezTo>
                    <a:lnTo>
                      <a:pt x="25400" y="207010"/>
                    </a:lnTo>
                    <a:lnTo>
                      <a:pt x="47498" y="219456"/>
                    </a:lnTo>
                    <a:cubicBezTo>
                      <a:pt x="41783" y="229489"/>
                      <a:pt x="30099" y="234442"/>
                      <a:pt x="18923" y="231521"/>
                    </a:cubicBezTo>
                    <a:cubicBezTo>
                      <a:pt x="7747" y="228600"/>
                      <a:pt x="0" y="218567"/>
                      <a:pt x="0" y="207010"/>
                    </a:cubicBezTo>
                    <a:moveTo>
                      <a:pt x="50800" y="207010"/>
                    </a:moveTo>
                    <a:lnTo>
                      <a:pt x="25400" y="207010"/>
                    </a:lnTo>
                    <a:lnTo>
                      <a:pt x="3302" y="194564"/>
                    </a:lnTo>
                    <a:cubicBezTo>
                      <a:pt x="9017" y="184531"/>
                      <a:pt x="20701" y="179578"/>
                      <a:pt x="31877" y="182499"/>
                    </a:cubicBezTo>
                    <a:cubicBezTo>
                      <a:pt x="43053" y="185420"/>
                      <a:pt x="50800" y="195453"/>
                      <a:pt x="50800" y="207010"/>
                    </a:cubicBezTo>
                    <a:cubicBezTo>
                      <a:pt x="50800" y="293243"/>
                      <a:pt x="120777" y="363220"/>
                      <a:pt x="207010" y="363220"/>
                    </a:cubicBezTo>
                    <a:cubicBezTo>
                      <a:pt x="293243" y="363220"/>
                      <a:pt x="363220" y="293243"/>
                      <a:pt x="363220" y="207010"/>
                    </a:cubicBezTo>
                    <a:lnTo>
                      <a:pt x="388620" y="207010"/>
                    </a:lnTo>
                    <a:lnTo>
                      <a:pt x="363220" y="207010"/>
                    </a:lnTo>
                    <a:cubicBezTo>
                      <a:pt x="363220" y="120777"/>
                      <a:pt x="293243" y="50800"/>
                      <a:pt x="207010" y="50800"/>
                    </a:cubicBezTo>
                    <a:lnTo>
                      <a:pt x="207010" y="25400"/>
                    </a:lnTo>
                    <a:lnTo>
                      <a:pt x="207010" y="50800"/>
                    </a:lnTo>
                    <a:cubicBezTo>
                      <a:pt x="120777" y="50800"/>
                      <a:pt x="50800" y="120777"/>
                      <a:pt x="50800" y="207010"/>
                    </a:cubicBezTo>
                    <a:close/>
                  </a:path>
                </a:pathLst>
              </a:custGeom>
              <a:solidFill>
                <a:srgbClr val="000000"/>
              </a:solidFill>
            </p:spPr>
          </p:sp>
        </p:grpSp>
        <p:grpSp>
          <p:nvGrpSpPr>
            <p:cNvPr name="Group 7" id="7"/>
            <p:cNvGrpSpPr/>
            <p:nvPr/>
          </p:nvGrpSpPr>
          <p:grpSpPr>
            <a:xfrm rot="0">
              <a:off x="4379937" y="4593527"/>
              <a:ext cx="277200" cy="276400"/>
              <a:chOff x="0" y="0"/>
              <a:chExt cx="277200" cy="276400"/>
            </a:xfrm>
          </p:grpSpPr>
          <p:sp>
            <p:nvSpPr>
              <p:cNvPr name="Freeform 8" id="8"/>
              <p:cNvSpPr/>
              <p:nvPr/>
            </p:nvSpPr>
            <p:spPr>
              <a:xfrm flipH="false" flipV="false" rot="0">
                <a:off x="25400" y="25400"/>
                <a:ext cx="226314" cy="225552"/>
              </a:xfrm>
              <a:custGeom>
                <a:avLst/>
                <a:gdLst/>
                <a:ahLst/>
                <a:cxnLst/>
                <a:rect r="r" b="b" t="t" l="l"/>
                <a:pathLst>
                  <a:path h="225552" w="226314">
                    <a:moveTo>
                      <a:pt x="0" y="112776"/>
                    </a:moveTo>
                    <a:cubicBezTo>
                      <a:pt x="0" y="50546"/>
                      <a:pt x="50673" y="0"/>
                      <a:pt x="113157" y="0"/>
                    </a:cubicBezTo>
                    <a:cubicBezTo>
                      <a:pt x="175641" y="0"/>
                      <a:pt x="226314" y="50546"/>
                      <a:pt x="226314" y="112776"/>
                    </a:cubicBezTo>
                    <a:cubicBezTo>
                      <a:pt x="226314" y="175006"/>
                      <a:pt x="175641" y="225552"/>
                      <a:pt x="113157" y="225552"/>
                    </a:cubicBezTo>
                    <a:cubicBezTo>
                      <a:pt x="50673" y="225552"/>
                      <a:pt x="0" y="175133"/>
                      <a:pt x="0" y="112776"/>
                    </a:cubicBezTo>
                    <a:close/>
                  </a:path>
                </a:pathLst>
              </a:custGeom>
              <a:solidFill>
                <a:srgbClr val="000000"/>
              </a:solidFill>
            </p:spPr>
          </p:sp>
          <p:sp>
            <p:nvSpPr>
              <p:cNvPr name="Freeform 9" id="9"/>
              <p:cNvSpPr/>
              <p:nvPr/>
            </p:nvSpPr>
            <p:spPr>
              <a:xfrm flipH="false" flipV="false" rot="0">
                <a:off x="0" y="0"/>
                <a:ext cx="277114" cy="276352"/>
              </a:xfrm>
              <a:custGeom>
                <a:avLst/>
                <a:gdLst/>
                <a:ahLst/>
                <a:cxnLst/>
                <a:rect r="r" b="b" t="t" l="l"/>
                <a:pathLst>
                  <a:path h="276352" w="277114">
                    <a:moveTo>
                      <a:pt x="0" y="138176"/>
                    </a:moveTo>
                    <a:cubicBezTo>
                      <a:pt x="0" y="61849"/>
                      <a:pt x="62103" y="0"/>
                      <a:pt x="138557" y="0"/>
                    </a:cubicBezTo>
                    <a:lnTo>
                      <a:pt x="138557" y="25400"/>
                    </a:lnTo>
                    <a:lnTo>
                      <a:pt x="138557" y="0"/>
                    </a:lnTo>
                    <a:cubicBezTo>
                      <a:pt x="215011" y="0"/>
                      <a:pt x="277114" y="61849"/>
                      <a:pt x="277114" y="138176"/>
                    </a:cubicBezTo>
                    <a:lnTo>
                      <a:pt x="251714" y="138176"/>
                    </a:lnTo>
                    <a:lnTo>
                      <a:pt x="277114" y="138176"/>
                    </a:lnTo>
                    <a:cubicBezTo>
                      <a:pt x="277114" y="214630"/>
                      <a:pt x="215011" y="276352"/>
                      <a:pt x="138557" y="276352"/>
                    </a:cubicBezTo>
                    <a:lnTo>
                      <a:pt x="138557" y="250952"/>
                    </a:lnTo>
                    <a:lnTo>
                      <a:pt x="138557" y="276352"/>
                    </a:lnTo>
                    <a:cubicBezTo>
                      <a:pt x="62103" y="276352"/>
                      <a:pt x="0" y="214630"/>
                      <a:pt x="0" y="138176"/>
                    </a:cubicBezTo>
                    <a:lnTo>
                      <a:pt x="25400" y="138176"/>
                    </a:lnTo>
                    <a:lnTo>
                      <a:pt x="50800" y="138176"/>
                    </a:lnTo>
                    <a:lnTo>
                      <a:pt x="25400" y="138176"/>
                    </a:lnTo>
                    <a:lnTo>
                      <a:pt x="0" y="138176"/>
                    </a:lnTo>
                    <a:moveTo>
                      <a:pt x="50800" y="138176"/>
                    </a:moveTo>
                    <a:cubicBezTo>
                      <a:pt x="50800" y="152146"/>
                      <a:pt x="39370" y="163576"/>
                      <a:pt x="25400" y="163576"/>
                    </a:cubicBezTo>
                    <a:cubicBezTo>
                      <a:pt x="11430" y="163576"/>
                      <a:pt x="0" y="152146"/>
                      <a:pt x="0" y="138176"/>
                    </a:cubicBezTo>
                    <a:cubicBezTo>
                      <a:pt x="0" y="124206"/>
                      <a:pt x="11430" y="112776"/>
                      <a:pt x="25400" y="112776"/>
                    </a:cubicBezTo>
                    <a:cubicBezTo>
                      <a:pt x="39370" y="112776"/>
                      <a:pt x="50800" y="124206"/>
                      <a:pt x="50800" y="138176"/>
                    </a:cubicBezTo>
                    <a:cubicBezTo>
                      <a:pt x="50800" y="186309"/>
                      <a:pt x="90043" y="225552"/>
                      <a:pt x="138557" y="225552"/>
                    </a:cubicBezTo>
                    <a:cubicBezTo>
                      <a:pt x="187071" y="225552"/>
                      <a:pt x="226314" y="186309"/>
                      <a:pt x="226314" y="138176"/>
                    </a:cubicBezTo>
                    <a:cubicBezTo>
                      <a:pt x="226314" y="90043"/>
                      <a:pt x="187198" y="50800"/>
                      <a:pt x="138557" y="50800"/>
                    </a:cubicBezTo>
                    <a:lnTo>
                      <a:pt x="138557" y="25400"/>
                    </a:lnTo>
                    <a:lnTo>
                      <a:pt x="138557" y="50800"/>
                    </a:lnTo>
                    <a:cubicBezTo>
                      <a:pt x="90043" y="50800"/>
                      <a:pt x="50800" y="90043"/>
                      <a:pt x="50800" y="138176"/>
                    </a:cubicBezTo>
                    <a:close/>
                  </a:path>
                </a:pathLst>
              </a:custGeom>
              <a:solidFill>
                <a:srgbClr val="000000"/>
              </a:solidFill>
            </p:spPr>
          </p:sp>
        </p:grpSp>
        <p:sp>
          <p:nvSpPr>
            <p:cNvPr name="Freeform 10" id="10"/>
            <p:cNvSpPr/>
            <p:nvPr/>
          </p:nvSpPr>
          <p:spPr>
            <a:xfrm flipH="false" flipV="false" rot="0">
              <a:off x="2106368" y="2318932"/>
              <a:ext cx="4824913" cy="4824913"/>
            </a:xfrm>
            <a:custGeom>
              <a:avLst/>
              <a:gdLst/>
              <a:ahLst/>
              <a:cxnLst/>
              <a:rect r="r" b="b" t="t" l="l"/>
              <a:pathLst>
                <a:path h="4824913" w="4824913">
                  <a:moveTo>
                    <a:pt x="0" y="0"/>
                  </a:moveTo>
                  <a:lnTo>
                    <a:pt x="4824913" y="0"/>
                  </a:lnTo>
                  <a:lnTo>
                    <a:pt x="4824913" y="4824913"/>
                  </a:lnTo>
                  <a:lnTo>
                    <a:pt x="0" y="48249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 id="11"/>
            <p:cNvSpPr/>
            <p:nvPr/>
          </p:nvSpPr>
          <p:spPr>
            <a:xfrm rot="8099999">
              <a:off x="796163" y="953680"/>
              <a:ext cx="2707936" cy="0"/>
            </a:xfrm>
            <a:prstGeom prst="line">
              <a:avLst/>
            </a:prstGeom>
            <a:ln cap="rnd" w="25400">
              <a:solidFill>
                <a:srgbClr val="000000"/>
              </a:solidFill>
              <a:prstDash val="solid"/>
              <a:headEnd type="none" len="sm" w="sm"/>
              <a:tailEnd type="none" len="sm" w="sm"/>
            </a:ln>
          </p:spPr>
        </p:sp>
        <p:sp>
          <p:nvSpPr>
            <p:cNvPr name="AutoShape 12" id="12"/>
            <p:cNvSpPr/>
            <p:nvPr/>
          </p:nvSpPr>
          <p:spPr>
            <a:xfrm rot="2274884">
              <a:off x="755187" y="3390902"/>
              <a:ext cx="4145889" cy="0"/>
            </a:xfrm>
            <a:prstGeom prst="line">
              <a:avLst/>
            </a:prstGeom>
            <a:ln cap="rnd" w="25400">
              <a:solidFill>
                <a:srgbClr val="000000"/>
              </a:solidFill>
              <a:prstDash val="solid"/>
              <a:headEnd type="none" len="sm" w="sm"/>
              <a:tailEnd type="none" len="sm" w="sm"/>
            </a:ln>
          </p:spPr>
        </p:sp>
        <p:sp>
          <p:nvSpPr>
            <p:cNvPr name="AutoShape 13" id="13"/>
            <p:cNvSpPr/>
            <p:nvPr/>
          </p:nvSpPr>
          <p:spPr>
            <a:xfrm rot="5362046">
              <a:off x="2217796" y="2331027"/>
              <a:ext cx="4601480" cy="0"/>
            </a:xfrm>
            <a:prstGeom prst="line">
              <a:avLst/>
            </a:prstGeom>
            <a:ln cap="rnd" w="25400">
              <a:solidFill>
                <a:srgbClr val="000000"/>
              </a:solidFill>
              <a:prstDash val="solid"/>
              <a:headEnd type="none" len="sm" w="sm"/>
              <a:tailEnd type="none" len="sm" w="sm"/>
            </a:ln>
          </p:spPr>
        </p:sp>
        <p:sp>
          <p:nvSpPr>
            <p:cNvPr name="AutoShape 14" id="14"/>
            <p:cNvSpPr/>
            <p:nvPr/>
          </p:nvSpPr>
          <p:spPr>
            <a:xfrm rot="10671454">
              <a:off x="4605114" y="4679027"/>
              <a:ext cx="3498846" cy="0"/>
            </a:xfrm>
            <a:prstGeom prst="line">
              <a:avLst/>
            </a:prstGeom>
            <a:ln cap="rnd" w="25400">
              <a:solidFill>
                <a:srgbClr val="000000"/>
              </a:solidFill>
              <a:prstDash val="solid"/>
              <a:headEnd type="none" len="sm" w="sm"/>
              <a:tailEnd type="none" len="sm" w="sm"/>
            </a:ln>
          </p:spPr>
        </p:sp>
        <p:sp>
          <p:nvSpPr>
            <p:cNvPr name="Freeform 15" id="15"/>
            <p:cNvSpPr/>
            <p:nvPr/>
          </p:nvSpPr>
          <p:spPr>
            <a:xfrm flipH="false" flipV="false" rot="0">
              <a:off x="174607" y="5430138"/>
              <a:ext cx="1239596" cy="1239596"/>
            </a:xfrm>
            <a:custGeom>
              <a:avLst/>
              <a:gdLst/>
              <a:ahLst/>
              <a:cxnLst/>
              <a:rect r="r" b="b" t="t" l="l"/>
              <a:pathLst>
                <a:path h="1239596" w="1239596">
                  <a:moveTo>
                    <a:pt x="0" y="0"/>
                  </a:moveTo>
                  <a:lnTo>
                    <a:pt x="1239595" y="0"/>
                  </a:lnTo>
                  <a:lnTo>
                    <a:pt x="1239595" y="1239596"/>
                  </a:lnTo>
                  <a:lnTo>
                    <a:pt x="0" y="1239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698755" y="5954450"/>
              <a:ext cx="191600" cy="190800"/>
              <a:chOff x="0" y="0"/>
              <a:chExt cx="191600" cy="190800"/>
            </a:xfrm>
          </p:grpSpPr>
          <p:sp>
            <p:nvSpPr>
              <p:cNvPr name="Freeform 17" id="17"/>
              <p:cNvSpPr/>
              <p:nvPr/>
            </p:nvSpPr>
            <p:spPr>
              <a:xfrm flipH="false" flipV="false" rot="0">
                <a:off x="25400" y="25400"/>
                <a:ext cx="140716" cy="139954"/>
              </a:xfrm>
              <a:custGeom>
                <a:avLst/>
                <a:gdLst/>
                <a:ahLst/>
                <a:cxnLst/>
                <a:rect r="r" b="b" t="t" l="l"/>
                <a:pathLst>
                  <a:path h="139954" w="140716">
                    <a:moveTo>
                      <a:pt x="0" y="69977"/>
                    </a:moveTo>
                    <a:cubicBezTo>
                      <a:pt x="0" y="31369"/>
                      <a:pt x="31496" y="0"/>
                      <a:pt x="70358" y="0"/>
                    </a:cubicBezTo>
                    <a:cubicBezTo>
                      <a:pt x="109220" y="0"/>
                      <a:pt x="140716" y="31369"/>
                      <a:pt x="140716" y="69977"/>
                    </a:cubicBezTo>
                    <a:cubicBezTo>
                      <a:pt x="140716" y="108585"/>
                      <a:pt x="109220" y="139954"/>
                      <a:pt x="70358" y="139954"/>
                    </a:cubicBezTo>
                    <a:cubicBezTo>
                      <a:pt x="31496" y="139954"/>
                      <a:pt x="0" y="108712"/>
                      <a:pt x="0" y="69977"/>
                    </a:cubicBezTo>
                    <a:close/>
                  </a:path>
                </a:pathLst>
              </a:custGeom>
              <a:solidFill>
                <a:srgbClr val="000000"/>
              </a:solidFill>
            </p:spPr>
          </p:sp>
          <p:sp>
            <p:nvSpPr>
              <p:cNvPr name="Freeform 18" id="18"/>
              <p:cNvSpPr/>
              <p:nvPr/>
            </p:nvSpPr>
            <p:spPr>
              <a:xfrm flipH="false" flipV="false" rot="0">
                <a:off x="0" y="0"/>
                <a:ext cx="191516" cy="190754"/>
              </a:xfrm>
              <a:custGeom>
                <a:avLst/>
                <a:gdLst/>
                <a:ahLst/>
                <a:cxnLst/>
                <a:rect r="r" b="b" t="t" l="l"/>
                <a:pathLst>
                  <a:path h="190754" w="191516">
                    <a:moveTo>
                      <a:pt x="0" y="95377"/>
                    </a:moveTo>
                    <a:cubicBezTo>
                      <a:pt x="0" y="42545"/>
                      <a:pt x="43053" y="0"/>
                      <a:pt x="95758" y="0"/>
                    </a:cubicBezTo>
                    <a:lnTo>
                      <a:pt x="95758" y="25400"/>
                    </a:lnTo>
                    <a:lnTo>
                      <a:pt x="95758" y="0"/>
                    </a:lnTo>
                    <a:cubicBezTo>
                      <a:pt x="148590" y="0"/>
                      <a:pt x="191516" y="42545"/>
                      <a:pt x="191516" y="95377"/>
                    </a:cubicBezTo>
                    <a:lnTo>
                      <a:pt x="166116" y="95377"/>
                    </a:lnTo>
                    <a:lnTo>
                      <a:pt x="191516" y="95377"/>
                    </a:lnTo>
                    <a:cubicBezTo>
                      <a:pt x="191516" y="148209"/>
                      <a:pt x="148463" y="190754"/>
                      <a:pt x="95758" y="190754"/>
                    </a:cubicBezTo>
                    <a:lnTo>
                      <a:pt x="95758" y="165354"/>
                    </a:lnTo>
                    <a:lnTo>
                      <a:pt x="95758" y="190754"/>
                    </a:lnTo>
                    <a:cubicBezTo>
                      <a:pt x="43053" y="190754"/>
                      <a:pt x="0" y="148209"/>
                      <a:pt x="0" y="95377"/>
                    </a:cubicBezTo>
                    <a:lnTo>
                      <a:pt x="25400" y="95377"/>
                    </a:lnTo>
                    <a:lnTo>
                      <a:pt x="46482" y="109474"/>
                    </a:lnTo>
                    <a:cubicBezTo>
                      <a:pt x="40259" y="118745"/>
                      <a:pt x="28702" y="122936"/>
                      <a:pt x="18034" y="119634"/>
                    </a:cubicBezTo>
                    <a:cubicBezTo>
                      <a:pt x="7366" y="116332"/>
                      <a:pt x="0" y="106553"/>
                      <a:pt x="0" y="95377"/>
                    </a:cubicBezTo>
                    <a:moveTo>
                      <a:pt x="50800" y="95377"/>
                    </a:moveTo>
                    <a:lnTo>
                      <a:pt x="25400" y="95377"/>
                    </a:lnTo>
                    <a:lnTo>
                      <a:pt x="4318" y="81280"/>
                    </a:lnTo>
                    <a:cubicBezTo>
                      <a:pt x="10541" y="72009"/>
                      <a:pt x="22098" y="67818"/>
                      <a:pt x="32766" y="71120"/>
                    </a:cubicBezTo>
                    <a:cubicBezTo>
                      <a:pt x="43434" y="74422"/>
                      <a:pt x="50800" y="84201"/>
                      <a:pt x="50800" y="95377"/>
                    </a:cubicBezTo>
                    <a:cubicBezTo>
                      <a:pt x="50800" y="119888"/>
                      <a:pt x="70866" y="139954"/>
                      <a:pt x="95758" y="139954"/>
                    </a:cubicBezTo>
                    <a:cubicBezTo>
                      <a:pt x="120650" y="139954"/>
                      <a:pt x="140716" y="119888"/>
                      <a:pt x="140716" y="95377"/>
                    </a:cubicBezTo>
                    <a:cubicBezTo>
                      <a:pt x="140716" y="70866"/>
                      <a:pt x="120777" y="50800"/>
                      <a:pt x="95758" y="50800"/>
                    </a:cubicBezTo>
                    <a:lnTo>
                      <a:pt x="95758" y="25400"/>
                    </a:lnTo>
                    <a:lnTo>
                      <a:pt x="95758" y="50800"/>
                    </a:lnTo>
                    <a:cubicBezTo>
                      <a:pt x="70866" y="50800"/>
                      <a:pt x="50800" y="70866"/>
                      <a:pt x="50800" y="95377"/>
                    </a:cubicBezTo>
                    <a:close/>
                  </a:path>
                </a:pathLst>
              </a:custGeom>
              <a:solidFill>
                <a:srgbClr val="000000"/>
              </a:solidFill>
            </p:spPr>
          </p:sp>
        </p:grpSp>
        <p:sp>
          <p:nvSpPr>
            <p:cNvPr name="AutoShape 19" id="19"/>
            <p:cNvSpPr/>
            <p:nvPr/>
          </p:nvSpPr>
          <p:spPr>
            <a:xfrm rot="5710368">
              <a:off x="-976659" y="4081550"/>
              <a:ext cx="3837629" cy="0"/>
            </a:xfrm>
            <a:prstGeom prst="line">
              <a:avLst/>
            </a:prstGeom>
            <a:ln cap="rnd" w="25400">
              <a:solidFill>
                <a:srgbClr val="000000"/>
              </a:solidFill>
              <a:prstDash val="solid"/>
              <a:headEnd type="none" len="sm" w="sm"/>
              <a:tailEnd type="none" len="sm" w="sm"/>
            </a:ln>
          </p:spPr>
        </p:sp>
        <p:sp>
          <p:nvSpPr>
            <p:cNvPr name="AutoShape 20" id="20"/>
            <p:cNvSpPr/>
            <p:nvPr/>
          </p:nvSpPr>
          <p:spPr>
            <a:xfrm rot="9673121">
              <a:off x="716433" y="5393254"/>
              <a:ext cx="3850207" cy="0"/>
            </a:xfrm>
            <a:prstGeom prst="line">
              <a:avLst/>
            </a:prstGeom>
            <a:ln cap="rnd" w="25400">
              <a:solidFill>
                <a:srgbClr val="000000"/>
              </a:solidFill>
              <a:prstDash val="solid"/>
              <a:headEnd type="none" len="sm" w="sm"/>
              <a:tailEnd type="none" len="sm" w="sm"/>
            </a:ln>
          </p:spPr>
        </p:sp>
      </p:grpSp>
      <p:sp>
        <p:nvSpPr>
          <p:cNvPr name="TextBox 21" id="21"/>
          <p:cNvSpPr txBox="true"/>
          <p:nvPr/>
        </p:nvSpPr>
        <p:spPr>
          <a:xfrm rot="0">
            <a:off x="825654" y="1704853"/>
            <a:ext cx="13565359" cy="3000375"/>
          </a:xfrm>
          <a:prstGeom prst="rect">
            <a:avLst/>
          </a:prstGeom>
        </p:spPr>
        <p:txBody>
          <a:bodyPr anchor="t" rtlCol="false" tIns="0" lIns="0" bIns="0" rIns="0">
            <a:spAutoFit/>
          </a:bodyPr>
          <a:lstStyle/>
          <a:p>
            <a:pPr algn="l" marL="712476" indent="-356238" lvl="1">
              <a:lnSpc>
                <a:spcPts val="3960"/>
              </a:lnSpc>
              <a:buFont typeface="Arial"/>
              <a:buChar char="•"/>
            </a:pPr>
            <a:r>
              <a:rPr lang="en-US" sz="3300">
                <a:solidFill>
                  <a:srgbClr val="000000"/>
                </a:solidFill>
                <a:latin typeface="Poppins"/>
                <a:ea typeface="Poppins"/>
                <a:cs typeface="Poppins"/>
                <a:sym typeface="Poppins"/>
              </a:rPr>
              <a:t>Selection of efficient pumps that minimize energy losses, such as positive displacement pumps or efficient centrifugal pumps.</a:t>
            </a:r>
          </a:p>
          <a:p>
            <a:pPr algn="l" marL="712476" indent="-356238" lvl="1">
              <a:lnSpc>
                <a:spcPts val="3960"/>
              </a:lnSpc>
              <a:buFont typeface="Arial"/>
              <a:buChar char="•"/>
            </a:pPr>
            <a:r>
              <a:rPr lang="en-US" sz="3300">
                <a:solidFill>
                  <a:srgbClr val="000000"/>
                </a:solidFill>
                <a:latin typeface="Poppins"/>
                <a:ea typeface="Poppins"/>
                <a:cs typeface="Poppins"/>
                <a:sym typeface="Poppins"/>
              </a:rPr>
              <a:t>The use of Variable Frequency Drives (VFDs) to control the speed of the pump and optimize energy usage can increase pump efficiency.</a:t>
            </a:r>
          </a:p>
        </p:txBody>
      </p:sp>
      <p:sp>
        <p:nvSpPr>
          <p:cNvPr name="TextBox 22" id="22"/>
          <p:cNvSpPr txBox="true"/>
          <p:nvPr/>
        </p:nvSpPr>
        <p:spPr>
          <a:xfrm rot="0">
            <a:off x="1028700" y="676275"/>
            <a:ext cx="4627364" cy="685800"/>
          </a:xfrm>
          <a:prstGeom prst="rect">
            <a:avLst/>
          </a:prstGeom>
        </p:spPr>
        <p:txBody>
          <a:bodyPr anchor="t" rtlCol="false" tIns="0" lIns="0" bIns="0" rIns="0">
            <a:spAutoFit/>
          </a:bodyPr>
          <a:lstStyle/>
          <a:p>
            <a:pPr algn="ctr">
              <a:lnSpc>
                <a:spcPts val="5280"/>
              </a:lnSpc>
              <a:spcBef>
                <a:spcPct val="0"/>
              </a:spcBef>
            </a:pPr>
            <a:r>
              <a:rPr lang="en-US" sz="4400">
                <a:solidFill>
                  <a:srgbClr val="000000"/>
                </a:solidFill>
                <a:latin typeface="Arimo"/>
                <a:ea typeface="Arimo"/>
                <a:cs typeface="Arimo"/>
                <a:sym typeface="Arimo"/>
              </a:rPr>
              <a:t>6. Pump Efficiency</a:t>
            </a:r>
          </a:p>
        </p:txBody>
      </p:sp>
      <p:sp>
        <p:nvSpPr>
          <p:cNvPr name="TextBox 23" id="23"/>
          <p:cNvSpPr txBox="true"/>
          <p:nvPr/>
        </p:nvSpPr>
        <p:spPr>
          <a:xfrm rot="0">
            <a:off x="825654" y="6753225"/>
            <a:ext cx="13565359" cy="2009775"/>
          </a:xfrm>
          <a:prstGeom prst="rect">
            <a:avLst/>
          </a:prstGeom>
        </p:spPr>
        <p:txBody>
          <a:bodyPr anchor="t" rtlCol="false" tIns="0" lIns="0" bIns="0" rIns="0">
            <a:spAutoFit/>
          </a:bodyPr>
          <a:lstStyle/>
          <a:p>
            <a:pPr algn="l" marL="712476" indent="-356238" lvl="1">
              <a:lnSpc>
                <a:spcPts val="3960"/>
              </a:lnSpc>
              <a:buFont typeface="Arial"/>
              <a:buChar char="•"/>
            </a:pPr>
            <a:r>
              <a:rPr lang="en-US" sz="3300">
                <a:solidFill>
                  <a:srgbClr val="000000"/>
                </a:solidFill>
                <a:latin typeface="Poppins"/>
                <a:ea typeface="Poppins"/>
                <a:cs typeface="Poppins"/>
                <a:sym typeface="Poppins"/>
              </a:rPr>
              <a:t>Regular maintenance of the pump jack components to ensure they are operating efficiently.</a:t>
            </a:r>
          </a:p>
          <a:p>
            <a:pPr algn="l" marL="712476" indent="-356238" lvl="1">
              <a:lnSpc>
                <a:spcPts val="3960"/>
              </a:lnSpc>
              <a:buFont typeface="Arial"/>
              <a:buChar char="•"/>
            </a:pPr>
            <a:r>
              <a:rPr lang="en-US" sz="3300">
                <a:solidFill>
                  <a:srgbClr val="000000"/>
                </a:solidFill>
                <a:latin typeface="Poppins"/>
                <a:ea typeface="Poppins"/>
                <a:cs typeface="Poppins"/>
                <a:sym typeface="Poppins"/>
              </a:rPr>
              <a:t>Continuous monitoring of energy consumption and performance parameters to identify areas for improvement.</a:t>
            </a:r>
          </a:p>
        </p:txBody>
      </p:sp>
      <p:sp>
        <p:nvSpPr>
          <p:cNvPr name="TextBox 24" id="24"/>
          <p:cNvSpPr txBox="true"/>
          <p:nvPr/>
        </p:nvSpPr>
        <p:spPr>
          <a:xfrm rot="0">
            <a:off x="1028700" y="5793225"/>
            <a:ext cx="7672626" cy="685800"/>
          </a:xfrm>
          <a:prstGeom prst="rect">
            <a:avLst/>
          </a:prstGeom>
        </p:spPr>
        <p:txBody>
          <a:bodyPr anchor="t" rtlCol="false" tIns="0" lIns="0" bIns="0" rIns="0">
            <a:spAutoFit/>
          </a:bodyPr>
          <a:lstStyle/>
          <a:p>
            <a:pPr algn="ctr">
              <a:lnSpc>
                <a:spcPts val="5280"/>
              </a:lnSpc>
              <a:spcBef>
                <a:spcPct val="0"/>
              </a:spcBef>
            </a:pPr>
            <a:r>
              <a:rPr lang="en-US" sz="4400">
                <a:solidFill>
                  <a:srgbClr val="000000"/>
                </a:solidFill>
                <a:latin typeface="Arimo"/>
                <a:ea typeface="Arimo"/>
                <a:cs typeface="Arimo"/>
                <a:sym typeface="Arimo"/>
              </a:rPr>
              <a:t>7. Maintenance and Monitoring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3F4EE"/>
        </a:solidFill>
      </p:bgPr>
    </p:bg>
    <p:spTree>
      <p:nvGrpSpPr>
        <p:cNvPr id="1" name=""/>
        <p:cNvGrpSpPr/>
        <p:nvPr/>
      </p:nvGrpSpPr>
      <p:grpSpPr>
        <a:xfrm>
          <a:off x="0" y="0"/>
          <a:ext cx="0" cy="0"/>
          <a:chOff x="0" y="0"/>
          <a:chExt cx="0" cy="0"/>
        </a:xfrm>
      </p:grpSpPr>
      <p:grpSp>
        <p:nvGrpSpPr>
          <p:cNvPr name="Group 2" id="2"/>
          <p:cNvGrpSpPr/>
          <p:nvPr/>
        </p:nvGrpSpPr>
        <p:grpSpPr>
          <a:xfrm rot="0">
            <a:off x="13113487" y="3862810"/>
            <a:ext cx="6177342" cy="7144483"/>
            <a:chOff x="0" y="0"/>
            <a:chExt cx="8236456" cy="9525977"/>
          </a:xfrm>
        </p:grpSpPr>
        <p:sp>
          <p:nvSpPr>
            <p:cNvPr name="Freeform 3" id="3"/>
            <p:cNvSpPr/>
            <p:nvPr/>
          </p:nvSpPr>
          <p:spPr>
            <a:xfrm flipH="false" flipV="false" rot="0">
              <a:off x="503165" y="2990461"/>
              <a:ext cx="2589068" cy="2589068"/>
            </a:xfrm>
            <a:custGeom>
              <a:avLst/>
              <a:gdLst/>
              <a:ahLst/>
              <a:cxnLst/>
              <a:rect r="r" b="b" t="t" l="l"/>
              <a:pathLst>
                <a:path h="2589068" w="2589068">
                  <a:moveTo>
                    <a:pt x="0" y="0"/>
                  </a:moveTo>
                  <a:lnTo>
                    <a:pt x="2589068" y="0"/>
                  </a:lnTo>
                  <a:lnTo>
                    <a:pt x="2589068" y="2589068"/>
                  </a:lnTo>
                  <a:lnTo>
                    <a:pt x="0" y="25890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91531" y="4077992"/>
              <a:ext cx="414000" cy="414000"/>
              <a:chOff x="0" y="0"/>
              <a:chExt cx="414000" cy="414000"/>
            </a:xfrm>
          </p:grpSpPr>
          <p:sp>
            <p:nvSpPr>
              <p:cNvPr name="Freeform 5" id="5"/>
              <p:cNvSpPr/>
              <p:nvPr/>
            </p:nvSpPr>
            <p:spPr>
              <a:xfrm flipH="false" flipV="false" rot="0">
                <a:off x="25400" y="25400"/>
                <a:ext cx="363220" cy="363220"/>
              </a:xfrm>
              <a:custGeom>
                <a:avLst/>
                <a:gdLst/>
                <a:ahLst/>
                <a:cxnLst/>
                <a:rect r="r" b="b" t="t" l="l"/>
                <a:pathLst>
                  <a:path h="363220" w="363220">
                    <a:moveTo>
                      <a:pt x="0" y="181610"/>
                    </a:moveTo>
                    <a:cubicBezTo>
                      <a:pt x="0" y="81280"/>
                      <a:pt x="81280" y="0"/>
                      <a:pt x="181610" y="0"/>
                    </a:cubicBezTo>
                    <a:cubicBezTo>
                      <a:pt x="281940" y="0"/>
                      <a:pt x="363220" y="81280"/>
                      <a:pt x="363220" y="181610"/>
                    </a:cubicBezTo>
                    <a:cubicBezTo>
                      <a:pt x="363220" y="281940"/>
                      <a:pt x="281940" y="363220"/>
                      <a:pt x="181610" y="363220"/>
                    </a:cubicBezTo>
                    <a:cubicBezTo>
                      <a:pt x="81280" y="363220"/>
                      <a:pt x="0" y="281940"/>
                      <a:pt x="0" y="181610"/>
                    </a:cubicBezTo>
                    <a:close/>
                  </a:path>
                </a:pathLst>
              </a:custGeom>
              <a:solidFill>
                <a:srgbClr val="000000"/>
              </a:solidFill>
            </p:spPr>
          </p:sp>
          <p:sp>
            <p:nvSpPr>
              <p:cNvPr name="Freeform 6" id="6"/>
              <p:cNvSpPr/>
              <p:nvPr/>
            </p:nvSpPr>
            <p:spPr>
              <a:xfrm flipH="false" flipV="false" rot="0">
                <a:off x="0" y="0"/>
                <a:ext cx="414020" cy="414020"/>
              </a:xfrm>
              <a:custGeom>
                <a:avLst/>
                <a:gdLst/>
                <a:ahLst/>
                <a:cxnLst/>
                <a:rect r="r" b="b" t="t" l="l"/>
                <a:pathLst>
                  <a:path h="414020" w="414020">
                    <a:moveTo>
                      <a:pt x="0" y="207010"/>
                    </a:moveTo>
                    <a:cubicBezTo>
                      <a:pt x="0" y="92710"/>
                      <a:pt x="92710" y="0"/>
                      <a:pt x="207010" y="0"/>
                    </a:cubicBezTo>
                    <a:lnTo>
                      <a:pt x="207010" y="25400"/>
                    </a:lnTo>
                    <a:lnTo>
                      <a:pt x="207010" y="0"/>
                    </a:lnTo>
                    <a:cubicBezTo>
                      <a:pt x="321310" y="0"/>
                      <a:pt x="414020" y="92710"/>
                      <a:pt x="414020" y="207010"/>
                    </a:cubicBezTo>
                    <a:cubicBezTo>
                      <a:pt x="414020" y="321310"/>
                      <a:pt x="321310" y="414020"/>
                      <a:pt x="207010" y="414020"/>
                    </a:cubicBezTo>
                    <a:lnTo>
                      <a:pt x="207010" y="388620"/>
                    </a:lnTo>
                    <a:lnTo>
                      <a:pt x="207010" y="414020"/>
                    </a:lnTo>
                    <a:cubicBezTo>
                      <a:pt x="92710" y="414020"/>
                      <a:pt x="0" y="321310"/>
                      <a:pt x="0" y="207010"/>
                    </a:cubicBezTo>
                    <a:lnTo>
                      <a:pt x="25400" y="207010"/>
                    </a:lnTo>
                    <a:lnTo>
                      <a:pt x="47498" y="219456"/>
                    </a:lnTo>
                    <a:cubicBezTo>
                      <a:pt x="41783" y="229489"/>
                      <a:pt x="30099" y="234442"/>
                      <a:pt x="18923" y="231521"/>
                    </a:cubicBezTo>
                    <a:cubicBezTo>
                      <a:pt x="7747" y="228600"/>
                      <a:pt x="0" y="218567"/>
                      <a:pt x="0" y="207010"/>
                    </a:cubicBezTo>
                    <a:moveTo>
                      <a:pt x="50800" y="207010"/>
                    </a:moveTo>
                    <a:lnTo>
                      <a:pt x="25400" y="207010"/>
                    </a:lnTo>
                    <a:lnTo>
                      <a:pt x="3302" y="194564"/>
                    </a:lnTo>
                    <a:cubicBezTo>
                      <a:pt x="9017" y="184531"/>
                      <a:pt x="20701" y="179578"/>
                      <a:pt x="31877" y="182499"/>
                    </a:cubicBezTo>
                    <a:cubicBezTo>
                      <a:pt x="43053" y="185420"/>
                      <a:pt x="50800" y="195453"/>
                      <a:pt x="50800" y="207010"/>
                    </a:cubicBezTo>
                    <a:cubicBezTo>
                      <a:pt x="50800" y="293243"/>
                      <a:pt x="120777" y="363220"/>
                      <a:pt x="207010" y="363220"/>
                    </a:cubicBezTo>
                    <a:cubicBezTo>
                      <a:pt x="293243" y="363220"/>
                      <a:pt x="363220" y="293243"/>
                      <a:pt x="363220" y="207010"/>
                    </a:cubicBezTo>
                    <a:lnTo>
                      <a:pt x="388620" y="207010"/>
                    </a:lnTo>
                    <a:lnTo>
                      <a:pt x="363220" y="207010"/>
                    </a:lnTo>
                    <a:cubicBezTo>
                      <a:pt x="363220" y="120777"/>
                      <a:pt x="293243" y="50800"/>
                      <a:pt x="207010" y="50800"/>
                    </a:cubicBezTo>
                    <a:lnTo>
                      <a:pt x="207010" y="25400"/>
                    </a:lnTo>
                    <a:lnTo>
                      <a:pt x="207010" y="50800"/>
                    </a:lnTo>
                    <a:cubicBezTo>
                      <a:pt x="120777" y="50800"/>
                      <a:pt x="50800" y="120777"/>
                      <a:pt x="50800" y="207010"/>
                    </a:cubicBezTo>
                    <a:close/>
                  </a:path>
                </a:pathLst>
              </a:custGeom>
              <a:solidFill>
                <a:srgbClr val="000000"/>
              </a:solidFill>
            </p:spPr>
          </p:sp>
        </p:grpSp>
        <p:sp>
          <p:nvSpPr>
            <p:cNvPr name="Freeform 7" id="7"/>
            <p:cNvSpPr/>
            <p:nvPr/>
          </p:nvSpPr>
          <p:spPr>
            <a:xfrm flipH="false" flipV="false" rot="0">
              <a:off x="4042856" y="0"/>
              <a:ext cx="4193600" cy="4193504"/>
            </a:xfrm>
            <a:custGeom>
              <a:avLst/>
              <a:gdLst/>
              <a:ahLst/>
              <a:cxnLst/>
              <a:rect r="r" b="b" t="t" l="l"/>
              <a:pathLst>
                <a:path h="4193504" w="4193600">
                  <a:moveTo>
                    <a:pt x="0" y="0"/>
                  </a:moveTo>
                  <a:lnTo>
                    <a:pt x="4193600" y="0"/>
                  </a:lnTo>
                  <a:lnTo>
                    <a:pt x="4193600" y="4193504"/>
                  </a:lnTo>
                  <a:lnTo>
                    <a:pt x="0" y="4193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5986536" y="1943352"/>
              <a:ext cx="307600" cy="306800"/>
              <a:chOff x="0" y="0"/>
              <a:chExt cx="307600" cy="306800"/>
            </a:xfrm>
          </p:grpSpPr>
          <p:sp>
            <p:nvSpPr>
              <p:cNvPr name="Freeform 9" id="9"/>
              <p:cNvSpPr/>
              <p:nvPr/>
            </p:nvSpPr>
            <p:spPr>
              <a:xfrm flipH="false" flipV="false" rot="0">
                <a:off x="25400" y="25400"/>
                <a:ext cx="256794" cy="256032"/>
              </a:xfrm>
              <a:custGeom>
                <a:avLst/>
                <a:gdLst/>
                <a:ahLst/>
                <a:cxnLst/>
                <a:rect r="r" b="b" t="t" l="l"/>
                <a:pathLst>
                  <a:path h="256032" w="256794">
                    <a:moveTo>
                      <a:pt x="0" y="128016"/>
                    </a:moveTo>
                    <a:cubicBezTo>
                      <a:pt x="0" y="57277"/>
                      <a:pt x="57531" y="0"/>
                      <a:pt x="128397" y="0"/>
                    </a:cubicBezTo>
                    <a:cubicBezTo>
                      <a:pt x="199263" y="0"/>
                      <a:pt x="256794" y="57277"/>
                      <a:pt x="256794" y="128016"/>
                    </a:cubicBezTo>
                    <a:cubicBezTo>
                      <a:pt x="256794" y="198755"/>
                      <a:pt x="199263" y="256032"/>
                      <a:pt x="128397" y="256032"/>
                    </a:cubicBezTo>
                    <a:cubicBezTo>
                      <a:pt x="57531" y="256032"/>
                      <a:pt x="0" y="198755"/>
                      <a:pt x="0" y="128016"/>
                    </a:cubicBezTo>
                    <a:close/>
                  </a:path>
                </a:pathLst>
              </a:custGeom>
              <a:solidFill>
                <a:srgbClr val="000000"/>
              </a:solidFill>
            </p:spPr>
          </p:sp>
          <p:sp>
            <p:nvSpPr>
              <p:cNvPr name="Freeform 10" id="10"/>
              <p:cNvSpPr/>
              <p:nvPr/>
            </p:nvSpPr>
            <p:spPr>
              <a:xfrm flipH="false" flipV="false" rot="0">
                <a:off x="0" y="0"/>
                <a:ext cx="307594" cy="306832"/>
              </a:xfrm>
              <a:custGeom>
                <a:avLst/>
                <a:gdLst/>
                <a:ahLst/>
                <a:cxnLst/>
                <a:rect r="r" b="b" t="t" l="l"/>
                <a:pathLst>
                  <a:path h="306832" w="307594">
                    <a:moveTo>
                      <a:pt x="0" y="153416"/>
                    </a:moveTo>
                    <a:cubicBezTo>
                      <a:pt x="0" y="68580"/>
                      <a:pt x="68961" y="0"/>
                      <a:pt x="153797" y="0"/>
                    </a:cubicBezTo>
                    <a:lnTo>
                      <a:pt x="153797" y="25400"/>
                    </a:lnTo>
                    <a:lnTo>
                      <a:pt x="153797" y="0"/>
                    </a:lnTo>
                    <a:cubicBezTo>
                      <a:pt x="238633" y="0"/>
                      <a:pt x="307594" y="68580"/>
                      <a:pt x="307594" y="153416"/>
                    </a:cubicBezTo>
                    <a:lnTo>
                      <a:pt x="282194" y="153416"/>
                    </a:lnTo>
                    <a:lnTo>
                      <a:pt x="307594" y="153416"/>
                    </a:lnTo>
                    <a:cubicBezTo>
                      <a:pt x="307594" y="238252"/>
                      <a:pt x="238633" y="306832"/>
                      <a:pt x="153797" y="306832"/>
                    </a:cubicBezTo>
                    <a:lnTo>
                      <a:pt x="153797" y="281432"/>
                    </a:lnTo>
                    <a:lnTo>
                      <a:pt x="153797" y="306832"/>
                    </a:lnTo>
                    <a:cubicBezTo>
                      <a:pt x="68961" y="306832"/>
                      <a:pt x="0" y="238252"/>
                      <a:pt x="0" y="153416"/>
                    </a:cubicBezTo>
                    <a:lnTo>
                      <a:pt x="25400" y="153416"/>
                    </a:lnTo>
                    <a:lnTo>
                      <a:pt x="50800" y="153416"/>
                    </a:lnTo>
                    <a:lnTo>
                      <a:pt x="25400" y="153416"/>
                    </a:lnTo>
                    <a:lnTo>
                      <a:pt x="0" y="153416"/>
                    </a:lnTo>
                    <a:moveTo>
                      <a:pt x="50800" y="153416"/>
                    </a:moveTo>
                    <a:cubicBezTo>
                      <a:pt x="50800" y="167386"/>
                      <a:pt x="39370" y="178816"/>
                      <a:pt x="25400" y="178816"/>
                    </a:cubicBezTo>
                    <a:cubicBezTo>
                      <a:pt x="11430" y="178816"/>
                      <a:pt x="0" y="167386"/>
                      <a:pt x="0" y="153416"/>
                    </a:cubicBezTo>
                    <a:cubicBezTo>
                      <a:pt x="0" y="139446"/>
                      <a:pt x="11430" y="128016"/>
                      <a:pt x="25400" y="128016"/>
                    </a:cubicBezTo>
                    <a:cubicBezTo>
                      <a:pt x="39370" y="128016"/>
                      <a:pt x="50800" y="139446"/>
                      <a:pt x="50800" y="153416"/>
                    </a:cubicBezTo>
                    <a:cubicBezTo>
                      <a:pt x="50800" y="210058"/>
                      <a:pt x="96901" y="256032"/>
                      <a:pt x="153797" y="256032"/>
                    </a:cubicBezTo>
                    <a:cubicBezTo>
                      <a:pt x="210693" y="256032"/>
                      <a:pt x="256794" y="210058"/>
                      <a:pt x="256794" y="153416"/>
                    </a:cubicBezTo>
                    <a:cubicBezTo>
                      <a:pt x="256794" y="96774"/>
                      <a:pt x="210820" y="50800"/>
                      <a:pt x="153797" y="50800"/>
                    </a:cubicBezTo>
                    <a:lnTo>
                      <a:pt x="153797" y="25400"/>
                    </a:lnTo>
                    <a:lnTo>
                      <a:pt x="153797" y="50800"/>
                    </a:lnTo>
                    <a:cubicBezTo>
                      <a:pt x="96901" y="50800"/>
                      <a:pt x="50800" y="96774"/>
                      <a:pt x="50800" y="153416"/>
                    </a:cubicBezTo>
                    <a:close/>
                  </a:path>
                </a:pathLst>
              </a:custGeom>
              <a:solidFill>
                <a:srgbClr val="000000"/>
              </a:solidFill>
            </p:spPr>
          </p:sp>
        </p:grpSp>
        <p:sp>
          <p:nvSpPr>
            <p:cNvPr name="AutoShape 11" id="11"/>
            <p:cNvSpPr/>
            <p:nvPr/>
          </p:nvSpPr>
          <p:spPr>
            <a:xfrm rot="6439728">
              <a:off x="2823656" y="4644852"/>
              <a:ext cx="5150160" cy="0"/>
            </a:xfrm>
            <a:prstGeom prst="line">
              <a:avLst/>
            </a:prstGeom>
            <a:ln cap="rnd" w="25400">
              <a:solidFill>
                <a:srgbClr val="000000"/>
              </a:solidFill>
              <a:prstDash val="solid"/>
              <a:headEnd type="none" len="sm" w="sm"/>
              <a:tailEnd type="none" len="sm" w="sm"/>
            </a:ln>
          </p:spPr>
        </p:sp>
        <p:sp>
          <p:nvSpPr>
            <p:cNvPr name="AutoShape 12" id="12"/>
            <p:cNvSpPr/>
            <p:nvPr/>
          </p:nvSpPr>
          <p:spPr>
            <a:xfrm rot="6326019">
              <a:off x="-1155322" y="6696692"/>
              <a:ext cx="4706106" cy="0"/>
            </a:xfrm>
            <a:prstGeom prst="line">
              <a:avLst/>
            </a:prstGeom>
            <a:ln cap="rnd" w="25400">
              <a:solidFill>
                <a:srgbClr val="000000"/>
              </a:solidFill>
              <a:prstDash val="solid"/>
              <a:headEnd type="none" len="sm" w="sm"/>
              <a:tailEnd type="none" len="sm" w="sm"/>
            </a:ln>
          </p:spPr>
        </p:sp>
        <p:sp>
          <p:nvSpPr>
            <p:cNvPr name="AutoShape 13" id="13"/>
            <p:cNvSpPr/>
            <p:nvPr/>
          </p:nvSpPr>
          <p:spPr>
            <a:xfrm rot="1122964">
              <a:off x="4659708" y="7825465"/>
              <a:ext cx="3145113" cy="0"/>
            </a:xfrm>
            <a:prstGeom prst="line">
              <a:avLst/>
            </a:prstGeom>
            <a:ln cap="rnd" w="25400">
              <a:solidFill>
                <a:srgbClr val="000000"/>
              </a:solidFill>
              <a:prstDash val="solid"/>
              <a:headEnd type="none" len="sm" w="sm"/>
              <a:tailEnd type="none" len="sm" w="sm"/>
            </a:ln>
          </p:spPr>
        </p:sp>
        <p:sp>
          <p:nvSpPr>
            <p:cNvPr name="Freeform 14" id="14"/>
            <p:cNvSpPr/>
            <p:nvPr/>
          </p:nvSpPr>
          <p:spPr>
            <a:xfrm flipH="false" flipV="false" rot="0">
              <a:off x="2220601" y="5191729"/>
              <a:ext cx="4334248" cy="4334248"/>
            </a:xfrm>
            <a:custGeom>
              <a:avLst/>
              <a:gdLst/>
              <a:ahLst/>
              <a:cxnLst/>
              <a:rect r="r" b="b" t="t" l="l"/>
              <a:pathLst>
                <a:path h="4334248" w="4334248">
                  <a:moveTo>
                    <a:pt x="0" y="0"/>
                  </a:moveTo>
                  <a:lnTo>
                    <a:pt x="4334248" y="0"/>
                  </a:lnTo>
                  <a:lnTo>
                    <a:pt x="4334248" y="4334248"/>
                  </a:lnTo>
                  <a:lnTo>
                    <a:pt x="0" y="43342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63944"/>
              <a:ext cx="1154128" cy="1154128"/>
            </a:xfrm>
            <a:custGeom>
              <a:avLst/>
              <a:gdLst/>
              <a:ahLst/>
              <a:cxnLst/>
              <a:rect r="r" b="b" t="t" l="l"/>
              <a:pathLst>
                <a:path h="1154128" w="1154128">
                  <a:moveTo>
                    <a:pt x="0" y="0"/>
                  </a:moveTo>
                  <a:lnTo>
                    <a:pt x="1154128" y="0"/>
                  </a:lnTo>
                  <a:lnTo>
                    <a:pt x="1154128" y="1154128"/>
                  </a:lnTo>
                  <a:lnTo>
                    <a:pt x="0" y="11541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481365" y="545584"/>
              <a:ext cx="191600" cy="190800"/>
              <a:chOff x="0" y="0"/>
              <a:chExt cx="191600" cy="190800"/>
            </a:xfrm>
          </p:grpSpPr>
          <p:sp>
            <p:nvSpPr>
              <p:cNvPr name="Freeform 17" id="17"/>
              <p:cNvSpPr/>
              <p:nvPr/>
            </p:nvSpPr>
            <p:spPr>
              <a:xfrm flipH="false" flipV="false" rot="0">
                <a:off x="25400" y="25400"/>
                <a:ext cx="140716" cy="139954"/>
              </a:xfrm>
              <a:custGeom>
                <a:avLst/>
                <a:gdLst/>
                <a:ahLst/>
                <a:cxnLst/>
                <a:rect r="r" b="b" t="t" l="l"/>
                <a:pathLst>
                  <a:path h="139954" w="140716">
                    <a:moveTo>
                      <a:pt x="0" y="69977"/>
                    </a:moveTo>
                    <a:cubicBezTo>
                      <a:pt x="0" y="31369"/>
                      <a:pt x="31496" y="0"/>
                      <a:pt x="70358" y="0"/>
                    </a:cubicBezTo>
                    <a:cubicBezTo>
                      <a:pt x="109220" y="0"/>
                      <a:pt x="140716" y="31369"/>
                      <a:pt x="140716" y="69977"/>
                    </a:cubicBezTo>
                    <a:cubicBezTo>
                      <a:pt x="140716" y="108585"/>
                      <a:pt x="109220" y="139954"/>
                      <a:pt x="70358" y="139954"/>
                    </a:cubicBezTo>
                    <a:cubicBezTo>
                      <a:pt x="31496" y="139954"/>
                      <a:pt x="0" y="108712"/>
                      <a:pt x="0" y="69977"/>
                    </a:cubicBezTo>
                    <a:close/>
                  </a:path>
                </a:pathLst>
              </a:custGeom>
              <a:solidFill>
                <a:srgbClr val="000000"/>
              </a:solidFill>
            </p:spPr>
          </p:sp>
          <p:sp>
            <p:nvSpPr>
              <p:cNvPr name="Freeform 18" id="18"/>
              <p:cNvSpPr/>
              <p:nvPr/>
            </p:nvSpPr>
            <p:spPr>
              <a:xfrm flipH="false" flipV="false" rot="0">
                <a:off x="0" y="0"/>
                <a:ext cx="191516" cy="190754"/>
              </a:xfrm>
              <a:custGeom>
                <a:avLst/>
                <a:gdLst/>
                <a:ahLst/>
                <a:cxnLst/>
                <a:rect r="r" b="b" t="t" l="l"/>
                <a:pathLst>
                  <a:path h="190754" w="191516">
                    <a:moveTo>
                      <a:pt x="0" y="95377"/>
                    </a:moveTo>
                    <a:cubicBezTo>
                      <a:pt x="0" y="42545"/>
                      <a:pt x="43053" y="0"/>
                      <a:pt x="95758" y="0"/>
                    </a:cubicBezTo>
                    <a:lnTo>
                      <a:pt x="95758" y="25400"/>
                    </a:lnTo>
                    <a:lnTo>
                      <a:pt x="95758" y="0"/>
                    </a:lnTo>
                    <a:cubicBezTo>
                      <a:pt x="148590" y="0"/>
                      <a:pt x="191516" y="42545"/>
                      <a:pt x="191516" y="95377"/>
                    </a:cubicBezTo>
                    <a:lnTo>
                      <a:pt x="166116" y="95377"/>
                    </a:lnTo>
                    <a:lnTo>
                      <a:pt x="191516" y="95377"/>
                    </a:lnTo>
                    <a:cubicBezTo>
                      <a:pt x="191516" y="148209"/>
                      <a:pt x="148463" y="190754"/>
                      <a:pt x="95758" y="190754"/>
                    </a:cubicBezTo>
                    <a:lnTo>
                      <a:pt x="95758" y="165354"/>
                    </a:lnTo>
                    <a:lnTo>
                      <a:pt x="95758" y="190754"/>
                    </a:lnTo>
                    <a:cubicBezTo>
                      <a:pt x="43053" y="190754"/>
                      <a:pt x="0" y="148209"/>
                      <a:pt x="0" y="95377"/>
                    </a:cubicBezTo>
                    <a:lnTo>
                      <a:pt x="25400" y="95377"/>
                    </a:lnTo>
                    <a:lnTo>
                      <a:pt x="46482" y="109474"/>
                    </a:lnTo>
                    <a:cubicBezTo>
                      <a:pt x="40259" y="118745"/>
                      <a:pt x="28702" y="122936"/>
                      <a:pt x="18034" y="119634"/>
                    </a:cubicBezTo>
                    <a:cubicBezTo>
                      <a:pt x="7366" y="116332"/>
                      <a:pt x="0" y="106553"/>
                      <a:pt x="0" y="95377"/>
                    </a:cubicBezTo>
                    <a:moveTo>
                      <a:pt x="50800" y="95377"/>
                    </a:moveTo>
                    <a:lnTo>
                      <a:pt x="25400" y="95377"/>
                    </a:lnTo>
                    <a:lnTo>
                      <a:pt x="4318" y="81280"/>
                    </a:lnTo>
                    <a:cubicBezTo>
                      <a:pt x="10541" y="72009"/>
                      <a:pt x="22098" y="67818"/>
                      <a:pt x="32766" y="71120"/>
                    </a:cubicBezTo>
                    <a:cubicBezTo>
                      <a:pt x="43434" y="74422"/>
                      <a:pt x="50800" y="84201"/>
                      <a:pt x="50800" y="95377"/>
                    </a:cubicBezTo>
                    <a:cubicBezTo>
                      <a:pt x="50800" y="119888"/>
                      <a:pt x="70866" y="139954"/>
                      <a:pt x="95758" y="139954"/>
                    </a:cubicBezTo>
                    <a:cubicBezTo>
                      <a:pt x="120650" y="139954"/>
                      <a:pt x="140716" y="119888"/>
                      <a:pt x="140716" y="95377"/>
                    </a:cubicBezTo>
                    <a:cubicBezTo>
                      <a:pt x="140716" y="70866"/>
                      <a:pt x="120777" y="50800"/>
                      <a:pt x="95758" y="50800"/>
                    </a:cubicBezTo>
                    <a:lnTo>
                      <a:pt x="95758" y="25400"/>
                    </a:lnTo>
                    <a:lnTo>
                      <a:pt x="95758" y="50800"/>
                    </a:lnTo>
                    <a:cubicBezTo>
                      <a:pt x="70866" y="50800"/>
                      <a:pt x="50800" y="70866"/>
                      <a:pt x="50800" y="95377"/>
                    </a:cubicBezTo>
                    <a:close/>
                  </a:path>
                </a:pathLst>
              </a:custGeom>
              <a:solidFill>
                <a:srgbClr val="000000"/>
              </a:solidFill>
            </p:spPr>
          </p:sp>
        </p:grpSp>
        <p:grpSp>
          <p:nvGrpSpPr>
            <p:cNvPr name="Group 19" id="19"/>
            <p:cNvGrpSpPr/>
            <p:nvPr/>
          </p:nvGrpSpPr>
          <p:grpSpPr>
            <a:xfrm rot="0">
              <a:off x="3982064" y="6953165"/>
              <a:ext cx="811600" cy="811600"/>
              <a:chOff x="0" y="0"/>
              <a:chExt cx="811600" cy="811600"/>
            </a:xfrm>
          </p:grpSpPr>
          <p:sp>
            <p:nvSpPr>
              <p:cNvPr name="Freeform 20" id="20"/>
              <p:cNvSpPr/>
              <p:nvPr/>
            </p:nvSpPr>
            <p:spPr>
              <a:xfrm flipH="false" flipV="false" rot="0">
                <a:off x="25400" y="25400"/>
                <a:ext cx="760857" cy="760857"/>
              </a:xfrm>
              <a:custGeom>
                <a:avLst/>
                <a:gdLst/>
                <a:ahLst/>
                <a:cxnLst/>
                <a:rect r="r" b="b" t="t" l="l"/>
                <a:pathLst>
                  <a:path h="760857" w="760857">
                    <a:moveTo>
                      <a:pt x="0" y="380365"/>
                    </a:moveTo>
                    <a:cubicBezTo>
                      <a:pt x="0" y="170307"/>
                      <a:pt x="170307" y="0"/>
                      <a:pt x="380365" y="0"/>
                    </a:cubicBezTo>
                    <a:cubicBezTo>
                      <a:pt x="590423" y="0"/>
                      <a:pt x="760857" y="170307"/>
                      <a:pt x="760857" y="380365"/>
                    </a:cubicBezTo>
                    <a:cubicBezTo>
                      <a:pt x="760857" y="590423"/>
                      <a:pt x="590550" y="760857"/>
                      <a:pt x="380365" y="760857"/>
                    </a:cubicBezTo>
                    <a:cubicBezTo>
                      <a:pt x="170180" y="760857"/>
                      <a:pt x="0" y="590550"/>
                      <a:pt x="0" y="380365"/>
                    </a:cubicBezTo>
                    <a:close/>
                  </a:path>
                </a:pathLst>
              </a:custGeom>
              <a:solidFill>
                <a:srgbClr val="000000"/>
              </a:solidFill>
            </p:spPr>
          </p:sp>
          <p:sp>
            <p:nvSpPr>
              <p:cNvPr name="Freeform 21" id="21"/>
              <p:cNvSpPr/>
              <p:nvPr/>
            </p:nvSpPr>
            <p:spPr>
              <a:xfrm flipH="false" flipV="false" rot="0">
                <a:off x="0" y="0"/>
                <a:ext cx="811657" cy="811657"/>
              </a:xfrm>
              <a:custGeom>
                <a:avLst/>
                <a:gdLst/>
                <a:ahLst/>
                <a:cxnLst/>
                <a:rect r="r" b="b" t="t" l="l"/>
                <a:pathLst>
                  <a:path h="811657" w="811657">
                    <a:moveTo>
                      <a:pt x="0" y="405765"/>
                    </a:moveTo>
                    <a:cubicBezTo>
                      <a:pt x="0" y="181737"/>
                      <a:pt x="181737" y="0"/>
                      <a:pt x="405765" y="0"/>
                    </a:cubicBezTo>
                    <a:lnTo>
                      <a:pt x="405765" y="25400"/>
                    </a:lnTo>
                    <a:lnTo>
                      <a:pt x="405765" y="0"/>
                    </a:lnTo>
                    <a:cubicBezTo>
                      <a:pt x="629920" y="0"/>
                      <a:pt x="811657" y="181737"/>
                      <a:pt x="811657" y="405765"/>
                    </a:cubicBezTo>
                    <a:cubicBezTo>
                      <a:pt x="811657" y="629793"/>
                      <a:pt x="629920" y="811657"/>
                      <a:pt x="405765" y="811657"/>
                    </a:cubicBezTo>
                    <a:lnTo>
                      <a:pt x="405765" y="786257"/>
                    </a:lnTo>
                    <a:lnTo>
                      <a:pt x="405765" y="811657"/>
                    </a:lnTo>
                    <a:cubicBezTo>
                      <a:pt x="181737" y="811657"/>
                      <a:pt x="0" y="629920"/>
                      <a:pt x="0" y="405765"/>
                    </a:cubicBezTo>
                    <a:lnTo>
                      <a:pt x="25400" y="405765"/>
                    </a:lnTo>
                    <a:lnTo>
                      <a:pt x="47244" y="418719"/>
                    </a:lnTo>
                    <a:cubicBezTo>
                      <a:pt x="41402" y="428498"/>
                      <a:pt x="29718" y="433324"/>
                      <a:pt x="18669" y="430276"/>
                    </a:cubicBezTo>
                    <a:cubicBezTo>
                      <a:pt x="7620" y="427228"/>
                      <a:pt x="0" y="417195"/>
                      <a:pt x="0" y="405765"/>
                    </a:cubicBezTo>
                    <a:moveTo>
                      <a:pt x="50800" y="405765"/>
                    </a:moveTo>
                    <a:lnTo>
                      <a:pt x="25400" y="405765"/>
                    </a:lnTo>
                    <a:lnTo>
                      <a:pt x="3556" y="392811"/>
                    </a:lnTo>
                    <a:cubicBezTo>
                      <a:pt x="9398" y="383032"/>
                      <a:pt x="21082" y="378206"/>
                      <a:pt x="32131" y="381254"/>
                    </a:cubicBezTo>
                    <a:cubicBezTo>
                      <a:pt x="43180" y="384302"/>
                      <a:pt x="50800" y="394335"/>
                      <a:pt x="50800" y="405765"/>
                    </a:cubicBezTo>
                    <a:cubicBezTo>
                      <a:pt x="50800" y="601853"/>
                      <a:pt x="209677" y="760857"/>
                      <a:pt x="405765" y="760857"/>
                    </a:cubicBezTo>
                    <a:cubicBezTo>
                      <a:pt x="601853" y="760857"/>
                      <a:pt x="760857" y="601853"/>
                      <a:pt x="760857" y="405765"/>
                    </a:cubicBezTo>
                    <a:lnTo>
                      <a:pt x="786257" y="405765"/>
                    </a:lnTo>
                    <a:lnTo>
                      <a:pt x="760857" y="405765"/>
                    </a:lnTo>
                    <a:cubicBezTo>
                      <a:pt x="760857" y="209677"/>
                      <a:pt x="601853" y="50800"/>
                      <a:pt x="405765" y="50800"/>
                    </a:cubicBezTo>
                    <a:lnTo>
                      <a:pt x="405765" y="25400"/>
                    </a:lnTo>
                    <a:lnTo>
                      <a:pt x="405765" y="50800"/>
                    </a:lnTo>
                    <a:cubicBezTo>
                      <a:pt x="209677" y="50800"/>
                      <a:pt x="50800" y="209677"/>
                      <a:pt x="50800" y="405765"/>
                    </a:cubicBezTo>
                    <a:close/>
                  </a:path>
                </a:pathLst>
              </a:custGeom>
              <a:solidFill>
                <a:srgbClr val="000000"/>
              </a:solidFill>
            </p:spPr>
          </p:sp>
        </p:grpSp>
        <p:sp>
          <p:nvSpPr>
            <p:cNvPr name="AutoShape 22" id="22"/>
            <p:cNvSpPr/>
            <p:nvPr/>
          </p:nvSpPr>
          <p:spPr>
            <a:xfrm rot="4183252">
              <a:off x="-647612" y="2394684"/>
              <a:ext cx="3671156" cy="0"/>
            </a:xfrm>
            <a:prstGeom prst="line">
              <a:avLst/>
            </a:prstGeom>
            <a:ln cap="rnd" w="25400">
              <a:solidFill>
                <a:srgbClr val="000000"/>
              </a:solidFill>
              <a:prstDash val="solid"/>
              <a:headEnd type="none" len="sm" w="sm"/>
              <a:tailEnd type="none" len="sm" w="sm"/>
            </a:ln>
          </p:spPr>
        </p:sp>
        <p:sp>
          <p:nvSpPr>
            <p:cNvPr name="AutoShape 23" id="23"/>
            <p:cNvSpPr/>
            <p:nvPr/>
          </p:nvSpPr>
          <p:spPr>
            <a:xfrm rot="841287">
              <a:off x="517506" y="1335783"/>
              <a:ext cx="5641282" cy="0"/>
            </a:xfrm>
            <a:prstGeom prst="line">
              <a:avLst/>
            </a:prstGeom>
            <a:ln cap="rnd" w="25400">
              <a:solidFill>
                <a:srgbClr val="000000"/>
              </a:solidFill>
              <a:prstDash val="solid"/>
              <a:headEnd type="none" len="sm" w="sm"/>
              <a:tailEnd type="none" len="sm" w="sm"/>
            </a:ln>
          </p:spPr>
        </p:sp>
        <p:sp>
          <p:nvSpPr>
            <p:cNvPr name="AutoShape 24" id="24"/>
            <p:cNvSpPr/>
            <p:nvPr/>
          </p:nvSpPr>
          <p:spPr>
            <a:xfrm rot="9147732">
              <a:off x="1691500" y="3223492"/>
              <a:ext cx="4646861" cy="0"/>
            </a:xfrm>
            <a:prstGeom prst="line">
              <a:avLst/>
            </a:prstGeom>
            <a:ln cap="rnd" w="25400">
              <a:solidFill>
                <a:srgbClr val="000000"/>
              </a:solidFill>
              <a:prstDash val="solid"/>
              <a:headEnd type="none" len="sm" w="sm"/>
              <a:tailEnd type="none" len="sm" w="sm"/>
            </a:ln>
          </p:spPr>
        </p:sp>
        <p:sp>
          <p:nvSpPr>
            <p:cNvPr name="AutoShape 25" id="25"/>
            <p:cNvSpPr/>
            <p:nvPr/>
          </p:nvSpPr>
          <p:spPr>
            <a:xfrm rot="3034251">
              <a:off x="1257300" y="5739103"/>
              <a:ext cx="3531282" cy="0"/>
            </a:xfrm>
            <a:prstGeom prst="line">
              <a:avLst/>
            </a:prstGeom>
            <a:ln cap="rnd" w="25400">
              <a:solidFill>
                <a:srgbClr val="000000"/>
              </a:solidFill>
              <a:prstDash val="solid"/>
              <a:headEnd type="none" len="sm" w="sm"/>
              <a:tailEnd type="none" len="sm" w="sm"/>
            </a:ln>
          </p:spPr>
        </p:sp>
      </p:grpSp>
      <p:grpSp>
        <p:nvGrpSpPr>
          <p:cNvPr name="Group 26" id="26"/>
          <p:cNvGrpSpPr/>
          <p:nvPr/>
        </p:nvGrpSpPr>
        <p:grpSpPr>
          <a:xfrm rot="0">
            <a:off x="428124" y="438334"/>
            <a:ext cx="9331167" cy="2419350"/>
            <a:chOff x="0" y="0"/>
            <a:chExt cx="12441557" cy="3225800"/>
          </a:xfrm>
        </p:grpSpPr>
        <p:sp>
          <p:nvSpPr>
            <p:cNvPr name="TextBox 27" id="27"/>
            <p:cNvSpPr txBox="true"/>
            <p:nvPr/>
          </p:nvSpPr>
          <p:spPr>
            <a:xfrm rot="0">
              <a:off x="104" y="-38100"/>
              <a:ext cx="12441453" cy="3238500"/>
            </a:xfrm>
            <a:prstGeom prst="rect">
              <a:avLst/>
            </a:prstGeom>
          </p:spPr>
          <p:txBody>
            <a:bodyPr anchor="t" rtlCol="false" tIns="0" lIns="0" bIns="0" rIns="0">
              <a:spAutoFit/>
            </a:bodyPr>
            <a:lstStyle/>
            <a:p>
              <a:pPr algn="l">
                <a:lnSpc>
                  <a:spcPts val="9496"/>
                </a:lnSpc>
              </a:pPr>
              <a:r>
                <a:rPr lang="en-US" sz="7913">
                  <a:solidFill>
                    <a:srgbClr val="000000"/>
                  </a:solidFill>
                  <a:latin typeface="Arimo"/>
                  <a:ea typeface="Arimo"/>
                  <a:cs typeface="Arimo"/>
                  <a:sym typeface="Arimo"/>
                </a:rPr>
                <a:t>Kinematic &amp; Dynamic Analysis</a:t>
              </a:r>
            </a:p>
          </p:txBody>
        </p:sp>
        <p:sp>
          <p:nvSpPr>
            <p:cNvPr name="AutoShape 28" id="28"/>
            <p:cNvSpPr/>
            <p:nvPr/>
          </p:nvSpPr>
          <p:spPr>
            <a:xfrm>
              <a:off x="109" y="3175000"/>
              <a:ext cx="10858065" cy="25400"/>
            </a:xfrm>
            <a:prstGeom prst="line">
              <a:avLst/>
            </a:prstGeom>
            <a:ln cap="rnd" w="50800">
              <a:solidFill>
                <a:srgbClr val="000000"/>
              </a:solidFill>
              <a:prstDash val="solid"/>
              <a:headEnd type="none" len="sm" w="sm"/>
              <a:tailEnd type="none" len="sm" w="sm"/>
            </a:ln>
          </p:spPr>
        </p:sp>
        <p:sp>
          <p:nvSpPr>
            <p:cNvPr name="AutoShape 29" id="29"/>
            <p:cNvSpPr/>
            <p:nvPr/>
          </p:nvSpPr>
          <p:spPr>
            <a:xfrm flipV="true">
              <a:off x="104" y="1574800"/>
              <a:ext cx="6211139" cy="25400"/>
            </a:xfrm>
            <a:prstGeom prst="line">
              <a:avLst/>
            </a:prstGeom>
            <a:ln cap="rnd" w="50800">
              <a:solidFill>
                <a:srgbClr val="000000"/>
              </a:solidFill>
              <a:prstDash val="solid"/>
              <a:headEnd type="none" len="sm" w="sm"/>
              <a:tailEnd type="none" len="sm" w="sm"/>
            </a:ln>
          </p:spPr>
        </p:sp>
      </p:grpSp>
      <p:sp>
        <p:nvSpPr>
          <p:cNvPr name="Freeform 30" id="30"/>
          <p:cNvSpPr/>
          <p:nvPr/>
        </p:nvSpPr>
        <p:spPr>
          <a:xfrm flipH="false" flipV="false" rot="0">
            <a:off x="46152" y="3242354"/>
            <a:ext cx="840144" cy="620456"/>
          </a:xfrm>
          <a:custGeom>
            <a:avLst/>
            <a:gdLst/>
            <a:ahLst/>
            <a:cxnLst/>
            <a:rect r="r" b="b" t="t" l="l"/>
            <a:pathLst>
              <a:path h="620456" w="840144">
                <a:moveTo>
                  <a:pt x="0" y="0"/>
                </a:moveTo>
                <a:lnTo>
                  <a:pt x="840144" y="0"/>
                </a:lnTo>
                <a:lnTo>
                  <a:pt x="840144" y="620456"/>
                </a:lnTo>
                <a:lnTo>
                  <a:pt x="0" y="6204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1" id="31"/>
          <p:cNvSpPr/>
          <p:nvPr/>
        </p:nvSpPr>
        <p:spPr>
          <a:xfrm flipH="false" flipV="false" rot="0">
            <a:off x="192399" y="3292668"/>
            <a:ext cx="547651" cy="464009"/>
          </a:xfrm>
          <a:custGeom>
            <a:avLst/>
            <a:gdLst/>
            <a:ahLst/>
            <a:cxnLst/>
            <a:rect r="r" b="b" t="t" l="l"/>
            <a:pathLst>
              <a:path h="464009" w="547651">
                <a:moveTo>
                  <a:pt x="0" y="0"/>
                </a:moveTo>
                <a:lnTo>
                  <a:pt x="547650" y="0"/>
                </a:lnTo>
                <a:lnTo>
                  <a:pt x="547650" y="464009"/>
                </a:lnTo>
                <a:lnTo>
                  <a:pt x="0" y="4640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2" id="32"/>
          <p:cNvSpPr txBox="true"/>
          <p:nvPr/>
        </p:nvSpPr>
        <p:spPr>
          <a:xfrm rot="0">
            <a:off x="1028700" y="3138910"/>
            <a:ext cx="5406126" cy="723900"/>
          </a:xfrm>
          <a:prstGeom prst="rect">
            <a:avLst/>
          </a:prstGeom>
        </p:spPr>
        <p:txBody>
          <a:bodyPr anchor="t" rtlCol="false" tIns="0" lIns="0" bIns="0" rIns="0">
            <a:spAutoFit/>
          </a:bodyPr>
          <a:lstStyle/>
          <a:p>
            <a:pPr algn="ctr">
              <a:lnSpc>
                <a:spcPts val="5519"/>
              </a:lnSpc>
              <a:spcBef>
                <a:spcPct val="0"/>
              </a:spcBef>
            </a:pPr>
            <a:r>
              <a:rPr lang="en-US" sz="4599">
                <a:solidFill>
                  <a:srgbClr val="000000"/>
                </a:solidFill>
                <a:latin typeface="Arimo"/>
                <a:ea typeface="Arimo"/>
                <a:cs typeface="Arimo"/>
                <a:sym typeface="Arimo"/>
              </a:rPr>
              <a:t>Assumptions Taken:</a:t>
            </a:r>
          </a:p>
        </p:txBody>
      </p:sp>
      <p:sp>
        <p:nvSpPr>
          <p:cNvPr name="TextBox 33" id="33"/>
          <p:cNvSpPr txBox="true"/>
          <p:nvPr/>
        </p:nvSpPr>
        <p:spPr>
          <a:xfrm rot="0">
            <a:off x="261738" y="4624999"/>
            <a:ext cx="12542877" cy="3400425"/>
          </a:xfrm>
          <a:prstGeom prst="rect">
            <a:avLst/>
          </a:prstGeom>
        </p:spPr>
        <p:txBody>
          <a:bodyPr anchor="t" rtlCol="false" tIns="0" lIns="0" bIns="0" rIns="0">
            <a:spAutoFit/>
          </a:bodyPr>
          <a:lstStyle/>
          <a:p>
            <a:pPr algn="l" marL="789841" indent="-394921" lvl="1">
              <a:lnSpc>
                <a:spcPts val="4390"/>
              </a:lnSpc>
              <a:buAutoNum type="arabicPeriod" startAt="1"/>
            </a:pPr>
            <a:r>
              <a:rPr lang="en-US" sz="3658">
                <a:solidFill>
                  <a:srgbClr val="000000"/>
                </a:solidFill>
                <a:latin typeface="Poppins"/>
                <a:ea typeface="Poppins"/>
                <a:cs typeface="Poppins"/>
                <a:sym typeface="Poppins"/>
              </a:rPr>
              <a:t>The crank is balanced at A due to counter-mass</a:t>
            </a:r>
          </a:p>
          <a:p>
            <a:pPr algn="l" marL="811430" indent="-405715" lvl="1">
              <a:lnSpc>
                <a:spcPts val="4510"/>
              </a:lnSpc>
              <a:buAutoNum type="arabicPeriod" startAt="1"/>
            </a:pPr>
            <a:r>
              <a:rPr lang="en-US" sz="3758">
                <a:solidFill>
                  <a:srgbClr val="000000"/>
                </a:solidFill>
                <a:latin typeface="Poppins"/>
                <a:ea typeface="Poppins"/>
                <a:cs typeface="Poppins"/>
                <a:sym typeface="Poppins"/>
              </a:rPr>
              <a:t>The crank is rotating CCW with uniform angular velocity, i.e., the angular acceleration of the crank is 0.</a:t>
            </a:r>
          </a:p>
          <a:p>
            <a:pPr algn="l" marL="789841" indent="-394921" lvl="1">
              <a:lnSpc>
                <a:spcPts val="4390"/>
              </a:lnSpc>
              <a:buAutoNum type="arabicPeriod" startAt="1"/>
            </a:pPr>
            <a:r>
              <a:rPr lang="en-US" sz="3658">
                <a:solidFill>
                  <a:srgbClr val="000000"/>
                </a:solidFill>
                <a:latin typeface="Poppins"/>
                <a:ea typeface="Poppins"/>
                <a:cs typeface="Poppins"/>
                <a:sym typeface="Poppins"/>
              </a:rPr>
              <a:t>The force ‘P’ acts tangential to the horsehead, so it is considered along the Y axis only.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DAGDO3OFNss</dc:identifier>
  <dcterms:modified xsi:type="dcterms:W3CDTF">2011-08-01T06:04:30Z</dcterms:modified>
  <cp:revision>1</cp:revision>
  <dc:title>Presentation for Project</dc:title>
</cp:coreProperties>
</file>