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783c36b4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783c36b4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83c36b4b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783c36b4b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ec7b483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ec7b483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828926ad5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828926ad5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c4f4c7cce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c4f4c7cce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c4f4c7cce_1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ec4f4c7cce_1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c4f4c7cce_1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c4f4c7cce_1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Popularity: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Most tracks have lower popularity scores, with a significant number of tracks having popularity close to zero.</a:t>
            </a:r>
            <a:endParaRPr/>
          </a:p>
          <a:p>
            <a:pPr indent="0" lvl="0" marL="0" rtl="0" algn="l">
              <a:spcBef>
                <a:spcPts val="0"/>
              </a:spcBef>
              <a:spcAft>
                <a:spcPts val="0"/>
              </a:spcAft>
              <a:buClr>
                <a:schemeClr val="dk1"/>
              </a:buClr>
              <a:buSzPts val="1100"/>
              <a:buFont typeface="Arial"/>
              <a:buNone/>
            </a:pPr>
            <a:r>
              <a:rPr lang="en"/>
              <a:t>There's a smaller peak around the 50-60 popularity range, indicating a subset of moderately popular tracks.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Duration (in min):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vast majority of tracks have a duration under 10 minutes.</a:t>
            </a:r>
            <a:endParaRPr/>
          </a:p>
          <a:p>
            <a:pPr indent="0" lvl="0" marL="0" rtl="0" algn="l">
              <a:spcBef>
                <a:spcPts val="0"/>
              </a:spcBef>
              <a:spcAft>
                <a:spcPts val="0"/>
              </a:spcAft>
              <a:buNone/>
            </a:pPr>
            <a:r>
              <a:rPr lang="en"/>
              <a:t>There are a few outliers with significantly longer durations.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Energy: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Energy levels are skewed towards higher values, indicating that most tracks have a high energy 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Acousticness: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large number of tracks have very low acousticness, suggesting they are predominantly non-acoustic.</a:t>
            </a:r>
            <a:endParaRPr/>
          </a:p>
          <a:p>
            <a:pPr indent="0" lvl="0" marL="0" rtl="0" algn="l">
              <a:spcBef>
                <a:spcPts val="0"/>
              </a:spcBef>
              <a:spcAft>
                <a:spcPts val="0"/>
              </a:spcAft>
              <a:buNone/>
            </a:pPr>
            <a:r>
              <a:rPr lang="en"/>
              <a:t>There is also a smaller peak at very high acousticness, indicating some tracks are very acoustic.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Danceability: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Danceability shows a relatively normal distribution, with most tracks having mid to high danceability scores.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Instrumentalness: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tracks have very low instrumentalness, suggesting they have vocals.</a:t>
            </a:r>
            <a:endParaRPr/>
          </a:p>
          <a:p>
            <a:pPr indent="0" lvl="0" marL="0" rtl="0" algn="l">
              <a:spcBef>
                <a:spcPts val="0"/>
              </a:spcBef>
              <a:spcAft>
                <a:spcPts val="0"/>
              </a:spcAft>
              <a:buNone/>
            </a:pPr>
            <a:r>
              <a:rPr lang="en"/>
              <a:t>A smaller subset of tracks have higher instrumentalness values, indicating they are mostly instrumental.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781c6081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781c6081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5D5D5"/>
                </a:solidFill>
                <a:highlight>
                  <a:srgbClr val="383838"/>
                </a:highlight>
                <a:latin typeface="Roboto"/>
                <a:ea typeface="Roboto"/>
                <a:cs typeface="Roboto"/>
                <a:sym typeface="Roboto"/>
              </a:rPr>
              <a:t>This heatmap shows the correlation of other features of the songs. The main correlation that I wanted to look at here was how each feature affected the popularity of the song. From these results we can see that non of the features really have a big impact on the popularity of the songs. Dancabilty being the only one to have an extremely small correlation.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82892660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782892660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A94F"/>
                </a:solidFill>
                <a:highlight>
                  <a:srgbClr val="1E1E1E"/>
                </a:highlight>
                <a:latin typeface="Courier New"/>
                <a:ea typeface="Courier New"/>
                <a:cs typeface="Courier New"/>
                <a:sym typeface="Courier New"/>
              </a:rPr>
              <a:t># The heatmap shows the correlation coefficients between different features. The values range from -1 to 1, where 1 indicates a perfect positive correlation, -1 indicates a perfect negative correlation, and 0 indicates no correlation.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A94F"/>
                </a:solidFill>
                <a:highlight>
                  <a:srgbClr val="1E1E1E"/>
                </a:highlight>
                <a:latin typeface="Courier New"/>
                <a:ea typeface="Courier New"/>
                <a:cs typeface="Courier New"/>
                <a:sym typeface="Courier New"/>
              </a:rPr>
              <a:t># - There is a strong positive correlation between popularity and danceability, suggesting that popular tracks tend to be more danceable.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A94F"/>
                </a:solidFill>
                <a:highlight>
                  <a:srgbClr val="1E1E1E"/>
                </a:highlight>
                <a:latin typeface="Courier New"/>
                <a:ea typeface="Courier New"/>
                <a:cs typeface="Courier New"/>
                <a:sym typeface="Courier New"/>
              </a:rPr>
              <a:t># - There is a moderate positive correlation between popularity and energy, suggesting that popular tracks tend to have higher energy levels.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A94F"/>
                </a:solidFill>
                <a:highlight>
                  <a:srgbClr val="1E1E1E"/>
                </a:highlight>
                <a:latin typeface="Courier New"/>
                <a:ea typeface="Courier New"/>
                <a:cs typeface="Courier New"/>
                <a:sym typeface="Courier New"/>
              </a:rPr>
              <a:t># - There is a weak negative correlation between popularity and acousticness, suggesting that popular tracks tend to be less acoustic.</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A94F"/>
                </a:solidFill>
                <a:highlight>
                  <a:srgbClr val="1E1E1E"/>
                </a:highlight>
                <a:latin typeface="Courier New"/>
                <a:ea typeface="Courier New"/>
                <a:cs typeface="Courier New"/>
                <a:sym typeface="Courier New"/>
              </a:rPr>
              <a:t># - The correlation between duration and other features is relatively weak, suggesting that track duration is not a strong predictor of popularity or other features.</a:t>
            </a:r>
            <a:endParaRPr sz="1050">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ec7b4835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ec7b4835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t/>
            </a:r>
            <a:endParaRPr sz="1050">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c4f4c7cce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c4f4c7cce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3.jpg"/><Relationship Id="rId5"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073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Custom Spotify Recommender Engine</a:t>
            </a:r>
            <a:endParaRPr/>
          </a:p>
        </p:txBody>
      </p:sp>
      <p:sp>
        <p:nvSpPr>
          <p:cNvPr id="278" name="Google Shape;278;p13"/>
          <p:cNvSpPr txBox="1"/>
          <p:nvPr>
            <p:ph idx="1" type="subTitle"/>
          </p:nvPr>
        </p:nvSpPr>
        <p:spPr>
          <a:xfrm>
            <a:off x="824000" y="28914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t>
            </a:r>
            <a:r>
              <a:rPr lang="en"/>
              <a:t>Joshua</a:t>
            </a:r>
            <a:r>
              <a:rPr lang="en"/>
              <a:t>, Diyaan, Oliver, </a:t>
            </a:r>
            <a:r>
              <a:rPr lang="en"/>
              <a:t>Anshuman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Comparison</a:t>
            </a:r>
            <a:r>
              <a:rPr lang="en">
                <a:solidFill>
                  <a:schemeClr val="lt1"/>
                </a:solidFill>
              </a:rPr>
              <a:t> of Clustering Techniques</a:t>
            </a:r>
            <a:endParaRPr>
              <a:solidFill>
                <a:schemeClr val="lt1"/>
              </a:solidFill>
            </a:endParaRPr>
          </a:p>
        </p:txBody>
      </p:sp>
      <p:sp>
        <p:nvSpPr>
          <p:cNvPr id="341" name="Google Shape;341;p22"/>
          <p:cNvSpPr/>
          <p:nvPr/>
        </p:nvSpPr>
        <p:spPr>
          <a:xfrm>
            <a:off x="1595500" y="3398200"/>
            <a:ext cx="1885800" cy="9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2" name="Google Shape;342;p22"/>
          <p:cNvSpPr/>
          <p:nvPr/>
        </p:nvSpPr>
        <p:spPr>
          <a:xfrm>
            <a:off x="3481300" y="2340150"/>
            <a:ext cx="1885800" cy="20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3" name="Google Shape;343;p22"/>
          <p:cNvSpPr/>
          <p:nvPr/>
        </p:nvSpPr>
        <p:spPr>
          <a:xfrm>
            <a:off x="5367100" y="3127600"/>
            <a:ext cx="1885800" cy="12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44" name="Google Shape;344;p22" title="Gold trophy clipart psd | Premium PSD - rawpixel"/>
          <p:cNvPicPr preferRelativeResize="0"/>
          <p:nvPr/>
        </p:nvPicPr>
        <p:blipFill>
          <a:blip r:embed="rId3">
            <a:alphaModFix/>
          </a:blip>
          <a:stretch>
            <a:fillRect/>
          </a:stretch>
        </p:blipFill>
        <p:spPr>
          <a:xfrm>
            <a:off x="3886800" y="1392350"/>
            <a:ext cx="1074800" cy="1074800"/>
          </a:xfrm>
          <a:prstGeom prst="rect">
            <a:avLst/>
          </a:prstGeom>
          <a:noFill/>
          <a:ln>
            <a:noFill/>
          </a:ln>
        </p:spPr>
      </p:pic>
      <p:pic>
        <p:nvPicPr>
          <p:cNvPr id="345" name="Google Shape;345;p22" title="Silver Trophy Stickers Images | Free Photos, PNG Stickers ..."/>
          <p:cNvPicPr preferRelativeResize="0"/>
          <p:nvPr/>
        </p:nvPicPr>
        <p:blipFill>
          <a:blip r:embed="rId4">
            <a:alphaModFix/>
          </a:blip>
          <a:stretch>
            <a:fillRect/>
          </a:stretch>
        </p:blipFill>
        <p:spPr>
          <a:xfrm>
            <a:off x="5772600" y="2232875"/>
            <a:ext cx="1074800" cy="1074800"/>
          </a:xfrm>
          <a:prstGeom prst="rect">
            <a:avLst/>
          </a:prstGeom>
          <a:noFill/>
          <a:ln>
            <a:noFill/>
          </a:ln>
        </p:spPr>
      </p:pic>
      <p:pic>
        <p:nvPicPr>
          <p:cNvPr id="346" name="Google Shape;346;p22" title="Bronze medal clipart, collage element | Free PSD - rawpixel"/>
          <p:cNvPicPr preferRelativeResize="0"/>
          <p:nvPr/>
        </p:nvPicPr>
        <p:blipFill>
          <a:blip r:embed="rId5">
            <a:alphaModFix/>
          </a:blip>
          <a:stretch>
            <a:fillRect/>
          </a:stretch>
        </p:blipFill>
        <p:spPr>
          <a:xfrm>
            <a:off x="1927975" y="2386938"/>
            <a:ext cx="1147824" cy="1147824"/>
          </a:xfrm>
          <a:prstGeom prst="rect">
            <a:avLst/>
          </a:prstGeom>
          <a:noFill/>
          <a:ln>
            <a:noFill/>
          </a:ln>
        </p:spPr>
      </p:pic>
      <p:sp>
        <p:nvSpPr>
          <p:cNvPr id="347" name="Google Shape;347;p22"/>
          <p:cNvSpPr txBox="1"/>
          <p:nvPr/>
        </p:nvSpPr>
        <p:spPr>
          <a:xfrm>
            <a:off x="3678300" y="2657650"/>
            <a:ext cx="15111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48" name="Google Shape;348;p22"/>
          <p:cNvSpPr txBox="1"/>
          <p:nvPr/>
        </p:nvSpPr>
        <p:spPr>
          <a:xfrm>
            <a:off x="3578800" y="2600525"/>
            <a:ext cx="1690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Maven Pro"/>
                <a:ea typeface="Maven Pro"/>
                <a:cs typeface="Maven Pro"/>
                <a:sym typeface="Maven Pro"/>
              </a:rPr>
              <a:t>K Means</a:t>
            </a:r>
            <a:r>
              <a:rPr b="1" lang="en" sz="1500">
                <a:solidFill>
                  <a:schemeClr val="lt1"/>
                </a:solidFill>
                <a:latin typeface="Maven Pro"/>
                <a:ea typeface="Maven Pro"/>
                <a:cs typeface="Maven Pro"/>
                <a:sym typeface="Maven Pro"/>
              </a:rPr>
              <a:t> Cluster</a:t>
            </a:r>
            <a:endParaRPr b="1" sz="1500">
              <a:solidFill>
                <a:schemeClr val="lt1"/>
              </a:solidFill>
              <a:latin typeface="Maven Pro"/>
              <a:ea typeface="Maven Pro"/>
              <a:cs typeface="Maven Pro"/>
              <a:sym typeface="Maven Pro"/>
            </a:endParaRPr>
          </a:p>
          <a:p>
            <a:pPr indent="0" lvl="0" marL="0" rtl="0" algn="ctr">
              <a:spcBef>
                <a:spcPts val="0"/>
              </a:spcBef>
              <a:spcAft>
                <a:spcPts val="0"/>
              </a:spcAft>
              <a:buNone/>
            </a:pPr>
            <a:r>
              <a:t/>
            </a:r>
            <a:endParaRPr b="1" sz="1500">
              <a:solidFill>
                <a:schemeClr val="lt1"/>
              </a:solidFill>
              <a:latin typeface="Maven Pro"/>
              <a:ea typeface="Maven Pro"/>
              <a:cs typeface="Maven Pro"/>
              <a:sym typeface="Maven Pro"/>
            </a:endParaRPr>
          </a:p>
        </p:txBody>
      </p:sp>
      <p:sp>
        <p:nvSpPr>
          <p:cNvPr id="349" name="Google Shape;349;p22"/>
          <p:cNvSpPr txBox="1"/>
          <p:nvPr/>
        </p:nvSpPr>
        <p:spPr>
          <a:xfrm>
            <a:off x="1692988" y="3534750"/>
            <a:ext cx="16908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Maven Pro"/>
                <a:ea typeface="Maven Pro"/>
                <a:cs typeface="Maven Pro"/>
                <a:sym typeface="Maven Pro"/>
              </a:rPr>
              <a:t>Agglomerative</a:t>
            </a:r>
            <a:endParaRPr b="1" sz="1500">
              <a:solidFill>
                <a:schemeClr val="lt1"/>
              </a:solidFill>
              <a:latin typeface="Maven Pro"/>
              <a:ea typeface="Maven Pro"/>
              <a:cs typeface="Maven Pro"/>
              <a:sym typeface="Maven Pro"/>
            </a:endParaRPr>
          </a:p>
          <a:p>
            <a:pPr indent="0" lvl="0" marL="0" rtl="0" algn="l">
              <a:spcBef>
                <a:spcPts val="0"/>
              </a:spcBef>
              <a:spcAft>
                <a:spcPts val="0"/>
              </a:spcAft>
              <a:buNone/>
            </a:pPr>
            <a:r>
              <a:rPr b="1" lang="en" sz="1500">
                <a:solidFill>
                  <a:schemeClr val="lt1"/>
                </a:solidFill>
                <a:latin typeface="Maven Pro"/>
                <a:ea typeface="Maven Pro"/>
                <a:cs typeface="Maven Pro"/>
                <a:sym typeface="Maven Pro"/>
              </a:rPr>
              <a:t>(estimated)*</a:t>
            </a:r>
            <a:endParaRPr b="1" sz="1500">
              <a:solidFill>
                <a:schemeClr val="lt1"/>
              </a:solidFill>
              <a:latin typeface="Maven Pro"/>
              <a:ea typeface="Maven Pro"/>
              <a:cs typeface="Maven Pro"/>
              <a:sym typeface="Maven Pro"/>
            </a:endParaRPr>
          </a:p>
          <a:p>
            <a:pPr indent="0" lvl="0" marL="0" rtl="0" algn="l">
              <a:spcBef>
                <a:spcPts val="0"/>
              </a:spcBef>
              <a:spcAft>
                <a:spcPts val="0"/>
              </a:spcAft>
              <a:buNone/>
            </a:pPr>
            <a:r>
              <a:rPr b="1" lang="en" sz="1500">
                <a:solidFill>
                  <a:schemeClr val="lt1"/>
                </a:solidFill>
                <a:latin typeface="Maven Pro"/>
                <a:ea typeface="Maven Pro"/>
                <a:cs typeface="Maven Pro"/>
                <a:sym typeface="Maven Pro"/>
              </a:rPr>
              <a:t>50.0% Accuracy</a:t>
            </a:r>
            <a:endParaRPr b="1" sz="1500">
              <a:solidFill>
                <a:schemeClr val="lt1"/>
              </a:solidFill>
              <a:latin typeface="Maven Pro"/>
              <a:ea typeface="Maven Pro"/>
              <a:cs typeface="Maven Pro"/>
              <a:sym typeface="Maven Pro"/>
            </a:endParaRPr>
          </a:p>
        </p:txBody>
      </p:sp>
      <p:sp>
        <p:nvSpPr>
          <p:cNvPr id="350" name="Google Shape;350;p22"/>
          <p:cNvSpPr txBox="1"/>
          <p:nvPr/>
        </p:nvSpPr>
        <p:spPr>
          <a:xfrm>
            <a:off x="5464600" y="3435575"/>
            <a:ext cx="16908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Maven Pro"/>
                <a:ea typeface="Maven Pro"/>
                <a:cs typeface="Maven Pro"/>
                <a:sym typeface="Maven Pro"/>
              </a:rPr>
              <a:t>DBSCAN Cluster</a:t>
            </a:r>
            <a:endParaRPr b="1" sz="1500">
              <a:solidFill>
                <a:schemeClr val="lt1"/>
              </a:solidFill>
              <a:latin typeface="Maven Pro"/>
              <a:ea typeface="Maven Pro"/>
              <a:cs typeface="Maven Pro"/>
              <a:sym typeface="Maven Pro"/>
            </a:endParaRPr>
          </a:p>
          <a:p>
            <a:pPr indent="0" lvl="0" marL="0" rtl="0" algn="ctr">
              <a:spcBef>
                <a:spcPts val="0"/>
              </a:spcBef>
              <a:spcAft>
                <a:spcPts val="0"/>
              </a:spcAft>
              <a:buNone/>
            </a:pPr>
            <a:r>
              <a:t/>
            </a:r>
            <a:endParaRPr b="1" sz="1500">
              <a:solidFill>
                <a:schemeClr val="lt1"/>
              </a:solidFill>
              <a:latin typeface="Maven Pro"/>
              <a:ea typeface="Maven Pro"/>
              <a:cs typeface="Maven Pro"/>
              <a:sym typeface="Maven Pro"/>
            </a:endParaRPr>
          </a:p>
          <a:p>
            <a:pPr indent="0" lvl="0" marL="0" rtl="0" algn="ctr">
              <a:spcBef>
                <a:spcPts val="0"/>
              </a:spcBef>
              <a:spcAft>
                <a:spcPts val="0"/>
              </a:spcAft>
              <a:buNone/>
            </a:pPr>
            <a:r>
              <a:rPr b="1" lang="en" sz="1500">
                <a:solidFill>
                  <a:schemeClr val="lt1"/>
                </a:solidFill>
                <a:latin typeface="Maven Pro"/>
                <a:ea typeface="Maven Pro"/>
                <a:cs typeface="Maven Pro"/>
                <a:sym typeface="Maven Pro"/>
              </a:rPr>
              <a:t>18% Accuracy</a:t>
            </a:r>
            <a:endParaRPr b="1" sz="1500">
              <a:solidFill>
                <a:schemeClr val="lt1"/>
              </a:solidFill>
              <a:latin typeface="Maven Pro"/>
              <a:ea typeface="Maven Pro"/>
              <a:cs typeface="Maven Pro"/>
              <a:sym typeface="Maven Pro"/>
            </a:endParaRPr>
          </a:p>
        </p:txBody>
      </p:sp>
      <p:sp>
        <p:nvSpPr>
          <p:cNvPr id="351" name="Google Shape;351;p22"/>
          <p:cNvSpPr txBox="1"/>
          <p:nvPr/>
        </p:nvSpPr>
        <p:spPr>
          <a:xfrm>
            <a:off x="533700" y="4608425"/>
            <a:ext cx="71640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 RAM storage played a huge factor in the ability to run the agglomerative cluster technique.</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5" name="Shape 355"/>
        <p:cNvGrpSpPr/>
        <p:nvPr/>
      </p:nvGrpSpPr>
      <p:grpSpPr>
        <a:xfrm>
          <a:off x="0" y="0"/>
          <a:ext cx="0" cy="0"/>
          <a:chOff x="0" y="0"/>
          <a:chExt cx="0" cy="0"/>
        </a:xfrm>
      </p:grpSpPr>
      <p:sp>
        <p:nvSpPr>
          <p:cNvPr id="356" name="Google Shape;356;p23"/>
          <p:cNvSpPr txBox="1"/>
          <p:nvPr>
            <p:ph type="title"/>
          </p:nvPr>
        </p:nvSpPr>
        <p:spPr>
          <a:xfrm>
            <a:off x="1322800" y="6872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Cluster Conclusions</a:t>
            </a:r>
            <a:endParaRPr>
              <a:solidFill>
                <a:schemeClr val="lt1"/>
              </a:solidFill>
            </a:endParaRPr>
          </a:p>
        </p:txBody>
      </p:sp>
      <p:sp>
        <p:nvSpPr>
          <p:cNvPr id="357" name="Google Shape;357;p23"/>
          <p:cNvSpPr txBox="1"/>
          <p:nvPr/>
        </p:nvSpPr>
        <p:spPr>
          <a:xfrm>
            <a:off x="3678300" y="2657650"/>
            <a:ext cx="15111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58" name="Google Shape;358;p23"/>
          <p:cNvSpPr txBox="1"/>
          <p:nvPr/>
        </p:nvSpPr>
        <p:spPr>
          <a:xfrm>
            <a:off x="540025" y="1688275"/>
            <a:ext cx="8202900" cy="300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With a lack of high dimensionality in the data set, it is smarter to stick with the more efficient and powerful kMeans clustering algorithm.</a:t>
            </a:r>
            <a:endParaRPr b="1">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b="1">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As shown, utilizing methods that are intended for different forms of data do not fare well accuracy wise while still taking up more storage and time to run.</a:t>
            </a:r>
            <a:endParaRPr b="1">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Took a total of 5 iterations to get the right amount of clusters for the kMeans algorithm to work, which turned out to be the most efficient for the dataset that we were presented with. </a:t>
            </a:r>
            <a:endParaRPr b="1">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Overall, the clustering experiment that we did proved that in order for our project to have any sort of accuracy that is acceptable for a AI model, kMeans was the correct </a:t>
            </a:r>
            <a:r>
              <a:rPr b="1" lang="en">
                <a:solidFill>
                  <a:schemeClr val="lt1"/>
                </a:solidFill>
                <a:latin typeface="Maven Pro"/>
                <a:ea typeface="Maven Pro"/>
                <a:cs typeface="Maven Pro"/>
                <a:sym typeface="Maven Pro"/>
              </a:rPr>
              <a:t>clustering</a:t>
            </a:r>
            <a:r>
              <a:rPr b="1" lang="en">
                <a:solidFill>
                  <a:schemeClr val="lt1"/>
                </a:solidFill>
                <a:latin typeface="Maven Pro"/>
                <a:ea typeface="Maven Pro"/>
                <a:cs typeface="Maven Pro"/>
                <a:sym typeface="Maven Pro"/>
              </a:rPr>
              <a:t> algorithm to use to maximize efficiency and accuracy.</a:t>
            </a:r>
            <a:endParaRPr b="1">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2" name="Shape 362"/>
        <p:cNvGrpSpPr/>
        <p:nvPr/>
      </p:nvGrpSpPr>
      <p:grpSpPr>
        <a:xfrm>
          <a:off x="0" y="0"/>
          <a:ext cx="0" cy="0"/>
          <a:chOff x="0" y="0"/>
          <a:chExt cx="0" cy="0"/>
        </a:xfrm>
      </p:grpSpPr>
      <p:sp>
        <p:nvSpPr>
          <p:cNvPr id="363" name="Google Shape;36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Future User Incorporation </a:t>
            </a:r>
            <a:endParaRPr>
              <a:solidFill>
                <a:schemeClr val="lt1"/>
              </a:solidFill>
            </a:endParaRPr>
          </a:p>
        </p:txBody>
      </p:sp>
      <p:sp>
        <p:nvSpPr>
          <p:cNvPr id="364" name="Google Shape;364;p24"/>
          <p:cNvSpPr txBox="1"/>
          <p:nvPr>
            <p:ph idx="1" type="body"/>
          </p:nvPr>
        </p:nvSpPr>
        <p:spPr>
          <a:xfrm>
            <a:off x="1303800" y="1481200"/>
            <a:ext cx="7030500" cy="305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Potential UI / App - Make UI (similar to Spotify) that takes user responses through star system</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Implicit User Feedback (number of times played, playlist additions, etc.)</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Better news sentiment analysis (other than BBC)</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296825" y="284950"/>
            <a:ext cx="7030500" cy="62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Original Model</a:t>
            </a:r>
            <a:endParaRPr>
              <a:solidFill>
                <a:schemeClr val="lt1"/>
              </a:solidFill>
            </a:endParaRPr>
          </a:p>
        </p:txBody>
      </p:sp>
      <p:sp>
        <p:nvSpPr>
          <p:cNvPr id="284" name="Google Shape;284;p14"/>
          <p:cNvSpPr txBox="1"/>
          <p:nvPr>
            <p:ph idx="1" type="body"/>
          </p:nvPr>
        </p:nvSpPr>
        <p:spPr>
          <a:xfrm>
            <a:off x="1104075" y="1167700"/>
            <a:ext cx="7533000" cy="3122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Char char="●"/>
            </a:pPr>
            <a:r>
              <a:rPr lang="en" sz="1800">
                <a:solidFill>
                  <a:schemeClr val="lt1"/>
                </a:solidFill>
              </a:rPr>
              <a:t>Recommender by </a:t>
            </a:r>
            <a:r>
              <a:rPr b="1" lang="en" sz="1800">
                <a:solidFill>
                  <a:schemeClr val="lt1"/>
                </a:solidFill>
              </a:rPr>
              <a:t>K-Means</a:t>
            </a:r>
            <a:endParaRPr b="1" sz="1800">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Use Spotify database</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No outlier changing</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Set to 5 clusters</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Recommendations made by randomly selecting songs from same cluster</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Assumption = songs from same cluster sound similar</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Variables considered: </a:t>
            </a:r>
            <a:r>
              <a:rPr lang="en">
                <a:solidFill>
                  <a:schemeClr val="lt1"/>
                </a:solidFill>
              </a:rPr>
              <a:t>"acousticness","danceability","energy","instrumentalness","liveness","speechiness","valence"</a:t>
            </a:r>
            <a:endParaRPr>
              <a:solidFill>
                <a:schemeClr val="lt1"/>
              </a:solidFill>
            </a:endParaRPr>
          </a:p>
          <a:p>
            <a:pPr indent="0" lvl="0" marL="0" rtl="0" algn="l">
              <a:spcBef>
                <a:spcPts val="1200"/>
              </a:spcBef>
              <a:spcAft>
                <a:spcPts val="1200"/>
              </a:spcAft>
              <a:buNone/>
            </a:pPr>
            <a:r>
              <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296825" y="284950"/>
            <a:ext cx="7030500" cy="62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Changes</a:t>
            </a:r>
            <a:endParaRPr>
              <a:solidFill>
                <a:schemeClr val="lt1"/>
              </a:solidFill>
            </a:endParaRPr>
          </a:p>
        </p:txBody>
      </p:sp>
      <p:sp>
        <p:nvSpPr>
          <p:cNvPr id="290" name="Google Shape;290;p15"/>
          <p:cNvSpPr txBox="1"/>
          <p:nvPr>
            <p:ph idx="1" type="body"/>
          </p:nvPr>
        </p:nvSpPr>
        <p:spPr>
          <a:xfrm>
            <a:off x="1104075" y="1167700"/>
            <a:ext cx="7533000" cy="312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Outliers </a:t>
            </a:r>
            <a:r>
              <a:rPr b="1" lang="en" sz="1800">
                <a:solidFill>
                  <a:schemeClr val="lt1"/>
                </a:solidFill>
              </a:rPr>
              <a:t>removed</a:t>
            </a:r>
            <a:r>
              <a:rPr lang="en" sz="1800">
                <a:solidFill>
                  <a:schemeClr val="lt1"/>
                </a:solidFill>
              </a:rPr>
              <a:t>, replaced with mean</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Variable number of clusters by elbow method; euclidean distance - Still 5</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Same assumption = songs from same cluster sound similar</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(same) Variables considered: "acousticness","danceability","energy","instrumentalness","liveness","speechiness","valence"</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News Sentiment Integrations</a:t>
            </a:r>
            <a:endParaRPr sz="1800">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BBC</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Adjustable song recommendations</a:t>
            </a:r>
            <a:endParaRPr sz="1800">
              <a:solidFill>
                <a:schemeClr val="lt1"/>
              </a:solidFill>
            </a:endParaRPr>
          </a:p>
          <a:p>
            <a:pPr indent="0" lvl="0" marL="0" rtl="0" algn="l">
              <a:spcBef>
                <a:spcPts val="1200"/>
              </a:spcBef>
              <a:spcAft>
                <a:spcPts val="1200"/>
              </a:spcAft>
              <a:buNone/>
            </a:pPr>
            <a:r>
              <a:t/>
            </a:r>
            <a:endParaRPr sz="18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2633550" y="381275"/>
            <a:ext cx="3876900" cy="7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1"/>
                </a:solidFill>
              </a:rPr>
              <a:t>Data Exploration</a:t>
            </a:r>
            <a:endParaRPr sz="3000">
              <a:solidFill>
                <a:schemeClr val="lt1"/>
              </a:solidFill>
            </a:endParaRPr>
          </a:p>
        </p:txBody>
      </p:sp>
      <p:sp>
        <p:nvSpPr>
          <p:cNvPr id="296" name="Google Shape;296;p16"/>
          <p:cNvSpPr txBox="1"/>
          <p:nvPr/>
        </p:nvSpPr>
        <p:spPr>
          <a:xfrm>
            <a:off x="481575" y="2622475"/>
            <a:ext cx="2635200" cy="8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Histograms: Data plotted</a:t>
            </a:r>
            <a:endParaRPr sz="2000">
              <a:solidFill>
                <a:schemeClr val="lt1"/>
              </a:solidFill>
              <a:latin typeface="Nunito"/>
              <a:ea typeface="Nunito"/>
              <a:cs typeface="Nunito"/>
              <a:sym typeface="Nunito"/>
            </a:endParaRPr>
          </a:p>
        </p:txBody>
      </p:sp>
      <p:sp>
        <p:nvSpPr>
          <p:cNvPr id="297" name="Google Shape;297;p16"/>
          <p:cNvSpPr txBox="1"/>
          <p:nvPr/>
        </p:nvSpPr>
        <p:spPr>
          <a:xfrm>
            <a:off x="5903325" y="2571750"/>
            <a:ext cx="2358900" cy="11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Heatmap: Correlation Matrix Connection</a:t>
            </a:r>
            <a:endParaRPr sz="2000">
              <a:solidFill>
                <a:schemeClr val="lt1"/>
              </a:solidFill>
              <a:latin typeface="Nunito"/>
              <a:ea typeface="Nunito"/>
              <a:cs typeface="Nunito"/>
              <a:sym typeface="Nunito"/>
            </a:endParaRPr>
          </a:p>
          <a:p>
            <a:pPr indent="0" lvl="0" marL="0" rtl="0" algn="l">
              <a:spcBef>
                <a:spcPts val="0"/>
              </a:spcBef>
              <a:spcAft>
                <a:spcPts val="0"/>
              </a:spcAft>
              <a:buNone/>
            </a:pPr>
            <a:r>
              <a:t/>
            </a:r>
            <a:endParaRPr sz="2000">
              <a:solidFill>
                <a:schemeClr val="lt1"/>
              </a:solidFill>
              <a:latin typeface="Nunito"/>
              <a:ea typeface="Nunito"/>
              <a:cs typeface="Nunito"/>
              <a:sym typeface="Nunito"/>
            </a:endParaRPr>
          </a:p>
          <a:p>
            <a:pPr indent="0" lvl="0" marL="0" rtl="0" algn="l">
              <a:spcBef>
                <a:spcPts val="0"/>
              </a:spcBef>
              <a:spcAft>
                <a:spcPts val="0"/>
              </a:spcAft>
              <a:buNone/>
            </a:pPr>
            <a:r>
              <a:t/>
            </a:r>
            <a:endParaRPr sz="2000">
              <a:solidFill>
                <a:schemeClr val="lt1"/>
              </a:solidFill>
              <a:latin typeface="Nunito"/>
              <a:ea typeface="Nunito"/>
              <a:cs typeface="Nunito"/>
              <a:sym typeface="Nunito"/>
            </a:endParaRPr>
          </a:p>
        </p:txBody>
      </p:sp>
      <p:cxnSp>
        <p:nvCxnSpPr>
          <p:cNvPr id="298" name="Google Shape;298;p16"/>
          <p:cNvCxnSpPr/>
          <p:nvPr/>
        </p:nvCxnSpPr>
        <p:spPr>
          <a:xfrm flipH="1" rot="10800000">
            <a:off x="3273550" y="3096575"/>
            <a:ext cx="1515000" cy="1500"/>
          </a:xfrm>
          <a:prstGeom prst="straightConnector1">
            <a:avLst/>
          </a:prstGeom>
          <a:noFill/>
          <a:ln cap="flat" cmpd="sng" w="28575">
            <a:solidFill>
              <a:schemeClr val="lt1"/>
            </a:solidFill>
            <a:prstDash val="solid"/>
            <a:round/>
            <a:headEnd len="med" w="med" type="none"/>
            <a:tailEnd len="med" w="med" type="triangle"/>
          </a:ln>
        </p:spPr>
      </p:cxnSp>
      <p:sp>
        <p:nvSpPr>
          <p:cNvPr id="299" name="Google Shape;299;p16"/>
          <p:cNvSpPr txBox="1"/>
          <p:nvPr/>
        </p:nvSpPr>
        <p:spPr>
          <a:xfrm>
            <a:off x="2833075" y="1128325"/>
            <a:ext cx="3178200" cy="12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About the database…</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114000 Entries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Songs and song metadata</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Incredibly taxing on computer</a:t>
            </a:r>
            <a:endParaRPr>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3" name="Shape 303"/>
        <p:cNvGrpSpPr/>
        <p:nvPr/>
      </p:nvGrpSpPr>
      <p:grpSpPr>
        <a:xfrm>
          <a:off x="0" y="0"/>
          <a:ext cx="0" cy="0"/>
          <a:chOff x="0" y="0"/>
          <a:chExt cx="0" cy="0"/>
        </a:xfrm>
      </p:grpSpPr>
      <p:sp>
        <p:nvSpPr>
          <p:cNvPr id="304" name="Google Shape;304;p17"/>
          <p:cNvSpPr txBox="1"/>
          <p:nvPr>
            <p:ph type="title"/>
          </p:nvPr>
        </p:nvSpPr>
        <p:spPr>
          <a:xfrm>
            <a:off x="323950" y="109700"/>
            <a:ext cx="7030500" cy="62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Histograms Analysis for Features!  </a:t>
            </a:r>
            <a:endParaRPr>
              <a:solidFill>
                <a:schemeClr val="lt1"/>
              </a:solidFill>
            </a:endParaRPr>
          </a:p>
        </p:txBody>
      </p:sp>
      <p:pic>
        <p:nvPicPr>
          <p:cNvPr id="305" name="Google Shape;305;p17"/>
          <p:cNvPicPr preferRelativeResize="0"/>
          <p:nvPr/>
        </p:nvPicPr>
        <p:blipFill>
          <a:blip r:embed="rId3">
            <a:alphaModFix/>
          </a:blip>
          <a:stretch>
            <a:fillRect/>
          </a:stretch>
        </p:blipFill>
        <p:spPr>
          <a:xfrm>
            <a:off x="37400" y="1172275"/>
            <a:ext cx="2887274" cy="1941549"/>
          </a:xfrm>
          <a:prstGeom prst="rect">
            <a:avLst/>
          </a:prstGeom>
          <a:noFill/>
          <a:ln>
            <a:noFill/>
          </a:ln>
        </p:spPr>
      </p:pic>
      <p:pic>
        <p:nvPicPr>
          <p:cNvPr id="306" name="Google Shape;306;p17"/>
          <p:cNvPicPr preferRelativeResize="0"/>
          <p:nvPr/>
        </p:nvPicPr>
        <p:blipFill>
          <a:blip r:embed="rId4">
            <a:alphaModFix/>
          </a:blip>
          <a:stretch>
            <a:fillRect/>
          </a:stretch>
        </p:blipFill>
        <p:spPr>
          <a:xfrm>
            <a:off x="3007176" y="1172275"/>
            <a:ext cx="2833395" cy="1941549"/>
          </a:xfrm>
          <a:prstGeom prst="rect">
            <a:avLst/>
          </a:prstGeom>
          <a:noFill/>
          <a:ln>
            <a:noFill/>
          </a:ln>
        </p:spPr>
      </p:pic>
      <p:pic>
        <p:nvPicPr>
          <p:cNvPr id="307" name="Google Shape;307;p17"/>
          <p:cNvPicPr preferRelativeResize="0"/>
          <p:nvPr/>
        </p:nvPicPr>
        <p:blipFill>
          <a:blip r:embed="rId5">
            <a:alphaModFix/>
          </a:blip>
          <a:stretch>
            <a:fillRect/>
          </a:stretch>
        </p:blipFill>
        <p:spPr>
          <a:xfrm>
            <a:off x="37403" y="3165025"/>
            <a:ext cx="2887272" cy="1978474"/>
          </a:xfrm>
          <a:prstGeom prst="rect">
            <a:avLst/>
          </a:prstGeom>
          <a:noFill/>
          <a:ln>
            <a:noFill/>
          </a:ln>
        </p:spPr>
      </p:pic>
      <p:pic>
        <p:nvPicPr>
          <p:cNvPr id="308" name="Google Shape;308;p17"/>
          <p:cNvPicPr preferRelativeResize="0"/>
          <p:nvPr/>
        </p:nvPicPr>
        <p:blipFill>
          <a:blip r:embed="rId6">
            <a:alphaModFix/>
          </a:blip>
          <a:stretch>
            <a:fillRect/>
          </a:stretch>
        </p:blipFill>
        <p:spPr>
          <a:xfrm>
            <a:off x="3005075" y="3183500"/>
            <a:ext cx="2833425" cy="1941549"/>
          </a:xfrm>
          <a:prstGeom prst="rect">
            <a:avLst/>
          </a:prstGeom>
          <a:noFill/>
          <a:ln>
            <a:noFill/>
          </a:ln>
        </p:spPr>
      </p:pic>
      <p:pic>
        <p:nvPicPr>
          <p:cNvPr id="309" name="Google Shape;309;p17"/>
          <p:cNvPicPr preferRelativeResize="0"/>
          <p:nvPr/>
        </p:nvPicPr>
        <p:blipFill>
          <a:blip r:embed="rId7">
            <a:alphaModFix/>
          </a:blip>
          <a:stretch>
            <a:fillRect/>
          </a:stretch>
        </p:blipFill>
        <p:spPr>
          <a:xfrm>
            <a:off x="5923087" y="1163651"/>
            <a:ext cx="2833400" cy="1958794"/>
          </a:xfrm>
          <a:prstGeom prst="rect">
            <a:avLst/>
          </a:prstGeom>
          <a:noFill/>
          <a:ln>
            <a:noFill/>
          </a:ln>
        </p:spPr>
      </p:pic>
      <p:sp>
        <p:nvSpPr>
          <p:cNvPr id="310" name="Google Shape;310;p17"/>
          <p:cNvSpPr txBox="1"/>
          <p:nvPr/>
        </p:nvSpPr>
        <p:spPr>
          <a:xfrm>
            <a:off x="5840575" y="3800713"/>
            <a:ext cx="3094800" cy="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Histogram Explanations Next</a:t>
            </a:r>
            <a:endParaRPr sz="2000">
              <a:solidFill>
                <a:schemeClr val="lt1"/>
              </a:solidFill>
              <a:latin typeface="Nunito"/>
              <a:ea typeface="Nunito"/>
              <a:cs typeface="Nunito"/>
              <a:sym typeface="Nunito"/>
            </a:endParaRPr>
          </a:p>
        </p:txBody>
      </p:sp>
      <p:pic>
        <p:nvPicPr>
          <p:cNvPr id="311" name="Google Shape;311;p17"/>
          <p:cNvPicPr preferRelativeResize="0"/>
          <p:nvPr/>
        </p:nvPicPr>
        <p:blipFill>
          <a:blip r:embed="rId8">
            <a:alphaModFix/>
          </a:blip>
          <a:stretch>
            <a:fillRect/>
          </a:stretch>
        </p:blipFill>
        <p:spPr>
          <a:xfrm>
            <a:off x="5918900" y="3165018"/>
            <a:ext cx="2833401" cy="19415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5" name="Shape 315"/>
        <p:cNvGrpSpPr/>
        <p:nvPr/>
      </p:nvGrpSpPr>
      <p:grpSpPr>
        <a:xfrm>
          <a:off x="0" y="0"/>
          <a:ext cx="0" cy="0"/>
          <a:chOff x="0" y="0"/>
          <a:chExt cx="0" cy="0"/>
        </a:xfrm>
      </p:grpSpPr>
      <p:pic>
        <p:nvPicPr>
          <p:cNvPr id="316" name="Google Shape;316;p18"/>
          <p:cNvPicPr preferRelativeResize="0"/>
          <p:nvPr/>
        </p:nvPicPr>
        <p:blipFill>
          <a:blip r:embed="rId3">
            <a:alphaModFix/>
          </a:blip>
          <a:stretch>
            <a:fillRect/>
          </a:stretch>
        </p:blipFill>
        <p:spPr>
          <a:xfrm>
            <a:off x="1648587" y="107725"/>
            <a:ext cx="5846824" cy="49280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0" name="Shape 320"/>
        <p:cNvGrpSpPr/>
        <p:nvPr/>
      </p:nvGrpSpPr>
      <p:grpSpPr>
        <a:xfrm>
          <a:off x="0" y="0"/>
          <a:ext cx="0" cy="0"/>
          <a:chOff x="0" y="0"/>
          <a:chExt cx="0" cy="0"/>
        </a:xfrm>
      </p:grpSpPr>
      <p:pic>
        <p:nvPicPr>
          <p:cNvPr id="321" name="Google Shape;321;p19"/>
          <p:cNvPicPr preferRelativeResize="0"/>
          <p:nvPr/>
        </p:nvPicPr>
        <p:blipFill>
          <a:blip r:embed="rId3">
            <a:alphaModFix/>
          </a:blip>
          <a:stretch>
            <a:fillRect/>
          </a:stretch>
        </p:blipFill>
        <p:spPr>
          <a:xfrm>
            <a:off x="1687071" y="0"/>
            <a:ext cx="5769857" cy="5143499"/>
          </a:xfrm>
          <a:prstGeom prst="rect">
            <a:avLst/>
          </a:prstGeom>
          <a:noFill/>
          <a:ln>
            <a:noFill/>
          </a:ln>
        </p:spPr>
      </p:pic>
      <p:sp>
        <p:nvSpPr>
          <p:cNvPr id="322" name="Google Shape;322;p19"/>
          <p:cNvSpPr txBox="1"/>
          <p:nvPr/>
        </p:nvSpPr>
        <p:spPr>
          <a:xfrm>
            <a:off x="106300" y="1690300"/>
            <a:ext cx="1303200" cy="20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(Relevant musical variables)</a:t>
            </a:r>
            <a:endParaRPr sz="13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6" name="Shape 326"/>
        <p:cNvGrpSpPr/>
        <p:nvPr/>
      </p:nvGrpSpPr>
      <p:grpSpPr>
        <a:xfrm>
          <a:off x="0" y="0"/>
          <a:ext cx="0" cy="0"/>
          <a:chOff x="0" y="0"/>
          <a:chExt cx="0" cy="0"/>
        </a:xfrm>
      </p:grpSpPr>
      <p:sp>
        <p:nvSpPr>
          <p:cNvPr id="327" name="Google Shape;327;p20"/>
          <p:cNvSpPr txBox="1"/>
          <p:nvPr/>
        </p:nvSpPr>
        <p:spPr>
          <a:xfrm>
            <a:off x="1183900" y="871250"/>
            <a:ext cx="72996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Findings from the Data Exploration Part.</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p:txBody>
      </p:sp>
      <p:sp>
        <p:nvSpPr>
          <p:cNvPr id="328" name="Google Shape;328;p20"/>
          <p:cNvSpPr txBox="1"/>
          <p:nvPr/>
        </p:nvSpPr>
        <p:spPr>
          <a:xfrm>
            <a:off x="1248500" y="1540050"/>
            <a:ext cx="7610700" cy="3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The findings we got from the Data Exploration Part is: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Acousticness vs. Energy: There is a strong negative correlation, tracks that are more acoustic tend to have lower energy.</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Danceability</a:t>
            </a:r>
            <a:r>
              <a:rPr lang="en" sz="1300">
                <a:solidFill>
                  <a:schemeClr val="lt1"/>
                </a:solidFill>
                <a:latin typeface="Nunito"/>
                <a:ea typeface="Nunito"/>
                <a:cs typeface="Nunito"/>
                <a:sym typeface="Nunito"/>
              </a:rPr>
              <a:t> vs. Acousticness: There is a </a:t>
            </a:r>
            <a:r>
              <a:rPr lang="en" sz="1300">
                <a:solidFill>
                  <a:schemeClr val="lt1"/>
                </a:solidFill>
                <a:latin typeface="Nunito"/>
                <a:ea typeface="Nunito"/>
                <a:cs typeface="Nunito"/>
                <a:sym typeface="Nunito"/>
              </a:rPr>
              <a:t>slightly</a:t>
            </a:r>
            <a:r>
              <a:rPr lang="en" sz="1300">
                <a:solidFill>
                  <a:schemeClr val="lt1"/>
                </a:solidFill>
                <a:latin typeface="Nunito"/>
                <a:ea typeface="Nunito"/>
                <a:cs typeface="Nunito"/>
                <a:sym typeface="Nunito"/>
              </a:rPr>
              <a:t> a negative correlation, tracks with higher danceability tend to be less acoustic.</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Distribution S</a:t>
            </a:r>
            <a:r>
              <a:rPr lang="en" sz="1300">
                <a:solidFill>
                  <a:schemeClr val="lt1"/>
                </a:solidFill>
                <a:latin typeface="Nunito"/>
                <a:ea typeface="Nunito"/>
                <a:cs typeface="Nunito"/>
                <a:sym typeface="Nunito"/>
              </a:rPr>
              <a:t>kew: Many features like popularity, acousticness, instrumentalness show a skewed distribution, often with a large number of tracks clustered at low values.</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Feature Correlations: There are significant correlations between certain features that can inform music analysis or recommendation systems. An example is knowing that high energy tracks tend to be less acoustic can help in categorizing or recommending tracks based on listener preferences.</a:t>
            </a:r>
            <a:endParaRPr sz="13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Why K-Means?</a:t>
            </a:r>
            <a:endParaRPr>
              <a:solidFill>
                <a:schemeClr val="lt1"/>
              </a:solidFill>
            </a:endParaRPr>
          </a:p>
        </p:txBody>
      </p:sp>
      <p:sp>
        <p:nvSpPr>
          <p:cNvPr id="334" name="Google Shape;334;p21"/>
          <p:cNvSpPr txBox="1"/>
          <p:nvPr>
            <p:ph idx="1" type="body"/>
          </p:nvPr>
        </p:nvSpPr>
        <p:spPr>
          <a:xfrm>
            <a:off x="1303800" y="1411575"/>
            <a:ext cx="7587900" cy="310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lt1"/>
              </a:buClr>
              <a:buSzPts val="1400"/>
              <a:buChar char="-"/>
            </a:pPr>
            <a:r>
              <a:rPr lang="en" sz="1400">
                <a:solidFill>
                  <a:schemeClr val="lt1"/>
                </a:solidFill>
              </a:rPr>
              <a:t>DBSCAN is not useful because:</a:t>
            </a:r>
            <a:endParaRPr sz="1400">
              <a:solidFill>
                <a:schemeClr val="lt1"/>
              </a:solidFill>
            </a:endParaRPr>
          </a:p>
          <a:p>
            <a:pPr indent="-317500" lvl="1" marL="914400" rtl="0" algn="l">
              <a:spcBef>
                <a:spcPts val="0"/>
              </a:spcBef>
              <a:spcAft>
                <a:spcPts val="0"/>
              </a:spcAft>
              <a:buClr>
                <a:schemeClr val="lt1"/>
              </a:buClr>
              <a:buSzPts val="1400"/>
              <a:buChar char="-"/>
            </a:pPr>
            <a:r>
              <a:rPr lang="en" sz="1400">
                <a:solidFill>
                  <a:schemeClr val="lt1"/>
                </a:solidFill>
              </a:rPr>
              <a:t>We have defined features, which isn’t what DBSCAN is desnigned for.</a:t>
            </a:r>
            <a:endParaRPr sz="1400">
              <a:solidFill>
                <a:schemeClr val="lt1"/>
              </a:solidFill>
            </a:endParaRPr>
          </a:p>
          <a:p>
            <a:pPr indent="-317500" lvl="1" marL="914400" rtl="0" algn="l">
              <a:spcBef>
                <a:spcPts val="0"/>
              </a:spcBef>
              <a:spcAft>
                <a:spcPts val="0"/>
              </a:spcAft>
              <a:buClr>
                <a:schemeClr val="lt1"/>
              </a:buClr>
              <a:buSzPts val="1400"/>
              <a:buChar char="-"/>
            </a:pPr>
            <a:r>
              <a:rPr lang="en" sz="1400">
                <a:solidFill>
                  <a:schemeClr val="lt1"/>
                </a:solidFill>
              </a:rPr>
              <a:t>Few outliers that were fixed</a:t>
            </a:r>
            <a:endParaRPr sz="1400">
              <a:solidFill>
                <a:schemeClr val="lt1"/>
              </a:solidFill>
            </a:endParaRPr>
          </a:p>
          <a:p>
            <a:pPr indent="-317500" lvl="1" marL="914400" rtl="0" algn="l">
              <a:spcBef>
                <a:spcPts val="0"/>
              </a:spcBef>
              <a:spcAft>
                <a:spcPts val="0"/>
              </a:spcAft>
              <a:buClr>
                <a:schemeClr val="lt1"/>
              </a:buClr>
              <a:buSzPts val="1400"/>
              <a:buChar char="-"/>
            </a:pPr>
            <a:r>
              <a:rPr lang="en" sz="1400">
                <a:solidFill>
                  <a:schemeClr val="lt1"/>
                </a:solidFill>
              </a:rPr>
              <a:t>Defined data shape; regular dataset that has normal dimensionality.</a:t>
            </a:r>
            <a:endParaRPr sz="1400">
              <a:solidFill>
                <a:schemeClr val="lt1"/>
              </a:solidFill>
            </a:endParaRPr>
          </a:p>
          <a:p>
            <a:pPr indent="-317500" lvl="1" marL="914400" rtl="0" algn="l">
              <a:spcBef>
                <a:spcPts val="0"/>
              </a:spcBef>
              <a:spcAft>
                <a:spcPts val="0"/>
              </a:spcAft>
              <a:buClr>
                <a:schemeClr val="lt1"/>
              </a:buClr>
              <a:buSzPts val="1400"/>
              <a:buChar char="-"/>
            </a:pPr>
            <a:r>
              <a:rPr lang="en" sz="1400">
                <a:solidFill>
                  <a:schemeClr val="lt1"/>
                </a:solidFill>
              </a:rPr>
              <a:t>18% Similarity to K-means, while being less efficient.</a:t>
            </a:r>
            <a:endParaRPr sz="1400">
              <a:solidFill>
                <a:schemeClr val="lt1"/>
              </a:solidFill>
            </a:endParaRPr>
          </a:p>
          <a:p>
            <a:pPr indent="0" lvl="0" marL="0" rtl="0" algn="l">
              <a:spcBef>
                <a:spcPts val="1200"/>
              </a:spcBef>
              <a:spcAft>
                <a:spcPts val="1200"/>
              </a:spcAft>
              <a:buNone/>
            </a:pPr>
            <a:r>
              <a:t/>
            </a:r>
            <a:endParaRPr sz="1400">
              <a:solidFill>
                <a:schemeClr val="lt1"/>
              </a:solidFill>
            </a:endParaRPr>
          </a:p>
        </p:txBody>
      </p:sp>
      <p:sp>
        <p:nvSpPr>
          <p:cNvPr id="335" name="Google Shape;335;p21"/>
          <p:cNvSpPr txBox="1"/>
          <p:nvPr/>
        </p:nvSpPr>
        <p:spPr>
          <a:xfrm>
            <a:off x="1428150" y="2943375"/>
            <a:ext cx="6781800" cy="1568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Agglomerative Clustering is not good because</a:t>
            </a:r>
            <a:endParaRPr>
              <a:solidFill>
                <a:schemeClr val="lt1"/>
              </a:solidFill>
              <a:latin typeface="Nunito"/>
              <a:ea typeface="Nunito"/>
              <a:cs typeface="Nunito"/>
              <a:sym typeface="Nunito"/>
            </a:endParaRPr>
          </a:p>
          <a:p>
            <a:pPr indent="-317500" lvl="1" marL="914400" rtl="0" algn="l">
              <a:lnSpc>
                <a:spcPct val="115000"/>
              </a:lnSpc>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System couldn’t handle RAM usage, exceeded 12.7 GB </a:t>
            </a:r>
            <a:endParaRPr>
              <a:solidFill>
                <a:schemeClr val="lt1"/>
              </a:solidFill>
              <a:latin typeface="Nunito"/>
              <a:ea typeface="Nunito"/>
              <a:cs typeface="Nunito"/>
              <a:sym typeface="Nunito"/>
            </a:endParaRPr>
          </a:p>
          <a:p>
            <a:pPr indent="-317500" lvl="1" marL="914400" rtl="0" algn="l">
              <a:lnSpc>
                <a:spcPct val="115000"/>
              </a:lnSpc>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Clusters are large (many songs in 1 cluster)</a:t>
            </a:r>
            <a:endParaRPr>
              <a:solidFill>
                <a:schemeClr val="lt1"/>
              </a:solidFill>
              <a:latin typeface="Nunito"/>
              <a:ea typeface="Nunito"/>
              <a:cs typeface="Nunito"/>
              <a:sym typeface="Nunito"/>
            </a:endParaRPr>
          </a:p>
          <a:p>
            <a:pPr indent="-317500" lvl="1" marL="914400" rtl="0" algn="l">
              <a:lnSpc>
                <a:spcPct val="115000"/>
              </a:lnSpc>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We couldn't actually calculate accuracy because of processing inefficiency</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