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59" r:id="rId4"/>
    <p:sldId id="260" r:id="rId5"/>
    <p:sldId id="273" r:id="rId6"/>
    <p:sldId id="274" r:id="rId7"/>
    <p:sldId id="257" r:id="rId8"/>
    <p:sldId id="275" r:id="rId9"/>
    <p:sldId id="266" r:id="rId10"/>
    <p:sldId id="268" r:id="rId11"/>
    <p:sldId id="269" r:id="rId12"/>
    <p:sldId id="270" r:id="rId13"/>
    <p:sldId id="267" r:id="rId14"/>
    <p:sldId id="276" r:id="rId15"/>
    <p:sldId id="277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1B5"/>
    <a:srgbClr val="E2E2E2"/>
    <a:srgbClr val="FD860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00" autoAdjust="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745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428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920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65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91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506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87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20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79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562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356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41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554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21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846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972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31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CE14C1-6D1F-4B23-9432-97F7F274DCF9}" type="datetimeFigureOut">
              <a:rPr lang="ru-RU" smtClean="0"/>
              <a:t>20.12.2024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542133-0952-4784-B1B7-867E62F16C3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584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58862" y="1925514"/>
            <a:ext cx="6957400" cy="1704077"/>
          </a:xfrm>
        </p:spPr>
        <p:txBody>
          <a:bodyPr>
            <a:noAutofit/>
          </a:bodyPr>
          <a:lstStyle/>
          <a:p>
            <a:r>
              <a:rPr lang="ru-RU" sz="3600" dirty="0">
                <a:latin typeface="Bahnschrift Condensed" panose="020B0502040204020203" pitchFamily="34" charset="0"/>
              </a:rPr>
              <a:t>Решение задачи Коши для системы уравнений </a:t>
            </a:r>
            <a:r>
              <a:rPr lang="ru-RU" sz="3600" dirty="0" smtClean="0">
                <a:latin typeface="Bahnschrift Condensed" panose="020B0502040204020203" pitchFamily="34" charset="0"/>
              </a:rPr>
              <a:t>Лотки-Вольтерры </a:t>
            </a:r>
            <a:r>
              <a:rPr lang="ru-RU" sz="3600" dirty="0">
                <a:latin typeface="Bahnschrift Condensed" panose="020B0502040204020203" pitchFamily="34" charset="0"/>
              </a:rPr>
              <a:t>(«хищник-жертва») с использованием PINN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992208" y="3974124"/>
            <a:ext cx="3569431" cy="2488224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Работу Выполнили:</a:t>
            </a:r>
          </a:p>
          <a:p>
            <a:r>
              <a:rPr lang="ru-RU" dirty="0" smtClean="0"/>
              <a:t>Солодков Роман</a:t>
            </a:r>
          </a:p>
          <a:p>
            <a:r>
              <a:rPr lang="ru-RU" dirty="0" smtClean="0"/>
              <a:t>Смоляр Родион</a:t>
            </a:r>
          </a:p>
          <a:p>
            <a:r>
              <a:rPr lang="ru-RU" dirty="0" smtClean="0"/>
              <a:t>Оберемок Дмитрий</a:t>
            </a:r>
          </a:p>
          <a:p>
            <a:r>
              <a:rPr lang="ru-RU" dirty="0" smtClean="0"/>
              <a:t>Группа Б23-215</a:t>
            </a:r>
          </a:p>
          <a:p>
            <a:endParaRPr lang="ru-RU" dirty="0"/>
          </a:p>
          <a:p>
            <a:r>
              <a:rPr lang="ru-RU" dirty="0" smtClean="0"/>
              <a:t>Научные руководители:</a:t>
            </a:r>
          </a:p>
          <a:p>
            <a:r>
              <a:rPr lang="ru-RU" dirty="0"/>
              <a:t>Ладыгин Станислав Аркадьевич</a:t>
            </a:r>
          </a:p>
          <a:p>
            <a:r>
              <a:rPr lang="ru-RU" dirty="0"/>
              <a:t>Карачурин Рауль Нуриевич</a:t>
            </a:r>
          </a:p>
        </p:txBody>
      </p:sp>
    </p:spTree>
    <p:extLst>
      <p:ext uri="{BB962C8B-B14F-4D97-AF65-F5344CB8AC3E}">
        <p14:creationId xmlns:p14="http://schemas.microsoft.com/office/powerpoint/2010/main" val="1385300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50830" y="335573"/>
            <a:ext cx="7730637" cy="7694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Зависимость от параметра </a:t>
            </a:r>
            <a:r>
              <a:rPr lang="en-US" sz="4400" dirty="0" smtClean="0"/>
              <a:t>beta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47670"/>
            <a:ext cx="4246390" cy="23418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31" y="1447670"/>
            <a:ext cx="4249682" cy="23418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4053008"/>
            <a:ext cx="4246390" cy="23087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531" y="4053008"/>
            <a:ext cx="4249682" cy="230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3630" y="334841"/>
            <a:ext cx="8628918" cy="7694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Зависимость от параметра </a:t>
            </a:r>
            <a:r>
              <a:rPr lang="en-US" sz="4400" dirty="0" smtClean="0"/>
              <a:t>gamma</a:t>
            </a:r>
            <a:endParaRPr lang="ru-RU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94" y="1441938"/>
            <a:ext cx="4342981" cy="2338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54" y="1431828"/>
            <a:ext cx="4283679" cy="234863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0694" y="4053253"/>
            <a:ext cx="4342981" cy="233967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754" y="4053254"/>
            <a:ext cx="4283679" cy="233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4454" y="246185"/>
            <a:ext cx="7935790" cy="769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Зависимость от параметра </a:t>
            </a:r>
            <a:r>
              <a:rPr lang="en-US" sz="4400" dirty="0" smtClean="0"/>
              <a:t>delta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55" y="1397977"/>
            <a:ext cx="4269401" cy="23829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06" y="1397977"/>
            <a:ext cx="4362465" cy="23829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06" y="4062253"/>
            <a:ext cx="4362465" cy="23809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854" y="4062252"/>
            <a:ext cx="4269401" cy="238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1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61946" y="275491"/>
            <a:ext cx="567543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Положение равновесия</a:t>
            </a:r>
            <a:endParaRPr lang="ru-RU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7" name="Группа 6"/>
          <p:cNvGrpSpPr/>
          <p:nvPr/>
        </p:nvGrpSpPr>
        <p:grpSpPr>
          <a:xfrm>
            <a:off x="1132263" y="2259784"/>
            <a:ext cx="2534129" cy="2743402"/>
            <a:chOff x="965210" y="2276427"/>
            <a:chExt cx="2534129" cy="2743402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210" y="2276427"/>
              <a:ext cx="2534129" cy="1109618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5210" y="3386045"/>
              <a:ext cx="2534129" cy="1633784"/>
            </a:xfrm>
            <a:prstGeom prst="rect">
              <a:avLst/>
            </a:prstGeom>
          </p:spPr>
        </p:pic>
      </p:grp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497" y="1750195"/>
            <a:ext cx="6796920" cy="37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2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93803" y="600806"/>
            <a:ext cx="5675435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Фазовый портрет</a:t>
            </a:r>
            <a:endParaRPr lang="ru-RU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3" name="Изображение15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409307" y="2599739"/>
            <a:ext cx="5323278" cy="265003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639" y="2599739"/>
            <a:ext cx="5011855" cy="265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66292" y="316522"/>
            <a:ext cx="577654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Общие закономерности</a:t>
            </a:r>
            <a:endParaRPr lang="ru-RU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70" y="1490456"/>
            <a:ext cx="3416797" cy="186425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426" y="1490456"/>
            <a:ext cx="3436072" cy="18642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870" y="3820755"/>
            <a:ext cx="3416797" cy="226064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426" y="3820756"/>
            <a:ext cx="3436071" cy="22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5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65110" y="314626"/>
            <a:ext cx="4966554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Заключение</a:t>
            </a:r>
            <a:endParaRPr lang="ru-RU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2899" y="1596262"/>
            <a:ext cx="11610976" cy="1477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	Использование </a:t>
            </a:r>
            <a:r>
              <a:rPr lang="ru-RU" dirty="0"/>
              <a:t>метода PINN для решения системы уравнений Лотки-Вольтерры позволило эффективно аппроксимировать решение задачи Коши, а также предоставило возможность исследовать влияние параметров системы на динамику популяций. Сравнение с классическими численными методами показывает конкурентоспособность этого подхода. </a:t>
            </a:r>
          </a:p>
          <a:p>
            <a:pPr algn="just"/>
            <a:endParaRPr lang="ru-RU" dirty="0" smtClean="0"/>
          </a:p>
        </p:txBody>
      </p:sp>
      <p:sp>
        <p:nvSpPr>
          <p:cNvPr id="2" name="Прямоугольник 1"/>
          <p:cNvSpPr/>
          <p:nvPr/>
        </p:nvSpPr>
        <p:spPr>
          <a:xfrm>
            <a:off x="342899" y="3513205"/>
            <a:ext cx="10008578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/>
              <a:t>Планы дальнейшей работы:</a:t>
            </a:r>
            <a:endParaRPr lang="ru-RU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Исследовать другие, модифицированные системы уравнений Лотки-</a:t>
            </a:r>
            <a:r>
              <a:rPr lang="ru-RU" dirty="0" err="1"/>
              <a:t>Вольтерры</a:t>
            </a:r>
            <a:r>
              <a:rPr lang="ru-RU" dirty="0"/>
              <a:t>. Как уже говорилось, на протяжении 20 века система неоднократно дополнялась, учитывая различные факторы окружающей среды, такие как внутривидовая конкуренция, миграция, сезонные изменения;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Попробовать применить подход для других уравнений и систем, например, исследовать уравнения гармонического осциллятора или уравнение Пуассона;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Добиться большей точности. В нашей реализации </a:t>
            </a:r>
            <a:r>
              <a:rPr lang="en-US" dirty="0"/>
              <a:t>LOSS</a:t>
            </a:r>
            <a:r>
              <a:rPr lang="ru-RU" dirty="0"/>
              <a:t> достигает значений порядка 10-10^-5, этот результат можно улучшить.</a:t>
            </a:r>
            <a:endParaRPr lang="ru-RU" sz="1600" b="1" dirty="0">
              <a:ln w="12700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793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691" y="1814647"/>
            <a:ext cx="3115110" cy="3334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30821" y="386862"/>
            <a:ext cx="542485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Ссылка на проект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367049" y="5591880"/>
            <a:ext cx="3352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https://github.com/stalskyle/pinn</a:t>
            </a:r>
          </a:p>
        </p:txBody>
      </p:sp>
    </p:spTree>
    <p:extLst>
      <p:ext uri="{BB962C8B-B14F-4D97-AF65-F5344CB8AC3E}">
        <p14:creationId xmlns:p14="http://schemas.microsoft.com/office/powerpoint/2010/main" val="377001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86200" y="381000"/>
            <a:ext cx="4324350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Условие задачи</a:t>
            </a:r>
            <a:endParaRPr lang="ru-RU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854" y="1516031"/>
            <a:ext cx="6481042" cy="44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39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6227" y="371411"/>
            <a:ext cx="7395121" cy="7694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Модель «хищник-жертва»</a:t>
            </a:r>
            <a:endParaRPr lang="ru-RU" sz="4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5191" y="1390378"/>
            <a:ext cx="11588386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Модель </a:t>
            </a:r>
            <a:r>
              <a:rPr lang="ru-RU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«хищник-жертва» </a:t>
            </a: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Лотки-Вольтерры описывает динамику популяций двух видов, где популяция хищников регулируется количеством жертв, а популяция жертв — хищниками, приводя к колебаниям обеих популяций с </a:t>
            </a:r>
            <a:r>
              <a:rPr lang="ru-RU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определёнными </a:t>
            </a:r>
            <a:r>
              <a:rPr lang="ru-RU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временными задержками.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48" y="2563234"/>
            <a:ext cx="2495161" cy="33187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1328" y="6131526"/>
            <a:ext cx="25146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Альфред Джеймс Лотка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92" y="2563234"/>
            <a:ext cx="2365097" cy="33187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4845" y="6131526"/>
            <a:ext cx="173279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Вито Вольтерра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106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4222" y="184638"/>
            <a:ext cx="2488223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PINN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6670" y="2474779"/>
            <a:ext cx="5855676" cy="26776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Physics-Informed Neural Networks (PINNs) — это нейросети, которые интегрируют физические законы, заданные в виде дифференциальных уравнений, прямо в функцию потерь, позволяя решать задачи моделирования физических процессов с учетом данных.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280" y="1863969"/>
            <a:ext cx="4752243" cy="389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8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4407" y="404446"/>
            <a:ext cx="6787662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Ключевые особенности </a:t>
            </a:r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PINN</a:t>
            </a:r>
            <a:endParaRPr lang="ru-RU" sz="4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017452" y="2558561"/>
            <a:ext cx="5966463" cy="2294792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eriod"/>
            </a:pPr>
            <a:r>
              <a:rPr lang="ru-RU" sz="2400" dirty="0" smtClean="0"/>
              <a:t>Высокая точность и стабильность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Возможность обработки многомерных данных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Гибкость в решении задач</a:t>
            </a:r>
          </a:p>
          <a:p>
            <a:pPr marL="342900" indent="-342900" algn="just">
              <a:buAutoNum type="arabicPeriod"/>
            </a:pPr>
            <a:r>
              <a:rPr lang="ru-RU" sz="2400" dirty="0" smtClean="0"/>
              <a:t>Вычислительная сложность и стоимость</a:t>
            </a:r>
            <a:endParaRPr lang="ru-RU" sz="240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3" y="2009938"/>
            <a:ext cx="5437574" cy="33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08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52725" y="198943"/>
            <a:ext cx="6842613" cy="52322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Параметры в нейросети</a:t>
            </a:r>
            <a:endParaRPr lang="ru-RU" sz="2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2248246" y="1134207"/>
            <a:ext cx="2407336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Функция активации: синус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15" y="1780538"/>
            <a:ext cx="4638998" cy="151724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1423"/>
          <a:stretch/>
        </p:blipFill>
        <p:spPr>
          <a:xfrm>
            <a:off x="7380354" y="1678209"/>
            <a:ext cx="3479654" cy="19561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85973" y="1031878"/>
            <a:ext cx="2268415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Метод оптимизации:</a:t>
            </a:r>
            <a:r>
              <a:rPr lang="en-US" dirty="0" smtClean="0"/>
              <a:t> Adam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32415" y="3709830"/>
            <a:ext cx="4582586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dirty="0"/>
              <a:t>- 1 вход (для t) и 2 выхода (для x(t) и для y(t))</a:t>
            </a:r>
          </a:p>
          <a:p>
            <a:pPr algn="ctr"/>
            <a:r>
              <a:rPr lang="ru-RU" dirty="0"/>
              <a:t>- 3 скрытых слоя, 16 нейронов в </a:t>
            </a:r>
            <a:r>
              <a:rPr lang="ru-RU" dirty="0" smtClean="0"/>
              <a:t>каждом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131" y="4356161"/>
            <a:ext cx="2175565" cy="21529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01967" y="4940993"/>
            <a:ext cx="4636425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 smtClean="0"/>
              <a:t>Равномерная сетка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330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29"/>
          <a:stretch/>
        </p:blipFill>
        <p:spPr>
          <a:xfrm>
            <a:off x="2483827" y="1860329"/>
            <a:ext cx="7539542" cy="3978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64287" y="454270"/>
            <a:ext cx="7178622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smtClean="0"/>
              <a:t>Сравнение с методом Рунге-Кутты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93187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250" y="309196"/>
            <a:ext cx="8772525" cy="769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400" dirty="0" smtClean="0"/>
              <a:t>Зависимость от параметра </a:t>
            </a:r>
            <a:r>
              <a:rPr lang="en-US" sz="4400" dirty="0" smtClean="0"/>
              <a:t>alpha</a:t>
            </a:r>
            <a:endParaRPr lang="ru-RU" sz="4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20" y="1456379"/>
            <a:ext cx="4193733" cy="22979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705" y="1456379"/>
            <a:ext cx="4174100" cy="229793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719" y="4000241"/>
            <a:ext cx="4193733" cy="23247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705" y="4000241"/>
            <a:ext cx="4174100" cy="232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0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2626</TotalTime>
  <Words>286</Words>
  <Application>Microsoft Office PowerPoint</Application>
  <PresentationFormat>Широкоэкранный</PresentationFormat>
  <Paragraphs>45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Bahnschrift Condensed</vt:lpstr>
      <vt:lpstr>Calibri</vt:lpstr>
      <vt:lpstr>Calibri Light</vt:lpstr>
      <vt:lpstr>Небеса</vt:lpstr>
      <vt:lpstr>Решение задачи Коши для системы уравнений Лотки-Вольтерры («хищник-жертва») с использованием PINN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Ober Belov</dc:creator>
  <cp:lastModifiedBy>Ober Belov</cp:lastModifiedBy>
  <cp:revision>74</cp:revision>
  <dcterms:created xsi:type="dcterms:W3CDTF">2024-05-22T10:10:09Z</dcterms:created>
  <dcterms:modified xsi:type="dcterms:W3CDTF">2024-12-20T13:08:44Z</dcterms:modified>
</cp:coreProperties>
</file>