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74" r:id="rId14"/>
    <p:sldId id="273" r:id="rId15"/>
    <p:sldId id="269" r:id="rId16"/>
    <p:sldId id="271" r:id="rId17"/>
    <p:sldId id="270" r:id="rId18"/>
    <p:sldId id="265" r:id="rId19"/>
    <p:sldId id="263" r:id="rId20"/>
    <p:sldId id="267" r:id="rId21"/>
    <p:sldId id="272" r:id="rId22"/>
    <p:sldId id="27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9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0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9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9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82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1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15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55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3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8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60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16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220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91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031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57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98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765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5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5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B4CE6-AC95-4631-88C8-11B0AB871DB9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C05F86-51CF-4E47-9CB4-58D266EB9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7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A43D-A850-483C-BC3E-A385B5546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Montserrat" panose="00000500000000000000" pitchFamily="2" charset="0"/>
              </a:rPr>
              <a:t>Z-ALGORITHM</a:t>
            </a:r>
            <a:endParaRPr lang="zh-TW" alt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鏡像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7"/>
                <a:ext cx="10353762" cy="425483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600" b="1" dirty="0">
                    <a:latin typeface="+mn-ea"/>
                  </a:rPr>
                  <a:t>我們希望 </a:t>
                </a:r>
                <a14:m>
                  <m:oMath xmlns:m="http://schemas.openxmlformats.org/officeDocument/2006/math"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600" b="1" dirty="0">
                    <a:latin typeface="+mn-ea"/>
                  </a:rPr>
                  <a:t> 的值越大越好：</a:t>
                </a:r>
                <a:endParaRPr lang="en-US" altLang="zh-TW" sz="2600" b="1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+mn-ea"/>
                  </a:rPr>
                  <a:t>因為這能夠幫助我們直接使用剛剛提到的鏡像法，不用重複計算。</a:t>
                </a:r>
                <a:endParaRPr lang="en-US" altLang="zh-TW" sz="2400" dirty="0">
                  <a:latin typeface="+mn-ea"/>
                </a:endParaRPr>
              </a:p>
              <a:p>
                <a:r>
                  <a:rPr lang="zh-TW" altLang="en-US" sz="2600" b="1" dirty="0">
                    <a:latin typeface="+mn-ea"/>
                  </a:rPr>
                  <a:t>超過邊界 </a:t>
                </a:r>
                <a14:m>
                  <m:oMath xmlns:m="http://schemas.openxmlformats.org/officeDocument/2006/math"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TW" altLang="en-US" sz="2600" b="1" dirty="0">
                    <a:latin typeface="+mn-ea"/>
                  </a:rPr>
                  <a:t> 的位置的部分，無法透過鏡像法得知新的 </a:t>
                </a:r>
                <a14:m>
                  <m:oMath xmlns:m="http://schemas.openxmlformats.org/officeDocument/2006/math"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600" b="1" dirty="0">
                    <a:latin typeface="+mn-ea"/>
                  </a:rPr>
                  <a:t> </a:t>
                </a:r>
                <a:r>
                  <a:rPr lang="zh-TW" altLang="en-US" sz="2600" b="1" dirty="0">
                    <a:latin typeface="+mn-ea"/>
                  </a:rPr>
                  <a:t>值，必須用舊方法計算。</a:t>
                </a:r>
                <a:endParaRPr lang="en-US" altLang="zh-TW" sz="2600" b="1" dirty="0">
                  <a:latin typeface="+mn-ea"/>
                </a:endParaRPr>
              </a:p>
              <a:p>
                <a:r>
                  <a:rPr lang="zh-TW" altLang="en-US" sz="2600" b="1" dirty="0">
                    <a:latin typeface="+mn-ea"/>
                  </a:rPr>
                  <a:t>因此，我們必須</a:t>
                </a:r>
                <a:r>
                  <a:rPr lang="zh-TW" altLang="en-US" sz="2600" b="1" dirty="0">
                    <a:solidFill>
                      <a:srgbClr val="C00000"/>
                    </a:solidFill>
                    <a:latin typeface="+mn-ea"/>
                  </a:rPr>
                  <a:t>記錄邊界的位置</a:t>
                </a:r>
                <a:r>
                  <a:rPr lang="zh-TW" altLang="en-US" sz="2600" b="1" dirty="0">
                    <a:latin typeface="+mn-ea"/>
                  </a:rPr>
                  <a:t>，才不會得到錯誤的結果。</a:t>
                </a:r>
                <a:endParaRPr lang="en-US" altLang="zh-TW" sz="2600" b="1" dirty="0">
                  <a:latin typeface="+mn-ea"/>
                </a:endParaRPr>
              </a:p>
              <a:p>
                <a:endParaRPr lang="en-US" altLang="zh-TW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7"/>
                <a:ext cx="10353762" cy="4254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61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5288042-1AE1-4E2B-9F1A-C940B87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構造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600" b="1" dirty="0">
                    <a:latin typeface="+mn-ea"/>
                  </a:rPr>
                  <a:t>記錄邊界的位置：</a:t>
                </a:r>
                <a:endParaRPr lang="en-US" altLang="zh-TW" sz="2600" b="1" dirty="0">
                  <a:latin typeface="+mn-ea"/>
                </a:endParaRPr>
              </a:p>
              <a:p>
                <a:pPr lvl="1"/>
                <a:r>
                  <a:rPr lang="zh-TW" altLang="en-US" sz="2400" b="1" dirty="0">
                    <a:latin typeface="+mn-ea"/>
                  </a:rPr>
                  <a:t>利用一個變數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TW" altLang="en-US" sz="2400" b="1" dirty="0">
                    <a:latin typeface="+mn-ea"/>
                  </a:rPr>
                  <a:t> 記錄當前最遠的邊界 </a:t>
                </a:r>
                <a14:m>
                  <m:oMath xmlns:m="http://schemas.openxmlformats.org/officeDocument/2006/math"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最大的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TW" altLang="en-US" sz="2400" b="1" dirty="0">
                    <a:latin typeface="+mn-ea"/>
                  </a:rPr>
                  <a:t>，並持續更新這個索引值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TW" altLang="en-US" sz="2400" b="1" dirty="0">
                    <a:latin typeface="+mn-ea"/>
                  </a:rPr>
                  <a:t> 。</a:t>
                </a:r>
                <a:endParaRPr lang="en-US" altLang="zh-TW" sz="2400" b="1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4358DC-7735-409E-AA0B-EB6B811A22F1}"/>
              </a:ext>
            </a:extLst>
          </p:cNvPr>
          <p:cNvSpPr txBox="1"/>
          <p:nvPr/>
        </p:nvSpPr>
        <p:spPr>
          <a:xfrm>
            <a:off x="1646510" y="3583980"/>
            <a:ext cx="195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45DC1A-C7DA-4A64-900C-39D8BF865E86}"/>
              </a:ext>
            </a:extLst>
          </p:cNvPr>
          <p:cNvSpPr txBox="1"/>
          <p:nvPr/>
        </p:nvSpPr>
        <p:spPr>
          <a:xfrm>
            <a:off x="1646510" y="4350977"/>
            <a:ext cx="453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115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5288042-1AE1-4E2B-9F1A-C940B87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構造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TW" altLang="en-US" sz="2600" b="1" dirty="0">
                    <a:latin typeface="+mn-ea"/>
                  </a:rPr>
                  <a:t>的取值：</a:t>
                </a:r>
                <a:endParaRPr lang="en-US" altLang="zh-TW" sz="2600" b="1" dirty="0">
                  <a:latin typeface="+mn-ea"/>
                </a:endParaRPr>
              </a:p>
              <a:p>
                <a:pPr lvl="1"/>
                <a:r>
                  <a:rPr lang="zh-TW" altLang="en-US" sz="2400" b="1" dirty="0">
                    <a:latin typeface="+mn-ea"/>
                  </a:rPr>
                  <a:t>把我們剛剛的想法變成</a:t>
                </a:r>
                <a:r>
                  <a:rPr lang="en-US" altLang="zh-TW" sz="2400" b="1" dirty="0">
                    <a:latin typeface="Montserrat" panose="00000500000000000000" pitchFamily="2" charset="0"/>
                  </a:rPr>
                  <a:t>code</a:t>
                </a:r>
                <a:r>
                  <a:rPr lang="zh-TW" altLang="en-US" sz="2400" b="1" dirty="0">
                    <a:latin typeface="+mn-ea"/>
                  </a:rPr>
                  <a:t>吧！</a:t>
                </a:r>
                <a:endParaRPr lang="en-US" altLang="zh-TW" sz="2400" b="1" dirty="0">
                  <a:latin typeface="+mn-ea"/>
                </a:endParaRPr>
              </a:p>
              <a:p>
                <a:pPr lvl="1"/>
                <a:r>
                  <a:rPr lang="zh-TW" altLang="en-US" sz="2400" b="1" dirty="0">
                    <a:latin typeface="+mn-ea"/>
                  </a:rPr>
                  <a:t>在邊界內的話，就使用鏡像；超過邊界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zh-TW" altLang="en-US" sz="2400" b="1" dirty="0">
                    <a:latin typeface="+mn-ea"/>
                  </a:rPr>
                  <a:t> 的位置的部分，用舊方法計算。</a:t>
                </a:r>
              </a:p>
              <a:p>
                <a:pPr marL="450000" lvl="1" indent="0">
                  <a:buNone/>
                </a:pPr>
                <a:endParaRPr lang="en-US" altLang="zh-TW" sz="2400" b="1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0C974AFD-A87B-4CFB-BBE2-4FF868428212}"/>
              </a:ext>
            </a:extLst>
          </p:cNvPr>
          <p:cNvSpPr txBox="1"/>
          <p:nvPr/>
        </p:nvSpPr>
        <p:spPr>
          <a:xfrm>
            <a:off x="913795" y="3697484"/>
            <a:ext cx="103537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TW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還在邊界內，可以鏡像</a:t>
            </a:r>
            <a:endParaRPr lang="zh-TW" alt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TW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鏡像</a:t>
            </a:r>
            <a:r>
              <a:rPr lang="en-US" altLang="zh-TW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注意不能超過邊界！</a:t>
            </a:r>
            <a:r>
              <a:rPr lang="en-US" altLang="zh-TW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TW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無法鏡像，從頭開始算</a:t>
            </a:r>
            <a:endParaRPr lang="zh-TW" alt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138807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5288042-1AE1-4E2B-9F1A-C940B87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構造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TW" altLang="en-US" sz="2600" b="1" dirty="0">
                    <a:latin typeface="+mn-ea"/>
                  </a:rPr>
                  <a:t>的取值：</a:t>
                </a:r>
                <a:endParaRPr lang="en-US" altLang="zh-TW" sz="2600" b="1" dirty="0">
                  <a:latin typeface="+mn-ea"/>
                </a:endParaRPr>
              </a:p>
              <a:p>
                <a:pPr lvl="1"/>
                <a:r>
                  <a:rPr lang="zh-TW" altLang="en-US" sz="2400" b="1" dirty="0">
                    <a:latin typeface="+mn-ea"/>
                  </a:rPr>
                  <a:t>最後，我們可以把 </a:t>
                </a:r>
                <a:r>
                  <a:rPr lang="en-US" altLang="zh-TW" sz="2400" b="1" dirty="0">
                    <a:latin typeface="Montserrat" panose="00000500000000000000" pitchFamily="2" charset="0"/>
                  </a:rPr>
                  <a:t>if </a:t>
                </a:r>
                <a:r>
                  <a:rPr lang="zh-TW" altLang="en-US" sz="2400" b="1" dirty="0">
                    <a:latin typeface="+mn-ea"/>
                  </a:rPr>
                  <a:t>敘述直接合成變為一行：</a:t>
                </a:r>
                <a:endParaRPr lang="en-US" altLang="zh-TW" sz="2400" b="1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8139299-7FC9-4CC8-8CBA-15C0F9AE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7"/>
                <a:ext cx="10353762" cy="4829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A1432171-E98C-4750-AC11-D7F98B9F8C3F}"/>
              </a:ext>
            </a:extLst>
          </p:cNvPr>
          <p:cNvSpPr txBox="1"/>
          <p:nvPr/>
        </p:nvSpPr>
        <p:spPr>
          <a:xfrm>
            <a:off x="1482497" y="3319932"/>
            <a:ext cx="10254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pl-PL" altLang="zh-TW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991872-929F-4357-B187-F893B40F38B4}"/>
              </a:ext>
            </a:extLst>
          </p:cNvPr>
          <p:cNvSpPr txBox="1"/>
          <p:nvPr/>
        </p:nvSpPr>
        <p:spPr>
          <a:xfrm>
            <a:off x="1482498" y="4491132"/>
            <a:ext cx="94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6267BB-E7FE-453F-9BCA-7DED92277D5F}"/>
              </a:ext>
            </a:extLst>
          </p:cNvPr>
          <p:cNvSpPr txBox="1"/>
          <p:nvPr/>
        </p:nvSpPr>
        <p:spPr>
          <a:xfrm>
            <a:off x="1482497" y="5375434"/>
            <a:ext cx="94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5CB87C-F317-4734-87E1-5B820A96E8D2}"/>
              </a:ext>
            </a:extLst>
          </p:cNvPr>
          <p:cNvSpPr txBox="1"/>
          <p:nvPr/>
        </p:nvSpPr>
        <p:spPr>
          <a:xfrm>
            <a:off x="3160983" y="4622159"/>
            <a:ext cx="4964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確保鏡像出的值不會超過邊界長度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9843C15-D3D1-4F66-A84E-BDC2C26D194A}"/>
              </a:ext>
            </a:extLst>
          </p:cNvPr>
          <p:cNvSpPr txBox="1"/>
          <p:nvPr/>
        </p:nvSpPr>
        <p:spPr>
          <a:xfrm>
            <a:off x="3160981" y="5513755"/>
            <a:ext cx="4964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避免  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pl-PL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/>
              <a:t>出現負數</a:t>
            </a:r>
            <a:endParaRPr lang="zh-TW" altLang="en-US" sz="24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318E8253-1C52-45CE-AE30-CDF580DC1CE8}"/>
              </a:ext>
            </a:extLst>
          </p:cNvPr>
          <p:cNvSpPr/>
          <p:nvPr/>
        </p:nvSpPr>
        <p:spPr>
          <a:xfrm>
            <a:off x="2592280" y="4745592"/>
            <a:ext cx="444416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9A0B7E82-107F-4B20-915A-34E49DB06F7B}"/>
              </a:ext>
            </a:extLst>
          </p:cNvPr>
          <p:cNvSpPr/>
          <p:nvPr/>
        </p:nvSpPr>
        <p:spPr>
          <a:xfrm>
            <a:off x="2592280" y="5642495"/>
            <a:ext cx="444416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7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latin typeface="Montserrat" panose="00000500000000000000" pitchFamily="2" charset="0"/>
              </a:rPr>
              <a:t>Case study</a:t>
            </a:r>
            <a:endParaRPr lang="zh-TW" altLang="en-US" b="1" dirty="0">
              <a:latin typeface="Montserrat" panose="00000500000000000000" pitchFamily="2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D975841-C4DC-4F59-A6D8-36CAFFC1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55" y="4812919"/>
            <a:ext cx="4724714" cy="152813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latin typeface="Montserrat" panose="00000500000000000000" pitchFamily="2" charset="0"/>
              </a:rPr>
              <a:t>baabaabb</a:t>
            </a:r>
          </a:p>
          <a:p>
            <a:pPr marL="36900" indent="0" algn="ctr">
              <a:buNone/>
            </a:pPr>
            <a:r>
              <a:rPr lang="en-US" altLang="zh-TW" sz="4000" spc="600" dirty="0">
                <a:latin typeface="Montserrat" panose="00000500000000000000" pitchFamily="2" charset="0"/>
              </a:rPr>
              <a:t>ab</a:t>
            </a: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latin typeface="Montserrat" panose="00000500000000000000" pitchFamily="2" charset="0"/>
              </a:rPr>
              <a:t>abaabb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580051"/>
                <a:ext cx="10353762" cy="496170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600" dirty="0">
                    <a:latin typeface="+mn-ea"/>
                  </a:rPr>
                  <a:t>(</a:t>
                </a:r>
                <a:r>
                  <a:rPr lang="zh-TW" altLang="en-US" sz="2600" dirty="0">
                    <a:latin typeface="+mn-ea"/>
                  </a:rPr>
                  <a:t>一</a:t>
                </a:r>
                <a:r>
                  <a:rPr lang="en-US" altLang="zh-TW" sz="2600" dirty="0">
                    <a:latin typeface="+mn-ea"/>
                  </a:rPr>
                  <a:t>) </a:t>
                </a:r>
                <a:r>
                  <a:rPr lang="zh-TW" altLang="en-US" sz="2600" dirty="0">
                    <a:latin typeface="+mn-ea"/>
                  </a:rPr>
                  <a:t>無法鏡像（超出邊界）</a:t>
                </a:r>
                <a:endParaRPr lang="en-US" altLang="zh-TW" sz="26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Montserrat" panose="00000500000000000000" pitchFamily="2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 超出邊界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(2&gt;1+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，</a:t>
                </a:r>
                <a:endParaRPr lang="en-US" altLang="zh-TW" sz="2400" dirty="0">
                  <a:latin typeface="Montserrat" panose="00000500000000000000" pitchFamily="2" charset="0"/>
                </a:endParaRPr>
              </a:p>
              <a:p>
                <a:pPr lvl="1"/>
                <a:r>
                  <a:rPr lang="zh-TW" altLang="en-US" sz="2400" dirty="0">
                    <a:latin typeface="Montserrat" panose="00000500000000000000" pitchFamily="2" charset="0"/>
                  </a:rPr>
                  <a:t>只能進</a:t>
                </a:r>
                <a:r>
                  <a:rPr lang="en-US" altLang="zh-TW" sz="2400" dirty="0">
                    <a:latin typeface="Montserrat" panose="00000500000000000000" pitchFamily="2" charset="0"/>
                  </a:rPr>
                  <a:t>while</a:t>
                </a:r>
                <a:r>
                  <a:rPr lang="zh-TW" altLang="en-US" sz="2400" dirty="0">
                    <a:latin typeface="Montserrat" panose="00000500000000000000" pitchFamily="2" charset="0"/>
                  </a:rPr>
                  <a:t>迴圈慢慢求。</a:t>
                </a:r>
                <a:endParaRPr lang="en-US" altLang="zh-TW" sz="24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80051"/>
                <a:ext cx="10353762" cy="496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5">
                <a:extLst>
                  <a:ext uri="{FF2B5EF4-FFF2-40B4-BE49-F238E27FC236}">
                    <a16:creationId xmlns:a16="http://schemas.microsoft.com/office/drawing/2014/main" id="{F25A1E0C-710A-40DF-BCE5-5B7040C4DA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5385308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5">
                <a:extLst>
                  <a:ext uri="{FF2B5EF4-FFF2-40B4-BE49-F238E27FC236}">
                    <a16:creationId xmlns:a16="http://schemas.microsoft.com/office/drawing/2014/main" id="{F25A1E0C-710A-40DF-BCE5-5B7040C4DA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5385308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7143" r="-452482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107143" r="-452482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207143" r="-452482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29B988D-D31B-4FAB-BE73-A3D424B0B45B}"/>
              </a:ext>
            </a:extLst>
          </p:cNvPr>
          <p:cNvCxnSpPr>
            <a:cxnSpLocks/>
          </p:cNvCxnSpPr>
          <p:nvPr/>
        </p:nvCxnSpPr>
        <p:spPr>
          <a:xfrm>
            <a:off x="7575180" y="6341049"/>
            <a:ext cx="37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DB69216-CFBF-4525-A0CB-41C9289486BC}"/>
              </a:ext>
            </a:extLst>
          </p:cNvPr>
          <p:cNvCxnSpPr>
            <a:cxnSpLocks/>
          </p:cNvCxnSpPr>
          <p:nvPr/>
        </p:nvCxnSpPr>
        <p:spPr>
          <a:xfrm>
            <a:off x="7575180" y="6134470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8EB2FFD-AE10-4742-95A7-31DDD3600CD4}"/>
              </a:ext>
            </a:extLst>
          </p:cNvPr>
          <p:cNvCxnSpPr>
            <a:cxnSpLocks/>
          </p:cNvCxnSpPr>
          <p:nvPr/>
        </p:nvCxnSpPr>
        <p:spPr>
          <a:xfrm>
            <a:off x="7956920" y="6134470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latin typeface="Montserrat" panose="00000500000000000000" pitchFamily="2" charset="0"/>
              </a:rPr>
              <a:t>Case study</a:t>
            </a:r>
            <a:endParaRPr lang="zh-TW" altLang="en-US" b="1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580051"/>
                <a:ext cx="10353762" cy="496170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600" dirty="0">
                    <a:latin typeface="+mn-ea"/>
                  </a:rPr>
                  <a:t>(</a:t>
                </a:r>
                <a:r>
                  <a:rPr lang="zh-TW" altLang="en-US" sz="2600" dirty="0">
                    <a:latin typeface="+mn-ea"/>
                  </a:rPr>
                  <a:t>二</a:t>
                </a:r>
                <a:r>
                  <a:rPr lang="en-US" altLang="zh-TW" sz="2600" dirty="0">
                    <a:latin typeface="+mn-ea"/>
                  </a:rPr>
                  <a:t>) </a:t>
                </a:r>
                <a:r>
                  <a:rPr lang="zh-TW" altLang="en-US" sz="2600" dirty="0">
                    <a:latin typeface="+mn-ea"/>
                  </a:rPr>
                  <a:t>可鏡像，鏡像值沒有超出邊界</a:t>
                </a:r>
                <a:endParaRPr lang="en-US" altLang="zh-TW" sz="26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Montserrat" panose="00000500000000000000" pitchFamily="2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 在邊界內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5&lt;3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，</a:t>
                </a:r>
                <a:endParaRPr lang="en-US" altLang="zh-TW" sz="2400" dirty="0">
                  <a:latin typeface="Montserrat" panose="00000500000000000000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[5]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 就是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5 −3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3+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 2</m:t>
                            </m:r>
                          </m:e>
                        </m:d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。</a:t>
                </a:r>
                <a:endParaRPr lang="en-US" altLang="zh-TW" sz="2600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endParaRPr lang="en-US" altLang="zh-TW" sz="2600" dirty="0">
                  <a:latin typeface="+mn-ea"/>
                </a:endParaRPr>
              </a:p>
              <a:p>
                <a:endParaRPr lang="en-US" altLang="zh-TW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80051"/>
                <a:ext cx="10353762" cy="496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5">
                <a:extLst>
                  <a:ext uri="{FF2B5EF4-FFF2-40B4-BE49-F238E27FC236}">
                    <a16:creationId xmlns:a16="http://schemas.microsoft.com/office/drawing/2014/main" id="{7349C29C-D8A1-42D9-8519-190608EB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931114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00B0F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00B0F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5">
                <a:extLst>
                  <a:ext uri="{FF2B5EF4-FFF2-40B4-BE49-F238E27FC236}">
                    <a16:creationId xmlns:a16="http://schemas.microsoft.com/office/drawing/2014/main" id="{7349C29C-D8A1-42D9-8519-190608EB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931114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7143" r="-452482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107143" r="-452482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00B0F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00B0F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207143" r="-452482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F7341A4-794F-4D57-9FB4-68A512AC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55" y="4812919"/>
            <a:ext cx="4724714" cy="152813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latin typeface="Montserrat" panose="00000500000000000000" pitchFamily="2" charset="0"/>
              </a:rPr>
              <a:t>b</a:t>
            </a:r>
            <a:r>
              <a:rPr lang="en-US" altLang="zh-TW" sz="4000" spc="600" dirty="0">
                <a:solidFill>
                  <a:srgbClr val="00B0F0"/>
                </a:solidFill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latin typeface="Montserrat" panose="00000500000000000000" pitchFamily="2" charset="0"/>
              </a:rPr>
              <a:t>abaabb</a:t>
            </a:r>
          </a:p>
          <a:p>
            <a:pPr marL="36900" indent="0" algn="ctr">
              <a:buNone/>
            </a:pPr>
            <a:r>
              <a:rPr lang="en-US" altLang="zh-TW" sz="4000" spc="600" dirty="0">
                <a:latin typeface="Montserrat" panose="00000500000000000000" pitchFamily="2" charset="0"/>
              </a:rPr>
              <a:t>abaab</a:t>
            </a: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latin typeface="Montserrat" panose="00000500000000000000" pitchFamily="2" charset="0"/>
              </a:rPr>
              <a:t>abb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FF06D73-72A0-4D8F-ADB0-D5DCECE79D4B}"/>
              </a:ext>
            </a:extLst>
          </p:cNvPr>
          <p:cNvCxnSpPr>
            <a:cxnSpLocks/>
          </p:cNvCxnSpPr>
          <p:nvPr/>
        </p:nvCxnSpPr>
        <p:spPr>
          <a:xfrm>
            <a:off x="8356415" y="6348988"/>
            <a:ext cx="194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F84DBE2-60BF-4101-8BE8-B474C89215C4}"/>
              </a:ext>
            </a:extLst>
          </p:cNvPr>
          <p:cNvCxnSpPr>
            <a:cxnSpLocks/>
          </p:cNvCxnSpPr>
          <p:nvPr/>
        </p:nvCxnSpPr>
        <p:spPr>
          <a:xfrm>
            <a:off x="8356415" y="6142409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9700BBE-83D7-416B-BE18-D8B8281F8595}"/>
              </a:ext>
            </a:extLst>
          </p:cNvPr>
          <p:cNvCxnSpPr>
            <a:cxnSpLocks/>
          </p:cNvCxnSpPr>
          <p:nvPr/>
        </p:nvCxnSpPr>
        <p:spPr>
          <a:xfrm>
            <a:off x="10298097" y="6134470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latin typeface="Montserrat" panose="00000500000000000000" pitchFamily="2" charset="0"/>
              </a:rPr>
              <a:t>Case study</a:t>
            </a:r>
            <a:endParaRPr lang="zh-TW" altLang="en-US" b="1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580050"/>
                <a:ext cx="10353762" cy="476099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600" dirty="0">
                    <a:latin typeface="+mn-ea"/>
                  </a:rPr>
                  <a:t>(</a:t>
                </a:r>
                <a:r>
                  <a:rPr lang="zh-TW" altLang="en-US" sz="2600" dirty="0">
                    <a:latin typeface="+mn-ea"/>
                  </a:rPr>
                  <a:t>三</a:t>
                </a:r>
                <a:r>
                  <a:rPr lang="en-US" altLang="zh-TW" sz="2600" dirty="0">
                    <a:latin typeface="+mn-ea"/>
                  </a:rPr>
                  <a:t>)</a:t>
                </a:r>
                <a:r>
                  <a:rPr lang="zh-TW" altLang="en-US" sz="2600" dirty="0">
                    <a:latin typeface="+mn-ea"/>
                  </a:rPr>
                  <a:t> 可鏡像，但鏡像值超出邊界</a:t>
                </a:r>
                <a:endParaRPr lang="en-US" altLang="zh-TW" sz="26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Montserrat" panose="00000500000000000000" pitchFamily="2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 在邊界內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6&lt;3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Montserrat" panose="00000500000000000000" pitchFamily="2" charset="0"/>
                  </a:rPr>
                  <a:t>，</a:t>
                </a:r>
                <a:endParaRPr lang="en-US" altLang="zh-TW" sz="2400" dirty="0">
                  <a:latin typeface="Montserrat" panose="00000500000000000000" pitchFamily="2" charset="0"/>
                </a:endParaRPr>
              </a:p>
              <a:p>
                <a:pPr lvl="1"/>
                <a:r>
                  <a:rPr lang="zh-TW" altLang="en-US" sz="2400" dirty="0">
                    <a:latin typeface="Montserrat" panose="00000500000000000000" pitchFamily="2" charset="0"/>
                  </a:rPr>
                  <a:t>但只能知道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[6]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 至少是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6 −3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5, </m:t>
                            </m:r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。</a:t>
                </a:r>
                <a:endParaRPr lang="en-US" altLang="zh-TW" sz="24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+mn-ea"/>
                  </a:rPr>
                  <a:t>超出邊界的部分必須進</a:t>
                </a:r>
                <a:r>
                  <a:rPr lang="en-US" altLang="zh-TW" sz="2400" dirty="0">
                    <a:latin typeface="Montserrat" panose="00000500000000000000" pitchFamily="2" charset="0"/>
                  </a:rPr>
                  <a:t>while</a:t>
                </a:r>
                <a:r>
                  <a:rPr lang="zh-TW" altLang="en-US" sz="2400" dirty="0">
                    <a:latin typeface="+mn-ea"/>
                  </a:rPr>
                  <a:t>迴圈慢慢求。</a:t>
                </a:r>
                <a:endParaRPr lang="en-US" altLang="zh-TW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1E8AD9B-6478-48AD-B307-CF56F258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80050"/>
                <a:ext cx="10353762" cy="4760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C72D0D76-F36B-43B5-970F-5680EB23B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683097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00B0F0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rgbClr val="00B0F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C72D0D76-F36B-43B5-970F-5680EB23B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683097"/>
                  </p:ext>
                </p:extLst>
              </p:nvPr>
            </p:nvGraphicFramePr>
            <p:xfrm>
              <a:off x="1681709" y="4812919"/>
              <a:ext cx="4724710" cy="1528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039">
                      <a:extLst>
                        <a:ext uri="{9D8B030D-6E8A-4147-A177-3AD203B41FA5}">
                          <a16:colId xmlns:a16="http://schemas.microsoft.com/office/drawing/2014/main" val="96693401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429519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</a:tblGrid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7143" r="-452482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107143" r="-452482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2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2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00B0F0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rgbClr val="00B0F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  <a:tr h="5093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9" t="-207143" r="-452482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C00000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rgbClr val="C00000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4613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C5BA597-2FB7-4C69-8C1D-1B92E445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55" y="4812919"/>
            <a:ext cx="4724714" cy="152813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ab</a:t>
            </a:r>
            <a:r>
              <a:rPr lang="en-US" altLang="zh-TW" sz="4000" spc="600" dirty="0">
                <a:latin typeface="Montserrat" panose="00000500000000000000" pitchFamily="2" charset="0"/>
              </a:rPr>
              <a:t>a</a:t>
            </a:r>
            <a:r>
              <a:rPr lang="en-US" altLang="zh-TW" sz="4000" spc="600" dirty="0">
                <a:solidFill>
                  <a:srgbClr val="00B0F0"/>
                </a:solidFill>
                <a:latin typeface="Montserrat" panose="00000500000000000000" pitchFamily="2" charset="0"/>
              </a:rPr>
              <a:t>ab</a:t>
            </a:r>
            <a:r>
              <a:rPr lang="en-US" altLang="zh-TW" sz="4000" spc="600" dirty="0">
                <a:latin typeface="Montserrat" panose="00000500000000000000" pitchFamily="2" charset="0"/>
              </a:rPr>
              <a:t>aabb</a:t>
            </a:r>
          </a:p>
          <a:p>
            <a:pPr marL="36900" indent="0" algn="ctr">
              <a:buNone/>
            </a:pPr>
            <a:r>
              <a:rPr lang="en-US" altLang="zh-TW" sz="4000" spc="600" dirty="0">
                <a:latin typeface="Montserrat" panose="00000500000000000000" pitchFamily="2" charset="0"/>
              </a:rPr>
              <a:t>abaaba</a:t>
            </a:r>
            <a:r>
              <a:rPr lang="en-US" altLang="zh-TW" sz="4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ab</a:t>
            </a:r>
            <a:r>
              <a:rPr lang="en-US" altLang="zh-TW" sz="4000" spc="600" dirty="0">
                <a:latin typeface="Montserrat" panose="00000500000000000000" pitchFamily="2" charset="0"/>
              </a:rPr>
              <a:t>b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010FC43-7A80-4235-8B31-CAB5913FE184}"/>
              </a:ext>
            </a:extLst>
          </p:cNvPr>
          <p:cNvCxnSpPr>
            <a:cxnSpLocks/>
          </p:cNvCxnSpPr>
          <p:nvPr/>
        </p:nvCxnSpPr>
        <p:spPr>
          <a:xfrm>
            <a:off x="8356415" y="6348988"/>
            <a:ext cx="194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BF2F3A5-85EF-4C2F-9B7A-7107F1A94411}"/>
              </a:ext>
            </a:extLst>
          </p:cNvPr>
          <p:cNvCxnSpPr>
            <a:cxnSpLocks/>
          </p:cNvCxnSpPr>
          <p:nvPr/>
        </p:nvCxnSpPr>
        <p:spPr>
          <a:xfrm>
            <a:off x="8356415" y="6142409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1BDFB0D-724E-472D-B9D3-9C616636604E}"/>
              </a:ext>
            </a:extLst>
          </p:cNvPr>
          <p:cNvCxnSpPr>
            <a:cxnSpLocks/>
          </p:cNvCxnSpPr>
          <p:nvPr/>
        </p:nvCxnSpPr>
        <p:spPr>
          <a:xfrm>
            <a:off x="10298097" y="6134470"/>
            <a:ext cx="0" cy="20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0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5288042-1AE1-4E2B-9F1A-C940B87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構造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57040F1-2CCA-4CDC-BE20-C4F5EB984492}"/>
              </a:ext>
            </a:extLst>
          </p:cNvPr>
          <p:cNvSpPr txBox="1">
            <a:spLocks/>
          </p:cNvSpPr>
          <p:nvPr/>
        </p:nvSpPr>
        <p:spPr>
          <a:xfrm>
            <a:off x="913795" y="1674623"/>
            <a:ext cx="10353762" cy="4829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b="1" dirty="0">
                <a:latin typeface="+mn-ea"/>
              </a:rPr>
              <a:t>完成品</a:t>
            </a:r>
            <a:endParaRPr lang="en-US" altLang="zh-TW" sz="2600" b="1" dirty="0">
              <a:latin typeface="+mn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F5A30F1-BD75-4F9F-B45C-888517E15BCE}"/>
              </a:ext>
            </a:extLst>
          </p:cNvPr>
          <p:cNvSpPr txBox="1"/>
          <p:nvPr/>
        </p:nvSpPr>
        <p:spPr>
          <a:xfrm>
            <a:off x="1019316" y="2278082"/>
            <a:ext cx="10258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pl-PL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49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分析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BD7BEFB-4432-4634-86F7-5DF656A4D04A}"/>
              </a:ext>
            </a:extLst>
          </p:cNvPr>
          <p:cNvSpPr txBox="1">
            <a:spLocks/>
          </p:cNvSpPr>
          <p:nvPr/>
        </p:nvSpPr>
        <p:spPr>
          <a:xfrm>
            <a:off x="913795" y="1778317"/>
            <a:ext cx="10353762" cy="4254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+mn-ea"/>
              </a:rPr>
              <a:t>時間複雜度是多少呢？（提示：考慮最差情況）</a:t>
            </a:r>
            <a:endParaRPr lang="en-US" altLang="zh-TW" sz="2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AD3A11D-7C7E-4228-B256-4D56729F87D4}"/>
                  </a:ext>
                </a:extLst>
              </p:cNvPr>
              <p:cNvSpPr txBox="1"/>
              <p:nvPr/>
            </p:nvSpPr>
            <p:spPr>
              <a:xfrm>
                <a:off x="8455156" y="1778317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AD3A11D-7C7E-4228-B256-4D56729F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56" y="1778317"/>
                <a:ext cx="971550" cy="461665"/>
              </a:xfrm>
              <a:prstGeom prst="rect">
                <a:avLst/>
              </a:prstGeom>
              <a:blipFill>
                <a:blip r:embed="rId2"/>
                <a:stretch>
                  <a:fillRect l="-1258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好耶」的圖片搜尋結果">
            <a:extLst>
              <a:ext uri="{FF2B5EF4-FFF2-40B4-BE49-F238E27FC236}">
                <a16:creationId xmlns:a16="http://schemas.microsoft.com/office/drawing/2014/main" id="{84F69775-3FB1-473B-86FE-184401F0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83" y="2959005"/>
            <a:ext cx="3798785" cy="27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用途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78317"/>
                <a:ext cx="10549199" cy="55189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600" dirty="0">
                    <a:latin typeface="+mn-ea"/>
                  </a:rPr>
                  <a:t>有了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，我們可以做哪些應用呢？</a:t>
                </a:r>
                <a:endParaRPr lang="en-US" altLang="zh-TW" sz="2400" u="sng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78317"/>
                <a:ext cx="10549199" cy="551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CEC4643-6D59-4FFD-AB08-06D799918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418" y="2330214"/>
                <a:ext cx="10549199" cy="414160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TW" altLang="en-US" sz="2400" dirty="0">
                    <a:latin typeface="+mn-ea"/>
                  </a:rPr>
                  <a:t>在兩個字串中間塞一個奇怪的符號，並拿去求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，會怎麼樣呢？</a:t>
                </a:r>
                <a:endParaRPr lang="en-US" altLang="zh-TW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CEC4643-6D59-4FFD-AB08-06D799918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8" y="2330214"/>
                <a:ext cx="10549199" cy="4141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先來介紹一些名詞吧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3468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600" dirty="0">
                    <a:latin typeface="+mn-ea"/>
                  </a:rPr>
                  <a:t>前綴</a:t>
                </a:r>
                <a:r>
                  <a:rPr lang="en-US" altLang="zh-TW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(Prefix) =&gt;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[: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 </a:t>
                </a:r>
              </a:p>
              <a:p>
                <a:pPr lvl="1"/>
                <a:r>
                  <a:rPr lang="zh-TW" altLang="en-US" sz="2400" dirty="0">
                    <a:latin typeface="+mn-ea"/>
                  </a:rPr>
                  <a:t>指的是從一個字串的第一個字元開始，選擇任意長度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所切下的子字串。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346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231B3C93-D469-4FC3-BF95-C4302597F44D}"/>
              </a:ext>
            </a:extLst>
          </p:cNvPr>
          <p:cNvSpPr txBox="1"/>
          <p:nvPr/>
        </p:nvSpPr>
        <p:spPr>
          <a:xfrm>
            <a:off x="1266548" y="3177049"/>
            <a:ext cx="3045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pikachu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085330-3177-4C8C-8002-851280754A9E}"/>
              </a:ext>
            </a:extLst>
          </p:cNvPr>
          <p:cNvSpPr txBox="1"/>
          <p:nvPr/>
        </p:nvSpPr>
        <p:spPr>
          <a:xfrm>
            <a:off x="4920539" y="3177049"/>
            <a:ext cx="512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58BC6C7-B0EF-48BA-A27F-0B05A88E8087}"/>
              </a:ext>
            </a:extLst>
          </p:cNvPr>
          <p:cNvSpPr/>
          <p:nvPr/>
        </p:nvSpPr>
        <p:spPr>
          <a:xfrm>
            <a:off x="4256175" y="3367342"/>
            <a:ext cx="444416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E3718A-2D05-4771-88BC-79B0B59D8C0C}"/>
              </a:ext>
            </a:extLst>
          </p:cNvPr>
          <p:cNvSpPr txBox="1"/>
          <p:nvPr/>
        </p:nvSpPr>
        <p:spPr>
          <a:xfrm>
            <a:off x="4920007" y="3761824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95B8CC-C06C-498B-866D-474259574333}"/>
              </a:ext>
            </a:extLst>
          </p:cNvPr>
          <p:cNvSpPr txBox="1"/>
          <p:nvPr/>
        </p:nvSpPr>
        <p:spPr>
          <a:xfrm>
            <a:off x="4920007" y="4288825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7895E5-A3CA-4723-8126-C5ABC44CCF75}"/>
              </a:ext>
            </a:extLst>
          </p:cNvPr>
          <p:cNvSpPr txBox="1"/>
          <p:nvPr/>
        </p:nvSpPr>
        <p:spPr>
          <a:xfrm>
            <a:off x="4920006" y="4850665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996816-CDF7-41C6-9B2C-478E12128B23}"/>
              </a:ext>
            </a:extLst>
          </p:cNvPr>
          <p:cNvSpPr txBox="1"/>
          <p:nvPr/>
        </p:nvSpPr>
        <p:spPr>
          <a:xfrm>
            <a:off x="4920005" y="5400601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BD310C-3A86-43DD-A710-3CE9063E79FE}"/>
              </a:ext>
            </a:extLst>
          </p:cNvPr>
          <p:cNvSpPr txBox="1"/>
          <p:nvPr/>
        </p:nvSpPr>
        <p:spPr>
          <a:xfrm>
            <a:off x="4920004" y="5963113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pikach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D88C94-ACC4-4390-9126-BC1267A3736F}"/>
              </a:ext>
            </a:extLst>
          </p:cNvPr>
          <p:cNvSpPr txBox="1"/>
          <p:nvPr/>
        </p:nvSpPr>
        <p:spPr>
          <a:xfrm>
            <a:off x="7979403" y="3237548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pikachu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31734E-5E5D-45C6-BFBC-7BBE60E5F6B7}"/>
              </a:ext>
            </a:extLst>
          </p:cNvPr>
          <p:cNvSpPr txBox="1"/>
          <p:nvPr/>
        </p:nvSpPr>
        <p:spPr>
          <a:xfrm>
            <a:off x="7979403" y="397472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solidFill>
                  <a:srgbClr val="C00000"/>
                </a:solidFill>
              </a:rPr>
              <a:t>自己也是自己的前綴哦！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CFA89F3B-7909-4F7C-8F5D-4C017E8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8073" y="4722710"/>
                <a:ext cx="5079226" cy="152569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>
                    <a:latin typeface="+mn-ea"/>
                  </a:rPr>
                  <a:t>嚴謹定義：</a:t>
                </a:r>
                <a:endParaRPr lang="en-US" altLang="zh-TW" dirty="0">
                  <a:latin typeface="+mn-ea"/>
                </a:endParaRPr>
              </a:p>
              <a:p>
                <a:r>
                  <a:rPr lang="zh-TW" altLang="en-US" dirty="0">
                    <a:latin typeface="+mn-ea"/>
                  </a:rPr>
                  <a:t>如果我們能找到某個字串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>
                    <a:latin typeface="+mn-ea"/>
                  </a:rPr>
                  <a:t> ，使得字串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>
                    <a:latin typeface="+mn-ea"/>
                  </a:rPr>
                  <a:t>，則我們稱字串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dirty="0">
                    <a:latin typeface="+mn-ea"/>
                  </a:rPr>
                  <a:t> 是字串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>
                    <a:latin typeface="+mn-ea"/>
                  </a:rPr>
                  <a:t> 的前綴。其中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>
                    <a:latin typeface="+mn-ea"/>
                  </a:rPr>
                  <a:t> 代表字串合併。</a:t>
                </a:r>
              </a:p>
            </p:txBody>
          </p:sp>
        </mc:Choice>
        <mc:Fallback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CFA89F3B-7909-4F7C-8F5D-4C017E8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73" y="4722710"/>
                <a:ext cx="5079226" cy="1525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64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用途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CEC4643-6D59-4FFD-AB08-06D799918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418" y="1580050"/>
                <a:ext cx="10549199" cy="489177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600" dirty="0">
                    <a:latin typeface="+mn-ea"/>
                  </a:rPr>
                  <a:t>透過建立輔助字串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𝑆𝑋𝑇</m:t>
                    </m:r>
                    <m:d>
                      <m:d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TW" altLang="en-US" sz="2600" dirty="0">
                    <a:latin typeface="+mn-ea"/>
                  </a:rPr>
                  <a:t>，我們可以確認一個字串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是否是某個字串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的子字串，並找出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出現在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的哪些位置。</a:t>
                </a:r>
                <a:endParaRPr lang="en-US" altLang="zh-TW" sz="26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+mn-ea"/>
                  </a:rPr>
                  <a:t>例：</a:t>
                </a:r>
                <a:endParaRPr lang="en-US" altLang="zh-TW" sz="2400" dirty="0">
                  <a:latin typeface="+mn-ea"/>
                </a:endParaRPr>
              </a:p>
              <a:p>
                <a:pPr lvl="2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3200" dirty="0">
                    <a:latin typeface="Cambria Math" panose="02040503050406030204" pitchFamily="18" charset="0"/>
                  </a:rPr>
                  <a:t>  </a:t>
                </a:r>
                <a:r>
                  <a:rPr lang="zh-TW" alt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𝑎𝑏𝑏</a:t>
                </a:r>
                <a:r>
                  <a:rPr lang="en-US" altLang="zh-TW" sz="3200" dirty="0">
                    <a:latin typeface="Cambria Math" panose="02040503050406030204" pitchFamily="18" charset="0"/>
                  </a:rPr>
                  <a:t>$</a:t>
                </a:r>
                <a:r>
                  <a:rPr lang="zh-TW" altLang="en-US" sz="3200" dirty="0">
                    <a:latin typeface="Cambria Math" panose="02040503050406030204" pitchFamily="18" charset="0"/>
                  </a:rPr>
                  <a:t>𝑎𝑏</a:t>
                </a:r>
                <a:r>
                  <a:rPr lang="zh-TW" alt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𝑎𝑏𝑏</a:t>
                </a:r>
                <a:r>
                  <a:rPr lang="zh-TW" altLang="en-US" sz="3200" dirty="0">
                    <a:latin typeface="Cambria Math" panose="02040503050406030204" pitchFamily="18" charset="0"/>
                  </a:rPr>
                  <a:t>𝑎𝑏𝑐𝑏𝑐</a:t>
                </a:r>
                <a:r>
                  <a:rPr lang="zh-TW" alt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𝑎𝑏𝑏</a:t>
                </a:r>
                <a:r>
                  <a:rPr lang="zh-TW" altLang="en-US" sz="3200" dirty="0">
                    <a:latin typeface="Cambria Math" panose="02040503050406030204" pitchFamily="18" charset="0"/>
                  </a:rPr>
                  <a:t>𝑐</a:t>
                </a:r>
                <a:endParaRPr lang="en-US" altLang="zh-TW" sz="3200" b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zh-TW" sz="32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TW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000020</a:t>
                </a:r>
                <a:r>
                  <a:rPr lang="en-US" altLang="zh-TW" sz="31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TW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0020000</a:t>
                </a:r>
                <a:r>
                  <a:rPr lang="en-US" altLang="zh-TW" sz="31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TW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000</a:t>
                </a:r>
              </a:p>
              <a:p>
                <a:pPr marL="810000" lvl="2" indent="0">
                  <a:buNone/>
                </a:pPr>
                <a:endParaRPr lang="en-US" altLang="zh-TW" sz="3600" dirty="0">
                  <a:latin typeface="+mn-ea"/>
                </a:endParaRPr>
              </a:p>
              <a:p>
                <a:pPr lvl="1"/>
                <a:r>
                  <a:rPr lang="zh-TW" altLang="en-US" sz="2400" u="sng" dirty="0">
                    <a:latin typeface="+mn-ea"/>
                  </a:rPr>
                  <a:t>當 </a:t>
                </a:r>
                <a14:m>
                  <m:oMath xmlns:m="http://schemas.openxmlformats.org/officeDocument/2006/math">
                    <m:r>
                      <a:rPr lang="en-US" altLang="zh-TW" sz="2400" i="1" u="sng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400" u="sng" dirty="0">
                    <a:latin typeface="+mn-ea"/>
                  </a:rPr>
                  <a:t> </a:t>
                </a:r>
                <a:r>
                  <a:rPr lang="zh-TW" altLang="en-US" sz="2400" u="sng" dirty="0">
                    <a:latin typeface="+mn-ea"/>
                  </a:rPr>
                  <a:t>的某個片段出現 </a:t>
                </a:r>
                <a14:m>
                  <m:oMath xmlns:m="http://schemas.openxmlformats.org/officeDocument/2006/math"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u="sng" dirty="0">
                    <a:latin typeface="+mn-ea"/>
                  </a:rPr>
                  <a:t> 時，</a:t>
                </a:r>
                <a14:m>
                  <m:oMath xmlns:m="http://schemas.openxmlformats.org/officeDocument/2006/math"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400" u="sng" dirty="0">
                    <a:latin typeface="+mn-ea"/>
                  </a:rPr>
                  <a:t> 會且僅會與 </a:t>
                </a:r>
                <a14:m>
                  <m:oMath xmlns:m="http://schemas.openxmlformats.org/officeDocument/2006/math">
                    <m:r>
                      <a:rPr lang="en-US" altLang="zh-TW" sz="2400" b="0" i="1" u="sng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u="sng" dirty="0">
                    <a:latin typeface="+mn-ea"/>
                  </a:rPr>
                  <a:t> 的長度相等。</a:t>
                </a:r>
                <a:endParaRPr lang="en-US" altLang="zh-TW" sz="2400" u="sng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9CEC4643-6D59-4FFD-AB08-06D799918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8" y="1580050"/>
                <a:ext cx="10549199" cy="4891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練習時間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BD7BEFB-4432-4634-86F7-5DF656A4D04A}"/>
              </a:ext>
            </a:extLst>
          </p:cNvPr>
          <p:cNvSpPr txBox="1">
            <a:spLocks/>
          </p:cNvSpPr>
          <p:nvPr/>
        </p:nvSpPr>
        <p:spPr>
          <a:xfrm>
            <a:off x="913794" y="1778318"/>
            <a:ext cx="1054919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n-ea"/>
              </a:rPr>
              <a:t>自己實作看看吧！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b="1" i="1" dirty="0">
                <a:latin typeface="+mn-ea"/>
              </a:rPr>
              <a:t>記住演算法的觀念，你才算真正了解它。</a:t>
            </a:r>
            <a:endParaRPr lang="en-US" altLang="zh-TW" sz="1800" dirty="0">
              <a:latin typeface="+mn-ea"/>
            </a:endParaRPr>
          </a:p>
          <a:p>
            <a:pPr lvl="2"/>
            <a:endParaRPr lang="en-US" altLang="zh-TW" sz="1800" dirty="0">
              <a:latin typeface="+mn-ea"/>
            </a:endParaRPr>
          </a:p>
          <a:p>
            <a:pPr lvl="1"/>
            <a:endParaRPr lang="en-US" altLang="zh-TW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6A82452-4EF0-42ED-9B81-B158FD4DC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3429000"/>
                <a:ext cx="4306275" cy="58298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TW" altLang="en-US" sz="2400" dirty="0">
                    <a:latin typeface="+mn-ea"/>
                  </a:rPr>
                  <a:t>回想：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演算法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在幹嘛？</a:t>
                </a:r>
                <a:endParaRPr lang="en-US" altLang="zh-TW" sz="2000" dirty="0">
                  <a:latin typeface="+mn-ea"/>
                </a:endParaRPr>
              </a:p>
              <a:p>
                <a:pPr lvl="2"/>
                <a:endParaRPr lang="en-US" altLang="zh-TW" sz="1800" dirty="0">
                  <a:latin typeface="+mn-ea"/>
                </a:endParaRPr>
              </a:p>
              <a:p>
                <a:pPr lvl="1"/>
                <a:endParaRPr lang="en-US" altLang="zh-TW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6A82452-4EF0-42ED-9B81-B158FD4D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429000"/>
                <a:ext cx="4306275" cy="58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42605C4-C651-4022-A72E-DA167B1040A4}"/>
              </a:ext>
            </a:extLst>
          </p:cNvPr>
          <p:cNvSpPr txBox="1">
            <a:spLocks/>
          </p:cNvSpPr>
          <p:nvPr/>
        </p:nvSpPr>
        <p:spPr>
          <a:xfrm>
            <a:off x="913794" y="3964640"/>
            <a:ext cx="5796245" cy="5200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sz="2000" dirty="0">
                <a:latin typeface="+mn-ea"/>
              </a:rPr>
              <a:t>直接算的話太慢，要怎麼樣才會變快？</a:t>
            </a:r>
            <a:endParaRPr lang="en-US" altLang="zh-TW" sz="1800" dirty="0">
              <a:latin typeface="+mn-ea"/>
            </a:endParaRPr>
          </a:p>
          <a:p>
            <a:pPr lvl="1"/>
            <a:endParaRPr lang="en-US" altLang="zh-TW" sz="2000" dirty="0">
              <a:latin typeface="+mn-ea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AE25A40-380A-4A68-9FD6-AE5764F954E8}"/>
              </a:ext>
            </a:extLst>
          </p:cNvPr>
          <p:cNvSpPr txBox="1">
            <a:spLocks/>
          </p:cNvSpPr>
          <p:nvPr/>
        </p:nvSpPr>
        <p:spPr>
          <a:xfrm>
            <a:off x="913793" y="4432177"/>
            <a:ext cx="5796245" cy="5200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sz="2000" dirty="0">
                <a:latin typeface="+mn-ea"/>
              </a:rPr>
              <a:t>鏡像法怎麼用才對？</a:t>
            </a:r>
            <a:endParaRPr lang="en-US" altLang="zh-TW" sz="2000" dirty="0">
              <a:latin typeface="+mn-ea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204BA7E-32FC-43EE-AF4B-023B0107B743}"/>
              </a:ext>
            </a:extLst>
          </p:cNvPr>
          <p:cNvSpPr txBox="1">
            <a:spLocks/>
          </p:cNvSpPr>
          <p:nvPr/>
        </p:nvSpPr>
        <p:spPr>
          <a:xfrm>
            <a:off x="913792" y="4896560"/>
            <a:ext cx="5796245" cy="5200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sz="2000" dirty="0">
                <a:latin typeface="+mn-ea"/>
              </a:rPr>
              <a:t>邊界怎麼維護？為甚麼要維護邊界？</a:t>
            </a:r>
            <a:endParaRPr lang="en-US" altLang="zh-TW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8D46D69E-7DFB-454E-8F5B-79DAC1939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1" y="5360943"/>
                <a:ext cx="5796245" cy="52008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zh-TW" altLang="en-US" sz="2000" dirty="0">
                    <a:latin typeface="+mn-ea"/>
                  </a:rPr>
                  <a:t>怎麼樣透過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演算法</m:t>
                    </m:r>
                  </m:oMath>
                </a14:m>
                <a:r>
                  <a:rPr lang="zh-TW" altLang="en-US" sz="2000" dirty="0">
                    <a:latin typeface="+mn-ea"/>
                  </a:rPr>
                  <a:t>來進行字串配對？</a:t>
                </a:r>
                <a:endParaRPr lang="en-US" altLang="zh-TW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8D46D69E-7DFB-454E-8F5B-79DAC193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1" y="5360943"/>
                <a:ext cx="5796245" cy="520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5A2B1F46-A464-460F-A684-6678917D6118}"/>
              </a:ext>
            </a:extLst>
          </p:cNvPr>
          <p:cNvSpPr txBox="1"/>
          <p:nvPr/>
        </p:nvSpPr>
        <p:spPr>
          <a:xfrm>
            <a:off x="7004483" y="3964640"/>
            <a:ext cx="107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鏡像法！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25C15C-1EA3-42C8-8068-3253881EA2B0}"/>
              </a:ext>
            </a:extLst>
          </p:cNvPr>
          <p:cNvSpPr txBox="1"/>
          <p:nvPr/>
        </p:nvSpPr>
        <p:spPr>
          <a:xfrm>
            <a:off x="7004483" y="4432177"/>
            <a:ext cx="244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記錄邊界，不要超界！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1A0E8B-66C9-4274-B6BC-D32F96FA4E26}"/>
              </a:ext>
            </a:extLst>
          </p:cNvPr>
          <p:cNvSpPr txBox="1"/>
          <p:nvPr/>
        </p:nvSpPr>
        <p:spPr>
          <a:xfrm>
            <a:off x="7004483" y="4896560"/>
            <a:ext cx="35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超界會讓我們得到錯誤的答案！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B0F151-2A36-4CBF-9574-2A72BE5512CA}"/>
              </a:ext>
            </a:extLst>
          </p:cNvPr>
          <p:cNvSpPr txBox="1"/>
          <p:nvPr/>
        </p:nvSpPr>
        <p:spPr>
          <a:xfrm>
            <a:off x="7004482" y="5365178"/>
            <a:ext cx="364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兩個字串中間夾一個奇怪的字元！</a:t>
            </a:r>
          </a:p>
        </p:txBody>
      </p:sp>
    </p:spTree>
    <p:extLst>
      <p:ext uri="{BB962C8B-B14F-4D97-AF65-F5344CB8AC3E}">
        <p14:creationId xmlns:p14="http://schemas.microsoft.com/office/powerpoint/2010/main" val="3664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4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練習時間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78317"/>
                <a:ext cx="10549199" cy="4594203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400" dirty="0">
                    <a:latin typeface="+mn-ea"/>
                  </a:rPr>
                  <a:t>輸入一個匹配字串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，以及一個目標字串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，請你輸出字串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 </a:t>
                </a:r>
                <a:r>
                  <a:rPr lang="zh-TW" altLang="en-US" sz="2400" dirty="0">
                    <a:latin typeface="+mn-ea"/>
                  </a:rPr>
                  <a:t>在字串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中出現的次數及位置。</a:t>
                </a:r>
                <a:endParaRPr lang="en-US" altLang="zh-TW" sz="2400" dirty="0">
                  <a:latin typeface="+mn-ea"/>
                </a:endParaRPr>
              </a:p>
              <a:p>
                <a:endParaRPr lang="en-US" altLang="zh-TW" sz="2400" dirty="0">
                  <a:latin typeface="+mn-ea"/>
                </a:endParaRPr>
              </a:p>
              <a:p>
                <a:pPr lvl="1"/>
                <a:r>
                  <a:rPr lang="zh-TW" altLang="en-US" sz="2200" dirty="0">
                    <a:latin typeface="+mn-ea"/>
                  </a:rPr>
                  <a:t>範例：</a:t>
                </a:r>
                <a:endParaRPr lang="en-US" altLang="zh-TW" sz="2200" dirty="0">
                  <a:latin typeface="+mn-ea"/>
                </a:endParaRPr>
              </a:p>
              <a:p>
                <a:pPr lvl="2"/>
                <a:r>
                  <a:rPr lang="zh-TW" altLang="en-US" sz="2000" dirty="0">
                    <a:latin typeface="+mn-ea"/>
                  </a:rPr>
                  <a:t>輸入 </a:t>
                </a:r>
                <a:r>
                  <a:rPr lang="en-US" altLang="zh-TW" sz="2000" dirty="0">
                    <a:latin typeface="+mn-ea"/>
                  </a:rPr>
                  <a:t>(</a:t>
                </a:r>
                <a:r>
                  <a:rPr lang="zh-TW" altLang="en-US" sz="2000" dirty="0">
                    <a:latin typeface="+mn-ea"/>
                  </a:rPr>
                  <a:t>先輸入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000" dirty="0">
                    <a:latin typeface="+mn-ea"/>
                  </a:rPr>
                  <a:t>，再輸入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 marL="1170000" lvl="3" indent="0">
                  <a:buNone/>
                </a:pPr>
                <a:r>
                  <a:rPr lang="en-US" altLang="zh-TW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fatcatcatchrat</a:t>
                </a:r>
              </a:p>
              <a:p>
                <a:pPr marL="1170000" lvl="3" indent="0">
                  <a:buNone/>
                </a:pPr>
                <a:r>
                  <a:rPr lang="en-US" altLang="zh-TW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at</a:t>
                </a:r>
                <a:endParaRPr lang="en-US" altLang="zh-TW" sz="2000" dirty="0">
                  <a:latin typeface="+mn-ea"/>
                </a:endParaRPr>
              </a:p>
              <a:p>
                <a:pPr lvl="2"/>
                <a:r>
                  <a:rPr lang="zh-TW" altLang="en-US" sz="2000" dirty="0">
                    <a:latin typeface="+mn-ea"/>
                  </a:rPr>
                  <a:t>輸出 </a:t>
                </a:r>
                <a:r>
                  <a:rPr lang="en-US" altLang="zh-TW" sz="2000" dirty="0">
                    <a:latin typeface="+mn-ea"/>
                  </a:rPr>
                  <a:t>(</a:t>
                </a:r>
                <a:r>
                  <a:rPr lang="zh-TW" altLang="en-US" sz="2000" dirty="0">
                    <a:latin typeface="+mn-ea"/>
                  </a:rPr>
                  <a:t>先輸出出現次數，再輸出出現位置，以空格隔開</a:t>
                </a:r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 marL="1170000" lvl="3" indent="0">
                  <a:buNone/>
                </a:pPr>
                <a:r>
                  <a:rPr lang="en-US" altLang="zh-TW" sz="1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endParaRPr lang="zh-TW" altLang="en-US" sz="1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1170000" lvl="3" indent="0">
                  <a:buNone/>
                </a:pPr>
                <a:r>
                  <a:rPr lang="en-US" altLang="zh-TW" sz="1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zh-TW" altLang="en-US" sz="1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TW" sz="1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zh-TW" altLang="en-US" sz="1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TW" sz="1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r>
                  <a:rPr lang="zh-TW" altLang="en-US" sz="1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TW" sz="1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endParaRPr lang="zh-TW" altLang="en-US" sz="1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2"/>
                <a:endParaRPr lang="en-US" altLang="zh-TW" sz="2000" dirty="0">
                  <a:latin typeface="+mn-ea"/>
                </a:endParaRPr>
              </a:p>
              <a:p>
                <a:pPr lvl="2"/>
                <a:endParaRPr lang="en-US" altLang="zh-TW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78317"/>
                <a:ext cx="10549199" cy="4594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85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先來介紹一些名詞吧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3468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600" dirty="0">
                    <a:latin typeface="+mn-ea"/>
                  </a:rPr>
                  <a:t>後綴</a:t>
                </a:r>
                <a:r>
                  <a:rPr lang="en-US" altLang="zh-TW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(Suffix) =&gt;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:]</m:t>
                    </m:r>
                  </m:oMath>
                </a14:m>
                <a:r>
                  <a:rPr lang="en-US" altLang="zh-TW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 </a:t>
                </a:r>
              </a:p>
              <a:p>
                <a:pPr lvl="1"/>
                <a:r>
                  <a:rPr lang="zh-TW" altLang="en-US" sz="2400" dirty="0">
                    <a:latin typeface="+mn-ea"/>
                  </a:rPr>
                  <a:t>指的是從一個字串的某個索引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</a:rPr>
                  <a:t> 開始，直到字串的結尾，所切下的子字串。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346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231B3C93-D469-4FC3-BF95-C4302597F44D}"/>
              </a:ext>
            </a:extLst>
          </p:cNvPr>
          <p:cNvSpPr txBox="1"/>
          <p:nvPr/>
        </p:nvSpPr>
        <p:spPr>
          <a:xfrm>
            <a:off x="1266548" y="3177049"/>
            <a:ext cx="3045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pikachu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085330-3177-4C8C-8002-851280754A9E}"/>
              </a:ext>
            </a:extLst>
          </p:cNvPr>
          <p:cNvSpPr txBox="1"/>
          <p:nvPr/>
        </p:nvSpPr>
        <p:spPr>
          <a:xfrm>
            <a:off x="4920539" y="3177049"/>
            <a:ext cx="512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u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58BC6C7-B0EF-48BA-A27F-0B05A88E8087}"/>
              </a:ext>
            </a:extLst>
          </p:cNvPr>
          <p:cNvSpPr/>
          <p:nvPr/>
        </p:nvSpPr>
        <p:spPr>
          <a:xfrm>
            <a:off x="4256175" y="3367342"/>
            <a:ext cx="444416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E3718A-2D05-4771-88BC-79B0B59D8C0C}"/>
              </a:ext>
            </a:extLst>
          </p:cNvPr>
          <p:cNvSpPr txBox="1"/>
          <p:nvPr/>
        </p:nvSpPr>
        <p:spPr>
          <a:xfrm>
            <a:off x="4920007" y="3761824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hu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95B8CC-C06C-498B-866D-474259574333}"/>
              </a:ext>
            </a:extLst>
          </p:cNvPr>
          <p:cNvSpPr txBox="1"/>
          <p:nvPr/>
        </p:nvSpPr>
        <p:spPr>
          <a:xfrm>
            <a:off x="4920007" y="4288825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chu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7895E5-A3CA-4723-8126-C5ABC44CCF75}"/>
              </a:ext>
            </a:extLst>
          </p:cNvPr>
          <p:cNvSpPr txBox="1"/>
          <p:nvPr/>
        </p:nvSpPr>
        <p:spPr>
          <a:xfrm>
            <a:off x="4920006" y="4850665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achu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996816-CDF7-41C6-9B2C-478E12128B23}"/>
              </a:ext>
            </a:extLst>
          </p:cNvPr>
          <p:cNvSpPr txBox="1"/>
          <p:nvPr/>
        </p:nvSpPr>
        <p:spPr>
          <a:xfrm>
            <a:off x="4920005" y="5400601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kachu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BD310C-3A86-43DD-A710-3CE9063E79FE}"/>
              </a:ext>
            </a:extLst>
          </p:cNvPr>
          <p:cNvSpPr txBox="1"/>
          <p:nvPr/>
        </p:nvSpPr>
        <p:spPr>
          <a:xfrm>
            <a:off x="4920004" y="5963113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ikachu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D88C94-ACC4-4390-9126-BC1267A3736F}"/>
              </a:ext>
            </a:extLst>
          </p:cNvPr>
          <p:cNvSpPr txBox="1"/>
          <p:nvPr/>
        </p:nvSpPr>
        <p:spPr>
          <a:xfrm>
            <a:off x="7979403" y="3237548"/>
            <a:ext cx="2451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TW" sz="3200" spc="600" dirty="0">
                <a:latin typeface="Montserrat" panose="00000500000000000000" pitchFamily="2" charset="0"/>
              </a:rPr>
              <a:t>pikachu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31734E-5E5D-45C6-BFBC-7BBE60E5F6B7}"/>
              </a:ext>
            </a:extLst>
          </p:cNvPr>
          <p:cNvSpPr txBox="1"/>
          <p:nvPr/>
        </p:nvSpPr>
        <p:spPr>
          <a:xfrm>
            <a:off x="7979403" y="397472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solidFill>
                  <a:srgbClr val="C00000"/>
                </a:solidFill>
              </a:rPr>
              <a:t>自己也是自己的後綴哦！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EE1811AE-CB39-4AC7-AD37-7FA7FAB59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8073" y="4722710"/>
                <a:ext cx="5000350" cy="152569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>
                    <a:latin typeface="+mn-ea"/>
                  </a:rPr>
                  <a:t>嚴謹定義：</a:t>
                </a:r>
                <a:endParaRPr lang="en-US" altLang="zh-TW" dirty="0">
                  <a:latin typeface="+mn-ea"/>
                </a:endParaRPr>
              </a:p>
              <a:p>
                <a:r>
                  <a:rPr lang="zh-TW" altLang="en-US" dirty="0">
                    <a:latin typeface="+mn-ea"/>
                  </a:rPr>
                  <a:t>如果我們能找到某個字串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dirty="0">
                    <a:latin typeface="+mn-ea"/>
                  </a:rPr>
                  <a:t> ，使得字串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>
                    <a:latin typeface="+mn-ea"/>
                  </a:rPr>
                  <a:t>，則我們稱字串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>
                    <a:latin typeface="+mn-ea"/>
                  </a:rPr>
                  <a:t> 是字串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>
                    <a:latin typeface="+mn-ea"/>
                  </a:rPr>
                  <a:t> 的後綴。其中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>
                    <a:latin typeface="+mn-ea"/>
                  </a:rPr>
                  <a:t> 代表字串合併。</a:t>
                </a:r>
              </a:p>
            </p:txBody>
          </p:sp>
        </mc:Choice>
        <mc:Fallback>
          <p:sp>
            <p:nvSpPr>
              <p:cNvPr id="15" name="內容版面配置區 2">
                <a:extLst>
                  <a:ext uri="{FF2B5EF4-FFF2-40B4-BE49-F238E27FC236}">
                    <a16:creationId xmlns:a16="http://schemas.microsoft.com/office/drawing/2014/main" id="{EE1811AE-CB39-4AC7-AD37-7FA7FAB5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73" y="4722710"/>
                <a:ext cx="5000350" cy="1525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演算法簡介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800" dirty="0">
                    <a:latin typeface="+mn-ea"/>
                  </a:rPr>
                  <a:t>給定某字串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800" dirty="0">
                    <a:latin typeface="+mn-ea"/>
                  </a:rPr>
                  <a:t>表示：</a:t>
                </a:r>
                <a:endParaRPr lang="en-US" altLang="zh-TW" sz="28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 從索引 </a:t>
                </a:r>
                <a14:m>
                  <m:oMath xmlns:m="http://schemas.openxmlformats.org/officeDocument/2006/math"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 開始的</a:t>
                </a:r>
                <a:r>
                  <a:rPr lang="zh-TW" altLang="en-US" sz="2400" b="1" dirty="0">
                    <a:latin typeface="+mn-ea"/>
                  </a:rPr>
                  <a:t>後綴</a:t>
                </a:r>
                <a:r>
                  <a:rPr lang="zh-TW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，</a:t>
                </a:r>
                <a:r>
                  <a:rPr lang="zh-TW" altLang="en-US" sz="2400" dirty="0">
                    <a:latin typeface="+mn-ea"/>
                  </a:rPr>
                  <a:t>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 本身 的</a:t>
                </a:r>
                <a:r>
                  <a:rPr lang="zh-TW" altLang="en-US" sz="2400" b="1" dirty="0">
                    <a:latin typeface="+mn-ea"/>
                  </a:rPr>
                  <a:t>「最長共同子字串」</a:t>
                </a:r>
                <a:r>
                  <a:rPr lang="zh-TW" altLang="en-US" sz="2400" dirty="0">
                    <a:latin typeface="+mn-ea"/>
                  </a:rPr>
                  <a:t>的 </a:t>
                </a:r>
                <a:r>
                  <a:rPr lang="zh-TW" altLang="en-US" sz="2400" b="1" dirty="0">
                    <a:solidFill>
                      <a:srgbClr val="C00000"/>
                    </a:solidFill>
                    <a:latin typeface="+mn-ea"/>
                  </a:rPr>
                  <a:t>長度</a:t>
                </a:r>
                <a:endParaRPr lang="en-US" altLang="zh-TW" sz="2400" b="1" dirty="0">
                  <a:solidFill>
                    <a:srgbClr val="C00000"/>
                  </a:solidFill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+mn-ea"/>
                  </a:rPr>
                  <a:t>又稱</a:t>
                </a:r>
                <a:r>
                  <a:rPr lang="zh-TW" altLang="en-US" sz="2400" b="1" u="sng" dirty="0">
                    <a:latin typeface="+mn-ea"/>
                  </a:rPr>
                  <a:t>「最長共同前綴」</a:t>
                </a:r>
                <a:r>
                  <a:rPr lang="en-US" altLang="zh-TW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" panose="00000500000000000000" pitchFamily="2" charset="0"/>
                  </a:rPr>
                  <a:t>(Longest Common Prefix) </a:t>
                </a:r>
                <a:r>
                  <a:rPr lang="zh-TW" altLang="en-US" sz="2400" dirty="0">
                    <a:latin typeface="+mn-ea"/>
                  </a:rPr>
                  <a:t>的 </a:t>
                </a:r>
                <a:r>
                  <a:rPr lang="zh-TW" altLang="en-US" sz="2400" b="1" dirty="0">
                    <a:solidFill>
                      <a:srgbClr val="C00000"/>
                    </a:solidFill>
                    <a:latin typeface="+mn-ea"/>
                  </a:rPr>
                  <a:t>長度</a:t>
                </a:r>
                <a:endParaRPr lang="en-US" altLang="zh-TW" sz="2400" b="1" dirty="0">
                  <a:solidFill>
                    <a:srgbClr val="C00000"/>
                  </a:solidFill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pPr lvl="1"/>
                <a:endParaRPr lang="en-US" altLang="zh-TW" sz="2400" dirty="0">
                  <a:latin typeface="+mn-ea"/>
                </a:endParaRPr>
              </a:p>
              <a:p>
                <a:r>
                  <a:rPr lang="zh-TW" altLang="en-US" sz="2600" dirty="0">
                    <a:latin typeface="+mn-ea"/>
                  </a:rPr>
                  <a:t>完全聽不懂嗎？來看例子！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743907-D76E-4B1F-836B-7237DF27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7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演算法簡介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43907-D76E-4B1F-836B-7237DF27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9672"/>
            <a:ext cx="10353762" cy="24153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6000" spc="600" dirty="0">
                <a:latin typeface="Montserrat" panose="00000500000000000000" pitchFamily="2" charset="0"/>
              </a:rPr>
              <a:t>catcatchcat</a:t>
            </a:r>
          </a:p>
          <a:p>
            <a:pPr marL="36900" indent="0" algn="ctr">
              <a:buNone/>
            </a:pPr>
            <a:r>
              <a:rPr lang="en-US" altLang="zh-TW" sz="6000" spc="600" dirty="0">
                <a:latin typeface="Montserrat" panose="00000500000000000000" pitchFamily="2" charset="0"/>
              </a:rPr>
              <a:t>catcatchcat</a:t>
            </a:r>
            <a:endParaRPr lang="zh-TW" altLang="en-US" sz="6000" spc="600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99448DB-A452-4852-B7A1-2ADF1DB95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345306"/>
                  </p:ext>
                </p:extLst>
              </p:nvPr>
            </p:nvGraphicFramePr>
            <p:xfrm>
              <a:off x="913795" y="4723340"/>
              <a:ext cx="10353768" cy="121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2814">
                      <a:extLst>
                        <a:ext uri="{9D8B030D-6E8A-4147-A177-3AD203B41FA5}">
                          <a16:colId xmlns:a16="http://schemas.microsoft.com/office/drawing/2014/main" val="2616526621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648029770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931740930"/>
                        </a:ext>
                      </a:extLst>
                    </a:gridCol>
                  </a:tblGrid>
                  <a:tr h="6064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9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6064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99448DB-A452-4852-B7A1-2ADF1DB95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345306"/>
                  </p:ext>
                </p:extLst>
              </p:nvPr>
            </p:nvGraphicFramePr>
            <p:xfrm>
              <a:off x="913795" y="4723340"/>
              <a:ext cx="10353768" cy="121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2814">
                      <a:extLst>
                        <a:ext uri="{9D8B030D-6E8A-4147-A177-3AD203B41FA5}">
                          <a16:colId xmlns:a16="http://schemas.microsoft.com/office/drawing/2014/main" val="2616526621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648029770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931740930"/>
                        </a:ext>
                      </a:extLst>
                    </a:gridCol>
                  </a:tblGrid>
                  <a:tr h="606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4" t="-6000" r="-109859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9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606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4" t="-106000" r="-109859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4E55748B-60B1-4B16-B926-95D32BFD9148}"/>
              </a:ext>
            </a:extLst>
          </p:cNvPr>
          <p:cNvSpPr txBox="1"/>
          <p:nvPr/>
        </p:nvSpPr>
        <p:spPr>
          <a:xfrm>
            <a:off x="2682240" y="53966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F40A35-33F3-40AB-8BF9-5D06379A59EB}"/>
              </a:ext>
            </a:extLst>
          </p:cNvPr>
          <p:cNvSpPr txBox="1"/>
          <p:nvPr/>
        </p:nvSpPr>
        <p:spPr>
          <a:xfrm>
            <a:off x="3545840" y="53966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F391B-4030-4952-B7BB-28ABE666BF48}"/>
              </a:ext>
            </a:extLst>
          </p:cNvPr>
          <p:cNvSpPr txBox="1"/>
          <p:nvPr/>
        </p:nvSpPr>
        <p:spPr>
          <a:xfrm>
            <a:off x="4409440" y="53966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Montserrat" panose="00000500000000000000" pitchFamily="2" charset="0"/>
              </a:rPr>
              <a:t>4</a:t>
            </a:r>
            <a:endParaRPr lang="zh-TW" altLang="en-US" sz="24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5BAB49-CF57-4E22-A124-265CD5248983}"/>
              </a:ext>
            </a:extLst>
          </p:cNvPr>
          <p:cNvSpPr txBox="1"/>
          <p:nvPr/>
        </p:nvSpPr>
        <p:spPr>
          <a:xfrm>
            <a:off x="5273040" y="53966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FEC6E7-17FE-4357-87E1-3C9AAB2B9BB1}"/>
              </a:ext>
            </a:extLst>
          </p:cNvPr>
          <p:cNvSpPr txBox="1"/>
          <p:nvPr/>
        </p:nvSpPr>
        <p:spPr>
          <a:xfrm>
            <a:off x="6136640" y="53966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1FFEB8-4925-455B-9FE0-81CE89AA3112}"/>
              </a:ext>
            </a:extLst>
          </p:cNvPr>
          <p:cNvSpPr txBox="1"/>
          <p:nvPr/>
        </p:nvSpPr>
        <p:spPr>
          <a:xfrm>
            <a:off x="7838501" y="539669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F7EFBC-0A1C-4F0C-831A-50D2C78BF03E}"/>
              </a:ext>
            </a:extLst>
          </p:cNvPr>
          <p:cNvSpPr txBox="1"/>
          <p:nvPr/>
        </p:nvSpPr>
        <p:spPr>
          <a:xfrm>
            <a:off x="9553032" y="539669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F4DEB7-6B85-45F6-9AD2-E6E3ECDC1FF0}"/>
              </a:ext>
            </a:extLst>
          </p:cNvPr>
          <p:cNvSpPr txBox="1"/>
          <p:nvPr/>
        </p:nvSpPr>
        <p:spPr>
          <a:xfrm>
            <a:off x="10429301" y="539669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Montserrat" panose="00000500000000000000" pitchFamily="2" charset="0"/>
              </a:rPr>
              <a:t>0</a:t>
            </a:r>
            <a:endParaRPr lang="zh-TW" altLang="en-US" sz="2400" dirty="0">
              <a:latin typeface="Montserrat" panose="00000500000000000000" pitchFamily="2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01F1A3-9676-4553-82ED-9396C579B6C0}"/>
              </a:ext>
            </a:extLst>
          </p:cNvPr>
          <p:cNvSpPr txBox="1"/>
          <p:nvPr/>
        </p:nvSpPr>
        <p:spPr>
          <a:xfrm>
            <a:off x="8733898" y="539669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Montserrat" panose="00000500000000000000" pitchFamily="2" charset="0"/>
              </a:rPr>
              <a:t>3</a:t>
            </a:r>
            <a:endParaRPr lang="zh-TW" altLang="en-US" sz="24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750D4A-B6E9-41BA-9193-A63921BCF428}"/>
              </a:ext>
            </a:extLst>
          </p:cNvPr>
          <p:cNvSpPr txBox="1"/>
          <p:nvPr/>
        </p:nvSpPr>
        <p:spPr>
          <a:xfrm>
            <a:off x="7020562" y="539669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Montserrat" panose="00000500000000000000" pitchFamily="2" charset="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230D93-754C-4317-8BD4-D1481BE18293}"/>
              </a:ext>
            </a:extLst>
          </p:cNvPr>
          <p:cNvSpPr txBox="1"/>
          <p:nvPr/>
        </p:nvSpPr>
        <p:spPr>
          <a:xfrm>
            <a:off x="-1363363" y="3177344"/>
            <a:ext cx="5290203" cy="9679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2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3932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32 0.00069 L 0.07682 0.002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82 0.00277 L 0.2793 -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演算法構造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43907-D76E-4B1F-836B-7237DF27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31555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+mn-ea"/>
              </a:rPr>
              <a:t>最</a:t>
            </a:r>
            <a:r>
              <a:rPr lang="en-US" altLang="zh-TW" sz="2800" dirty="0">
                <a:latin typeface="Montserrat" panose="00000500000000000000" pitchFamily="2" charset="0"/>
              </a:rPr>
              <a:t>naive</a:t>
            </a:r>
            <a:r>
              <a:rPr lang="zh-TW" altLang="en-US" sz="2800" dirty="0">
                <a:latin typeface="+mn-ea"/>
              </a:rPr>
              <a:t>的作法？</a:t>
            </a:r>
            <a:endParaRPr lang="en-US" altLang="zh-TW" sz="28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時間複雜度是多少呢？</a:t>
            </a:r>
            <a:endParaRPr lang="en-US" altLang="zh-TW" sz="2800" dirty="0">
              <a:latin typeface="+mn-ea"/>
            </a:endParaRPr>
          </a:p>
          <a:p>
            <a:pPr lvl="1"/>
            <a:endParaRPr lang="en-US" altLang="zh-TW" sz="2800" dirty="0">
              <a:latin typeface="+mn-ea"/>
            </a:endParaRPr>
          </a:p>
          <a:p>
            <a:pPr lvl="1"/>
            <a:endParaRPr lang="en-US" altLang="zh-TW" sz="2800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E3C79F-6B78-4EC0-AB71-342EAD7D7AEE}"/>
              </a:ext>
            </a:extLst>
          </p:cNvPr>
          <p:cNvSpPr txBox="1"/>
          <p:nvPr/>
        </p:nvSpPr>
        <p:spPr>
          <a:xfrm>
            <a:off x="4333875" y="1732449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一層</a:t>
            </a:r>
            <a:r>
              <a:rPr lang="en-US" altLang="zh-TW" sz="2400" dirty="0">
                <a:latin typeface="Montserrat" panose="00000500000000000000" pitchFamily="2" charset="0"/>
              </a:rPr>
              <a:t>for</a:t>
            </a:r>
            <a:r>
              <a:rPr lang="zh-TW" altLang="en-US" sz="2400" dirty="0">
                <a:latin typeface="+mn-ea"/>
              </a:rPr>
              <a:t>迴圈內加上一個</a:t>
            </a:r>
            <a:r>
              <a:rPr lang="en-US" altLang="zh-TW" sz="2400" dirty="0">
                <a:latin typeface="Montserrat" panose="00000500000000000000" pitchFamily="2" charset="0"/>
              </a:rPr>
              <a:t>while</a:t>
            </a:r>
            <a:r>
              <a:rPr lang="zh-TW" altLang="en-US" sz="2400" dirty="0">
                <a:latin typeface="+mn-ea"/>
              </a:rPr>
              <a:t>迴圈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59C7B26-7E6C-486D-9BA6-3EC9E2EB70F2}"/>
                  </a:ext>
                </a:extLst>
              </p:cNvPr>
              <p:cNvSpPr txBox="1"/>
              <p:nvPr/>
            </p:nvSpPr>
            <p:spPr>
              <a:xfrm>
                <a:off x="5419725" y="2346513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59C7B26-7E6C-486D-9BA6-3EC9E2EB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2346513"/>
                <a:ext cx="971550" cy="461665"/>
              </a:xfrm>
              <a:prstGeom prst="rect">
                <a:avLst/>
              </a:prstGeom>
              <a:blipFill>
                <a:blip r:embed="rId2"/>
                <a:stretch>
                  <a:fillRect l="-1258" r="-6289"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49D879E-F2C5-4634-BF67-24B17FCDC63F}"/>
              </a:ext>
            </a:extLst>
          </p:cNvPr>
          <p:cNvSpPr txBox="1"/>
          <p:nvPr/>
        </p:nvSpPr>
        <p:spPr>
          <a:xfrm>
            <a:off x="6391275" y="2346512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</a:rPr>
              <a:t>太差了！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91591D-C193-4A48-966A-2556FAC193D1}"/>
              </a:ext>
            </a:extLst>
          </p:cNvPr>
          <p:cNvSpPr txBox="1"/>
          <p:nvPr/>
        </p:nvSpPr>
        <p:spPr>
          <a:xfrm>
            <a:off x="913794" y="3810001"/>
            <a:ext cx="108037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altLang="zh-TW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altLang="zh-TW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zh-TW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30739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演算法構造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3D83792-E2F9-4FAA-8EB2-21A4171FC38E}"/>
              </a:ext>
            </a:extLst>
          </p:cNvPr>
          <p:cNvSpPr txBox="1">
            <a:spLocks/>
          </p:cNvSpPr>
          <p:nvPr/>
        </p:nvSpPr>
        <p:spPr>
          <a:xfrm>
            <a:off x="913795" y="1778318"/>
            <a:ext cx="10353762" cy="1315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000" dirty="0">
                <a:latin typeface="+mn-ea"/>
              </a:rPr>
              <a:t>有辦法加速嗎？</a:t>
            </a:r>
            <a:endParaRPr lang="en-US" altLang="zh-TW" sz="30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大原則：「</a:t>
            </a:r>
            <a:r>
              <a:rPr lang="zh-TW" altLang="en-US" sz="2800" u="sng" dirty="0">
                <a:latin typeface="+mn-ea"/>
              </a:rPr>
              <a:t>算過的不要重複算</a:t>
            </a:r>
            <a:r>
              <a:rPr lang="zh-TW" altLang="en-US" sz="2800" dirty="0">
                <a:latin typeface="+mn-ea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13153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鏡像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6FDBAA5-D5B3-4733-8AA1-DA630755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89" y="2969749"/>
            <a:ext cx="10353762" cy="24153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6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catc</a:t>
            </a:r>
            <a:r>
              <a:rPr lang="en-US" altLang="zh-TW" sz="6000" spc="600" dirty="0">
                <a:latin typeface="Montserrat" panose="00000500000000000000" pitchFamily="2" charset="0"/>
              </a:rPr>
              <a:t>atchcat</a:t>
            </a:r>
          </a:p>
          <a:p>
            <a:pPr marL="36900" indent="0" algn="ctr">
              <a:buNone/>
            </a:pPr>
            <a:r>
              <a:rPr lang="en-US" altLang="zh-TW" sz="6000" spc="600" dirty="0">
                <a:latin typeface="Montserrat" panose="00000500000000000000" pitchFamily="2" charset="0"/>
              </a:rPr>
              <a:t>cat</a:t>
            </a:r>
            <a:r>
              <a:rPr lang="en-US" altLang="zh-TW" sz="6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catc</a:t>
            </a:r>
            <a:r>
              <a:rPr lang="en-US" altLang="zh-TW" sz="6000" spc="600" dirty="0">
                <a:latin typeface="Montserrat" panose="00000500000000000000" pitchFamily="2" charset="0"/>
              </a:rPr>
              <a:t>hcat</a:t>
            </a:r>
            <a:endParaRPr lang="zh-TW" altLang="en-US" sz="6000" spc="600" dirty="0">
              <a:latin typeface="Montserrat" panose="00000500000000000000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D501DA-500D-4979-83A4-8DB6E7632C7F}"/>
              </a:ext>
            </a:extLst>
          </p:cNvPr>
          <p:cNvSpPr txBox="1"/>
          <p:nvPr/>
        </p:nvSpPr>
        <p:spPr>
          <a:xfrm>
            <a:off x="3327662" y="4172263"/>
            <a:ext cx="1508289" cy="9679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8"/>
                <a:ext cx="10353762" cy="131555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800" dirty="0">
                    <a:latin typeface="+mn-ea"/>
                  </a:rPr>
                  <a:t>觀察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TW" altLang="en-US" sz="2800" dirty="0">
                    <a:latin typeface="+mn-ea"/>
                  </a:rPr>
                  <a:t> ，有發現甚麼嗎？</a:t>
                </a:r>
                <a:endParaRPr lang="en-US" altLang="zh-TW" sz="2800" dirty="0">
                  <a:latin typeface="+mn-ea"/>
                </a:endParaRPr>
              </a:p>
              <a:p>
                <a:pPr lvl="1"/>
                <a:r>
                  <a:rPr lang="zh-TW" altLang="en-US" sz="2600" dirty="0">
                    <a:latin typeface="+mn-ea"/>
                  </a:rPr>
                  <a:t>有辦法透過已知的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值得知 後面索引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2600" dirty="0">
                    <a:latin typeface="+mn-ea"/>
                  </a:rPr>
                  <a:t> 值嗎？</a:t>
                </a: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8"/>
                <a:ext cx="10353762" cy="1315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49B5B393-5481-44A1-9530-33685B1BB5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870175"/>
                  </p:ext>
                </p:extLst>
              </p:nvPr>
            </p:nvGraphicFramePr>
            <p:xfrm>
              <a:off x="913789" y="5373789"/>
              <a:ext cx="10353768" cy="121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2814">
                      <a:extLst>
                        <a:ext uri="{9D8B030D-6E8A-4147-A177-3AD203B41FA5}">
                          <a16:colId xmlns:a16="http://schemas.microsoft.com/office/drawing/2014/main" val="2616526621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648029770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931740930"/>
                        </a:ext>
                      </a:extLst>
                    </a:gridCol>
                  </a:tblGrid>
                  <a:tr h="6064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TW" altLang="en-US" sz="2400" b="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9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6064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5">
                <a:extLst>
                  <a:ext uri="{FF2B5EF4-FFF2-40B4-BE49-F238E27FC236}">
                    <a16:creationId xmlns:a16="http://schemas.microsoft.com/office/drawing/2014/main" id="{49B5B393-5481-44A1-9530-33685B1BB5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870175"/>
                  </p:ext>
                </p:extLst>
              </p:nvPr>
            </p:nvGraphicFramePr>
            <p:xfrm>
              <a:off x="913789" y="5373789"/>
              <a:ext cx="10353768" cy="1212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2814">
                      <a:extLst>
                        <a:ext uri="{9D8B030D-6E8A-4147-A177-3AD203B41FA5}">
                          <a16:colId xmlns:a16="http://schemas.microsoft.com/office/drawing/2014/main" val="2616526621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579400065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30427317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55672798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08255857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179902560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4182880252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44373846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16249319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868762306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2648029770"/>
                        </a:ext>
                      </a:extLst>
                    </a:gridCol>
                    <a:gridCol w="862814">
                      <a:extLst>
                        <a:ext uri="{9D8B030D-6E8A-4147-A177-3AD203B41FA5}">
                          <a16:colId xmlns:a16="http://schemas.microsoft.com/office/drawing/2014/main" val="3931740930"/>
                        </a:ext>
                      </a:extLst>
                    </a:gridCol>
                  </a:tblGrid>
                  <a:tr h="606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4" t="-6000" r="-109859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2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5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6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7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8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9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32188"/>
                      </a:ext>
                    </a:extLst>
                  </a:tr>
                  <a:tr h="60641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4" t="-106000" r="-109859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-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4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1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3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Montserrat" panose="00000500000000000000" pitchFamily="2" charset="0"/>
                            </a:rPr>
                            <a:t>0</a:t>
                          </a:r>
                          <a:endParaRPr lang="zh-TW" altLang="en-US" sz="2400" dirty="0">
                            <a:solidFill>
                              <a:schemeClr val="tx1"/>
                            </a:solidFill>
                            <a:latin typeface="Montserrat" panose="00000500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912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075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7CC-3BE2-4353-A5A7-EBB123A3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/>
              <a:t>優化</a:t>
            </a:r>
            <a:r>
              <a:rPr lang="en-US" altLang="zh-TW" b="1" dirty="0"/>
              <a:t>(</a:t>
            </a:r>
            <a:r>
              <a:rPr lang="zh-TW" altLang="en-US" b="1" dirty="0"/>
              <a:t>鏡像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6FDBAA5-D5B3-4733-8AA1-DA630755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40720"/>
            <a:ext cx="10353762" cy="241534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altLang="zh-TW" sz="6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catc</a:t>
            </a:r>
            <a:r>
              <a:rPr lang="en-US" altLang="zh-TW" sz="6000" spc="600" dirty="0">
                <a:latin typeface="Montserrat" panose="00000500000000000000" pitchFamily="2" charset="0"/>
              </a:rPr>
              <a:t>atchcat</a:t>
            </a:r>
          </a:p>
          <a:p>
            <a:pPr marL="36900" indent="0" algn="ctr">
              <a:buNone/>
            </a:pPr>
            <a:r>
              <a:rPr lang="en-US" altLang="zh-TW" sz="6000" spc="600" dirty="0">
                <a:latin typeface="Montserrat" panose="00000500000000000000" pitchFamily="2" charset="0"/>
              </a:rPr>
              <a:t>cat</a:t>
            </a:r>
            <a:r>
              <a:rPr lang="en-US" altLang="zh-TW" sz="6000" spc="600" dirty="0">
                <a:solidFill>
                  <a:srgbClr val="C00000"/>
                </a:solidFill>
                <a:latin typeface="Montserrat" panose="00000500000000000000" pitchFamily="2" charset="0"/>
              </a:rPr>
              <a:t>catc</a:t>
            </a:r>
            <a:r>
              <a:rPr lang="en-US" altLang="zh-TW" sz="6000" spc="600" dirty="0">
                <a:latin typeface="Montserrat" panose="00000500000000000000" pitchFamily="2" charset="0"/>
              </a:rPr>
              <a:t>hcat</a:t>
            </a:r>
            <a:endParaRPr lang="zh-TW" altLang="en-US" sz="6000" spc="600" dirty="0">
              <a:latin typeface="Montserrat" panose="00000500000000000000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D501DA-500D-4979-83A4-8DB6E7632C7F}"/>
              </a:ext>
            </a:extLst>
          </p:cNvPr>
          <p:cNvSpPr txBox="1"/>
          <p:nvPr/>
        </p:nvSpPr>
        <p:spPr>
          <a:xfrm>
            <a:off x="3289955" y="5280464"/>
            <a:ext cx="1508289" cy="9679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1778318"/>
                <a:ext cx="10353762" cy="241534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800" dirty="0">
                    <a:latin typeface="+mn-ea"/>
                  </a:rPr>
                  <a:t>觀察後的發現：</a:t>
                </a:r>
                <a:endParaRPr lang="en-US" altLang="zh-TW" sz="28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TW" sz="24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[5]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altLang="zh-TW" sz="2400" dirty="0">
                  <a:latin typeface="+mn-ea"/>
                </a:endParaRPr>
              </a:p>
              <a:p>
                <a:pPr lvl="1"/>
                <a:r>
                  <a:rPr lang="zh-TW" altLang="en-US" sz="2400" dirty="0">
                    <a:latin typeface="+mn-ea"/>
                  </a:rPr>
                  <a:t>那麼，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TW" altLang="en-US" sz="2400" dirty="0">
                    <a:latin typeface="+mn-ea"/>
                  </a:rPr>
                  <a:t>？</a:t>
                </a:r>
                <a:endParaRPr lang="en-US" altLang="zh-TW" sz="2400" dirty="0">
                  <a:latin typeface="+mn-ea"/>
                </a:endParaRPr>
              </a:p>
              <a:p>
                <a:pPr lvl="1"/>
                <a:endParaRPr lang="zh-TW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CBD7BEFB-4432-4634-86F7-5DF656A4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778318"/>
                <a:ext cx="10353762" cy="2415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01E4419-E600-48A1-9C60-4F9BA020888E}"/>
              </a:ext>
            </a:extLst>
          </p:cNvPr>
          <p:cNvSpPr txBox="1"/>
          <p:nvPr/>
        </p:nvSpPr>
        <p:spPr>
          <a:xfrm>
            <a:off x="5090474" y="2592253"/>
            <a:ext cx="35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可以透過已知求得未知！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612EF7E-E5E3-4FBD-8EF0-DE0B2C778C98}"/>
              </a:ext>
            </a:extLst>
          </p:cNvPr>
          <p:cNvSpPr/>
          <p:nvPr/>
        </p:nvSpPr>
        <p:spPr>
          <a:xfrm>
            <a:off x="3497344" y="2717280"/>
            <a:ext cx="1593130" cy="236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F49D8E-C316-4591-A536-31FEF45A519B}"/>
              </a:ext>
            </a:extLst>
          </p:cNvPr>
          <p:cNvSpPr txBox="1"/>
          <p:nvPr/>
        </p:nvSpPr>
        <p:spPr>
          <a:xfrm>
            <a:off x="4590854" y="3478962"/>
            <a:ext cx="1593130" cy="37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有點怪怪的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2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1822</TotalTime>
  <Words>1622</Words>
  <Application>Microsoft Office PowerPoint</Application>
  <PresentationFormat>寬螢幕</PresentationFormat>
  <Paragraphs>301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微軟正黑體</vt:lpstr>
      <vt:lpstr>Calibri</vt:lpstr>
      <vt:lpstr>Calibri Light</vt:lpstr>
      <vt:lpstr>Calisto MT</vt:lpstr>
      <vt:lpstr>Cambria Math</vt:lpstr>
      <vt:lpstr>Consolas</vt:lpstr>
      <vt:lpstr>Montserrat</vt:lpstr>
      <vt:lpstr>Wingdings 2</vt:lpstr>
      <vt:lpstr>HDOfficeLightV0</vt:lpstr>
      <vt:lpstr>石板</vt:lpstr>
      <vt:lpstr>Z-ALGORITHM</vt:lpstr>
      <vt:lpstr>先來介紹一些名詞吧</vt:lpstr>
      <vt:lpstr>先來介紹一些名詞吧</vt:lpstr>
      <vt:lpstr>演算法簡介</vt:lpstr>
      <vt:lpstr>演算法簡介</vt:lpstr>
      <vt:lpstr>演算法構造</vt:lpstr>
      <vt:lpstr>演算法構造</vt:lpstr>
      <vt:lpstr>優化(鏡像)</vt:lpstr>
      <vt:lpstr>優化(鏡像)</vt:lpstr>
      <vt:lpstr>優化(鏡像)</vt:lpstr>
      <vt:lpstr>優化(構造)</vt:lpstr>
      <vt:lpstr>優化(構造)</vt:lpstr>
      <vt:lpstr>優化(構造)</vt:lpstr>
      <vt:lpstr>Case study</vt:lpstr>
      <vt:lpstr>Case study</vt:lpstr>
      <vt:lpstr>Case study</vt:lpstr>
      <vt:lpstr>優化(構造)</vt:lpstr>
      <vt:lpstr>優化(分析)</vt:lpstr>
      <vt:lpstr>用途</vt:lpstr>
      <vt:lpstr>用途</vt:lpstr>
      <vt:lpstr>練習時間</vt:lpstr>
      <vt:lpstr>練習時間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Z-ALGORITHM</dc:title>
  <dc:creator>陳柏瑋</dc:creator>
  <cp:lastModifiedBy>陳柏瑋</cp:lastModifiedBy>
  <cp:revision>75</cp:revision>
  <dcterms:created xsi:type="dcterms:W3CDTF">2021-02-16T09:30:23Z</dcterms:created>
  <dcterms:modified xsi:type="dcterms:W3CDTF">2021-02-26T18:05:33Z</dcterms:modified>
</cp:coreProperties>
</file>