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5" r:id="rId6"/>
    <p:sldId id="276" r:id="rId7"/>
    <p:sldId id="258" r:id="rId8"/>
    <p:sldId id="277" r:id="rId9"/>
    <p:sldId id="278" r:id="rId10"/>
    <p:sldId id="279" r:id="rId11"/>
    <p:sldId id="280" r:id="rId12"/>
    <p:sldId id="281" r:id="rId13"/>
    <p:sldId id="282" r:id="rId14"/>
    <p:sldId id="289" r:id="rId15"/>
    <p:sldId id="283" r:id="rId16"/>
    <p:sldId id="284" r:id="rId17"/>
    <p:sldId id="285" r:id="rId18"/>
    <p:sldId id="286" r:id="rId19"/>
    <p:sldId id="287" r:id="rId20"/>
    <p:sldId id="290" r:id="rId21"/>
    <p:sldId id="274" r:id="rId22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1" autoAdjust="0"/>
  </p:normalViewPr>
  <p:slideViewPr>
    <p:cSldViewPr snapToGrid="0" snapToObject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94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image" Target="../media/image13.png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E39563C5-C199-4F5B-A899-8CC0710341A0}">
      <dgm:prSet/>
      <dgm:spPr/>
      <dgm:t>
        <a:bodyPr rtlCol="0"/>
        <a:lstStyle/>
        <a:p>
          <a:pPr rtl="0"/>
          <a:r>
            <a: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可等待 頁面跳轉</a:t>
          </a:r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 rtlCol="0"/>
        <a:lstStyle/>
        <a:p>
          <a:pPr rtl="0"/>
          <a:r>
            <a:rPr lang="en-US" altLang="zh-TW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ACTIONCHAIN</a:t>
          </a:r>
          <a:r>
            <a: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巨集功能</a:t>
          </a:r>
        </a:p>
      </dgm:t>
    </dgm:pt>
    <dgm:pt modelId="{D47033D3-4E41-485A-B515-A02A8C3B404A}" type="parTrans" cxnId="{08DEC938-538C-403B-80C3-828B96DAFF82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 rtlCol="0"/>
        <a:lstStyle/>
        <a:p>
          <a:pPr rtl="0"/>
          <a:r>
            <a: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視覺化的使用</a:t>
          </a:r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66039115-797B-304C-9FC0-EFABB1F21232}">
      <dgm:prSet custT="1"/>
      <dgm:spPr/>
      <dgm:t>
        <a:bodyPr rtlCol="0"/>
        <a:lstStyle/>
        <a:p>
          <a:pPr rtl="0"/>
          <a:endParaRPr lang="zh-TW" altLang="en-US" sz="23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D044F6BA-1D90-EC47-8A78-B9796198ECF5}" type="sibTrans" cxnId="{31C3237C-2299-B649-8C93-587C97AC9999}">
      <dgm:prSet/>
      <dgm:spPr>
        <a:blipFill>
          <a:blip xmlns:r="http://schemas.openxmlformats.org/officeDocument/2006/relationships" r:embed="rId7"/>
          <a:srcRect/>
          <a:stretch>
            <a:fillRect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  <dgm:extLst/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zh-TW" altLang="en-US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>
        <a:prstGeom prst="rect">
          <a:avLst/>
        </a:prstGeom>
      </dgm:spPr>
    </dgm:pt>
    <dgm:pt modelId="{283005FA-6463-4617-A2CF-7C3C4FCD1B71}" type="pres">
      <dgm:prSet presAssocID="{66039115-797B-304C-9FC0-EFABB1F21232}" presName="text_1" presStyleLbl="node1" presStyleIdx="0" presStyleCnt="0" custScaleY="40894" custLinFactY="-63534" custLinFactNeighborX="-10627" custLinFactNeighborY="-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 custScaleX="126315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 custScaleX="302547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 custScaleX="149477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3039951" y="2965307"/>
          <a:ext cx="1598037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358925" y="1832186"/>
          <a:ext cx="756701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99705" y="671124"/>
          <a:ext cx="1670531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07849"/>
          <a:ext cx="3433433" cy="343343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385643" y="412953"/>
          <a:ext cx="2197397" cy="46334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b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385643" y="412953"/>
        <a:ext cx="2197397" cy="463342"/>
      </dsp:txXfrm>
    </dsp:sp>
    <dsp:sp modelId="{5650C73F-166D-441B-B100-602E6E50702D}">
      <dsp:nvSpPr>
        <dsp:cNvPr id="0" name=""/>
        <dsp:cNvSpPr/>
      </dsp:nvSpPr>
      <dsp:spPr>
        <a:xfrm>
          <a:off x="4650011" y="107849"/>
          <a:ext cx="1030030" cy="103003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680041" y="107849"/>
          <a:ext cx="994135" cy="1030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可等待 頁面跳轉</a:t>
          </a:r>
        </a:p>
      </dsp:txBody>
      <dsp:txXfrm>
        <a:off x="5680041" y="107849"/>
        <a:ext cx="994135" cy="1030030"/>
      </dsp:txXfrm>
    </dsp:sp>
    <dsp:sp modelId="{1603A9FB-E8BE-4A12-940B-4A7281FB6C9B}">
      <dsp:nvSpPr>
        <dsp:cNvPr id="0" name=""/>
        <dsp:cNvSpPr/>
      </dsp:nvSpPr>
      <dsp:spPr>
        <a:xfrm>
          <a:off x="4155597" y="1309551"/>
          <a:ext cx="1030030" cy="103003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185627" y="1309551"/>
          <a:ext cx="1680096" cy="1030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ACTIONCHAIN</a:t>
          </a:r>
          <a:r>
            <a:rPr lang="zh-TW" altLang="en-US" sz="17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 巨集功能</a:t>
          </a:r>
        </a:p>
      </dsp:txBody>
      <dsp:txXfrm>
        <a:off x="5185627" y="1309551"/>
        <a:ext cx="1680096" cy="1030030"/>
      </dsp:txXfrm>
    </dsp:sp>
    <dsp:sp modelId="{4A9742AD-B577-4378-AF83-DC5ECD325381}">
      <dsp:nvSpPr>
        <dsp:cNvPr id="0" name=""/>
        <dsp:cNvSpPr/>
      </dsp:nvSpPr>
      <dsp:spPr>
        <a:xfrm>
          <a:off x="4650011" y="2511253"/>
          <a:ext cx="1030030" cy="1030030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680041" y="2511253"/>
          <a:ext cx="876771" cy="1030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視覺化的使用</a:t>
          </a:r>
        </a:p>
      </dsp:txBody>
      <dsp:txXfrm>
        <a:off x="5680041" y="2511253"/>
        <a:ext cx="876771" cy="1030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4D82819-B6AE-466A-A91B-1E090E2E83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48AA21-CE91-4A84-939E-B85A5A3533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AB65F-24A3-4048-9EA3-0AAFC53F775F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2021/8/6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FA3394-A253-415D-81FF-BE22639838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6523C91-DE84-4680-8299-370FEA0113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E07FB-3D07-4315-8463-7CC8F209D61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1215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A962474-3EB0-464C-A77E-BA3FF4CE3042}" type="datetime1">
              <a:rPr lang="zh-TW" altLang="en-US" smtClean="0"/>
              <a:pPr/>
              <a:t>2021/8/6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dirty="0"/>
              <a:t>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E51E795-A4A9-45C4-898E-4AB76FC232E0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10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1E795-A4A9-45C4-898E-4AB76FC232E0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90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1E795-A4A9-45C4-898E-4AB76FC232E0}" type="slidenum">
              <a:rPr lang="en-US" altLang="zh-TW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44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1E795-A4A9-45C4-898E-4AB76FC232E0}" type="slidenum">
              <a:rPr lang="en-US" altLang="zh-TW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82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標題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A7CD9D78-9707-4F80-BB3E-834898F824C2}" type="datetime1">
              <a:rPr lang="zh-TW" altLang="en-US" noProof="0" smtClean="0"/>
              <a:t>2021/8/6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61770D-3BA4-4AC6-95A7-6EA41CC7BCE7}" type="datetime1">
              <a:rPr lang="zh-TW" altLang="en-US" noProof="0" smtClean="0"/>
              <a:t>2021/8/6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12D991-66C6-4904-8094-16CF96CBCFF1}" type="datetime1">
              <a:rPr lang="zh-TW" altLang="en-US" noProof="0" smtClean="0"/>
              <a:t>2021/8/6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預留位置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9D0C9FC-EA21-4563-AFA7-E8D33B9C3682}" type="datetime1">
              <a:rPr lang="zh-TW" altLang="en-US" smtClean="0"/>
              <a:pPr/>
              <a:t>2021/8/6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E57DC2-970A-4B3E-BB1C-7A09969E49DF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A867A6-4153-46EA-8246-ECCF6A192718}" type="datetime1">
              <a:rPr lang="zh-TW" altLang="en-US" noProof="0" smtClean="0"/>
              <a:t>2021/8/6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預留位置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TW" altLang="en-US" noProof="0"/>
              <a:t>編輯母片文字樣式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1BA57BC-272A-42D5-BC51-B6109745E22F}" type="datetime1">
              <a:rPr lang="zh-TW" altLang="en-US" smtClean="0"/>
              <a:pPr/>
              <a:t>2021/8/6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E57DC2-970A-4B3E-BB1C-7A09969E49DF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預留位置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TW" altLang="en-US" noProof="0"/>
              <a:t>編輯母片文字樣式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453CA-FEEE-4DA7-B6BC-7334DE9BE26E}" type="datetime1">
              <a:rPr lang="zh-TW" altLang="en-US" noProof="0" smtClean="0"/>
              <a:t>2021/8/6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2B8271-B3E1-4DFE-B523-1CEF64C41FF1}" type="datetime1">
              <a:rPr lang="zh-TW" altLang="en-US" noProof="0" smtClean="0"/>
              <a:t>2021/8/6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38A4A-9E06-4718-B3F5-058DA64AE7D5}" type="datetime1">
              <a:rPr lang="zh-TW" altLang="en-US" noProof="0" smtClean="0"/>
              <a:t>2021/8/6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3000FB-18C4-4BB5-A332-856BB4ACBE63}" type="datetime1">
              <a:rPr lang="zh-TW" altLang="en-US" noProof="0" smtClean="0"/>
              <a:t>2021/8/6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FC8DB3-BA3C-4EA7-91C1-D014A4C00F21}" type="datetime1">
              <a:rPr lang="zh-TW" altLang="en-US" noProof="0" smtClean="0"/>
              <a:t>2021/8/6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C369B4-91E4-4A64-AA75-A4CA3CC039A3}" type="datetime1">
              <a:rPr lang="zh-TW" altLang="en-US" noProof="0" smtClean="0"/>
              <a:t>2021/8/6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954F9-4097-43C0-A101-DD66FCC0D6F8}" type="datetime1">
              <a:rPr lang="zh-TW" altLang="en-US" noProof="0" smtClean="0"/>
              <a:t>2021/8/6</a:t>
            </a:fld>
            <a:endParaRPr lang="zh-TW" altLang="en-US" noProof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773271-032B-4FEB-B96C-762B02DB02C6}" type="datetime1">
              <a:rPr lang="zh-TW" altLang="en-US" noProof="0" smtClean="0"/>
              <a:t>2021/8/6</a:t>
            </a:fld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9B7EB8-9B55-401F-8E36-E35D985DA228}" type="datetime1">
              <a:rPr lang="zh-TW" altLang="en-US" noProof="0" smtClean="0"/>
              <a:t>2021/8/6</a:t>
            </a:fld>
            <a:endParaRPr lang="zh-TW" altLang="en-US" noProof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F5CB96-3215-440B-BF2C-D3855E494BA1}" type="datetime1">
              <a:rPr lang="zh-TW" altLang="en-US" noProof="0" smtClean="0"/>
              <a:t>2021/8/6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4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DCA522-B505-4B1A-B105-A9E4A282121F}" type="datetime1">
              <a:rPr lang="zh-TW" altLang="en-US" noProof="0" smtClean="0"/>
              <a:t>2021/8/6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1298CE-92A3-4C21-80EE-6E5E481941CA}" type="datetime1">
              <a:rPr lang="zh-TW" altLang="en-US" smtClean="0"/>
              <a:t>2021/8/6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E57DC2-970A-4B3E-BB1C-7A09969E49DF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imjGyZ93YQ&amp;ab_channel=GrandmaCan-%E6%88%91%E9%98%BF%E5%AC%A4%E9%83%BD%E6%9C%83" TargetMode="External"/><Relationship Id="rId2" Type="http://schemas.openxmlformats.org/officeDocument/2006/relationships/hyperlink" Target="https://tsj.t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goamazing.com/python-seleniu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igoamazing.com/python-selenium/#1_%E9%8C%84%E8%A3%BD%E4%B8%A6%E8%87%AA%E5%8B%95%E7%94%A2%E7%94%9F%E7%A8%8B%E5%BC%8F%E7%A2%B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sZTtGKZweA&amp;ab_channel=%E5%A4%A7%E6%95%B8%E8%BB%9F%E9%AB%94%E6%9C%89%E9%99%90%E5%85%AC%E5%8F%B8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la.tw/python-web-crawle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microsoft-edge/tools/webdriver/" TargetMode="External"/><Relationship Id="rId2" Type="http://schemas.openxmlformats.org/officeDocument/2006/relationships/hyperlink" Target="https://sites.google.com/a/chromium.org/chromedriver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talon.com/katalon-recorder-ide/" TargetMode="External"/><Relationship Id="rId4" Type="http://schemas.openxmlformats.org/officeDocument/2006/relationships/hyperlink" Target="https://github.com/mozilla/geckodriver/releas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nium-python-zh.readthedocs.io/en/latest/locating-elements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elenium-python-zh.readthedocs.io/en/latest/api.html#module-selenium.common.except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nium-python-zh.readthedocs.io/en/latest/waits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夜空與遙遠地平線上的群山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</a:t>
            </a:r>
            <a:r>
              <a:rPr lang="zh-TW" altLang="en-US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爬蟲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Selenium</a:t>
            </a:r>
            <a:r>
              <a:rPr lang="zh-TW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套件的簡單說明</a:t>
            </a:r>
            <a:endParaRPr lang="en-US" altLang="zh-TW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rtl="0"/>
            <a:endParaRPr lang="en-US" altLang="zh-TW" dirty="0">
              <a:solidFill>
                <a:schemeClr val="accent1">
                  <a:lumMod val="40000"/>
                  <a:lumOff val="6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特聘講師：佳佳哥</a:t>
            </a:r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(github-staler2019)</a:t>
            </a:r>
            <a:endParaRPr lang="zh-TW" altLang="en-US" dirty="0">
              <a:solidFill>
                <a:schemeClr val="accent1">
                  <a:lumMod val="40000"/>
                  <a:lumOff val="6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64E32-644B-4450-85F7-BAE8E37C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303777" cy="1456267"/>
          </a:xfrm>
        </p:spPr>
        <p:txBody>
          <a:bodyPr/>
          <a:lstStyle/>
          <a:p>
            <a:r>
              <a:rPr lang="en-US" altLang="zh-TW" dirty="0">
                <a:solidFill>
                  <a:prstClr val="white"/>
                </a:solidFill>
              </a:rPr>
              <a:t>HOW   </a:t>
            </a:r>
            <a:r>
              <a:rPr lang="en-US" altLang="zh-TW" sz="2400" dirty="0">
                <a:solidFill>
                  <a:prstClr val="white"/>
                </a:solidFill>
              </a:rPr>
              <a:t>to</a:t>
            </a:r>
            <a:r>
              <a:rPr lang="en-US" altLang="zh-TW" dirty="0">
                <a:solidFill>
                  <a:prstClr val="white"/>
                </a:solidFill>
              </a:rPr>
              <a:t>   </a:t>
            </a:r>
            <a:r>
              <a:rPr lang="en-US" altLang="zh-TW" sz="2400" dirty="0">
                <a:solidFill>
                  <a:prstClr val="white"/>
                </a:solidFill>
              </a:rPr>
              <a:t>make</a:t>
            </a:r>
            <a:r>
              <a:rPr lang="en-US" altLang="zh-TW" dirty="0">
                <a:solidFill>
                  <a:prstClr val="white"/>
                </a:solidFill>
              </a:rPr>
              <a:t>   </a:t>
            </a:r>
            <a:r>
              <a:rPr lang="en-US" altLang="zh-TW" sz="2400" dirty="0">
                <a:solidFill>
                  <a:prstClr val="white"/>
                </a:solidFill>
              </a:rPr>
              <a:t>an</a:t>
            </a:r>
            <a:r>
              <a:rPr lang="en-US" altLang="zh-TW" dirty="0">
                <a:solidFill>
                  <a:prstClr val="white"/>
                </a:solidFill>
              </a:rPr>
              <a:t>   ACTION   CHAIN</a:t>
            </a:r>
            <a:r>
              <a:rPr lang="zh-TW" altLang="en-US" dirty="0">
                <a:solidFill>
                  <a:prstClr val="white"/>
                </a:solidFill>
              </a:rPr>
              <a:t>   </a:t>
            </a:r>
            <a:r>
              <a:rPr lang="en-US" altLang="zh-TW" sz="2400" dirty="0">
                <a:solidFill>
                  <a:prstClr val="white"/>
                </a:solidFill>
              </a:rPr>
              <a:t>aka.</a:t>
            </a:r>
            <a:r>
              <a:rPr lang="zh-TW" altLang="en-US" dirty="0">
                <a:solidFill>
                  <a:prstClr val="white"/>
                </a:solidFill>
              </a:rPr>
              <a:t>   巨集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AD1A9D2-FAD4-4155-A0B9-6621DC914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743" y="2141538"/>
            <a:ext cx="9679538" cy="364966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5A14796-92D3-419B-BA84-B4D4248C5D82}"/>
              </a:ext>
            </a:extLst>
          </p:cNvPr>
          <p:cNvSpPr txBox="1"/>
          <p:nvPr/>
        </p:nvSpPr>
        <p:spPr>
          <a:xfrm>
            <a:off x="4077049" y="4798503"/>
            <a:ext cx="27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 </a:t>
            </a:r>
            <a:r>
              <a:rPr lang="zh-TW" altLang="en-US" dirty="0"/>
              <a:t>執行</a:t>
            </a:r>
          </a:p>
        </p:txBody>
      </p:sp>
    </p:spTree>
    <p:extLst>
      <p:ext uri="{BB962C8B-B14F-4D97-AF65-F5344CB8AC3E}">
        <p14:creationId xmlns:p14="http://schemas.microsoft.com/office/powerpoint/2010/main" val="353736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D50DA7-4805-469E-86FD-F61E713D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white"/>
                </a:solidFill>
              </a:rPr>
              <a:t>HOW   </a:t>
            </a:r>
            <a:r>
              <a:rPr lang="en-US" altLang="zh-TW" sz="2400" dirty="0">
                <a:solidFill>
                  <a:prstClr val="white"/>
                </a:solidFill>
              </a:rPr>
              <a:t>to</a:t>
            </a:r>
            <a:r>
              <a:rPr lang="en-US" altLang="zh-TW" dirty="0">
                <a:solidFill>
                  <a:prstClr val="white"/>
                </a:solidFill>
              </a:rPr>
              <a:t>   </a:t>
            </a:r>
            <a:r>
              <a:rPr lang="en-US" altLang="zh-TW" sz="2400" dirty="0">
                <a:solidFill>
                  <a:prstClr val="white"/>
                </a:solidFill>
              </a:rPr>
              <a:t>execute</a:t>
            </a:r>
            <a:r>
              <a:rPr lang="zh-TW" altLang="en-US" sz="2400" dirty="0">
                <a:solidFill>
                  <a:prstClr val="white"/>
                </a:solidFill>
              </a:rPr>
              <a:t>   </a:t>
            </a:r>
            <a:r>
              <a:rPr lang="en-US" altLang="zh-TW" sz="2400" dirty="0">
                <a:solidFill>
                  <a:prstClr val="white"/>
                </a:solidFill>
              </a:rPr>
              <a:t>your   </a:t>
            </a:r>
            <a:r>
              <a:rPr lang="en-US" altLang="zh-TW" dirty="0">
                <a:solidFill>
                  <a:prstClr val="white"/>
                </a:solidFill>
              </a:rPr>
              <a:t>JS</a:t>
            </a:r>
            <a:r>
              <a:rPr lang="en-US" altLang="zh-TW" sz="2400" dirty="0">
                <a:solidFill>
                  <a:prstClr val="white"/>
                </a:solidFill>
              </a:rPr>
              <a:t>   in   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8A35AC-DE5C-4019-AC10-8E9ABA6CA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29286BA6-B065-4DEE-A109-953C3F65D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77383"/>
            <a:ext cx="10131425" cy="277797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4290171-E732-4500-ABF1-98006855FD22}"/>
              </a:ext>
            </a:extLst>
          </p:cNvPr>
          <p:cNvSpPr txBox="1"/>
          <p:nvPr/>
        </p:nvSpPr>
        <p:spPr>
          <a:xfrm>
            <a:off x="3531764" y="3429000"/>
            <a:ext cx="552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 </a:t>
            </a:r>
            <a:r>
              <a:rPr lang="zh-TW" altLang="en-US" dirty="0"/>
              <a:t>將卷軸捲到底，有時候可載入更多 </a:t>
            </a:r>
            <a:r>
              <a:rPr lang="en-US" altLang="zh-TW" dirty="0"/>
              <a:t>POST</a:t>
            </a:r>
            <a:r>
              <a:rPr lang="zh-TW" altLang="en-US" dirty="0"/>
              <a:t> 或是 </a:t>
            </a:r>
            <a:r>
              <a:rPr lang="en-US" altLang="zh-TW" dirty="0"/>
              <a:t>IMAGE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9792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75580-0DAF-486A-8BD9-599F5732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進入正題   </a:t>
            </a:r>
            <a:r>
              <a:rPr lang="en-US" altLang="zh-TW" dirty="0"/>
              <a:t>-   </a:t>
            </a:r>
            <a:r>
              <a:rPr lang="zh-TW" altLang="en-US" dirty="0"/>
              <a:t>今天的目標   </a:t>
            </a:r>
            <a:r>
              <a:rPr lang="en-US" altLang="zh-TW" dirty="0"/>
              <a:t>-</a:t>
            </a:r>
            <a:r>
              <a:rPr lang="zh-TW" altLang="en-US" dirty="0"/>
              <a:t>   電腦玩   </a:t>
            </a:r>
            <a:r>
              <a:rPr lang="en-US" altLang="zh-TW" dirty="0">
                <a:hlinkClick r:id="rId2"/>
              </a:rPr>
              <a:t>tsj.tw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36359B-970B-4260-A573-FDB20BAB3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設定 </a:t>
            </a:r>
            <a:r>
              <a:rPr lang="en-US" altLang="zh-TW" dirty="0" err="1"/>
              <a:t>webdriver</a:t>
            </a:r>
            <a:r>
              <a:rPr lang="en-US" altLang="zh-TW" dirty="0"/>
              <a:t> </a:t>
            </a:r>
            <a:r>
              <a:rPr lang="zh-TW" altLang="en-US" dirty="0"/>
              <a:t>位置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進入網站與結束執行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利用 </a:t>
            </a:r>
            <a:r>
              <a:rPr lang="en-US" altLang="zh-TW" dirty="0" err="1"/>
              <a:t>Katalon</a:t>
            </a:r>
            <a:r>
              <a:rPr lang="en-US" altLang="zh-TW" dirty="0"/>
              <a:t> </a:t>
            </a:r>
            <a:r>
              <a:rPr lang="en-US" altLang="zh-TW" dirty="0" err="1"/>
              <a:t>Recoder</a:t>
            </a:r>
            <a:r>
              <a:rPr lang="zh-TW" altLang="en-US" dirty="0"/>
              <a:t> 擷取動作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修改與重複執行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2C27DC6-2DA5-4AAF-81A2-D0B45F9CD892}"/>
              </a:ext>
            </a:extLst>
          </p:cNvPr>
          <p:cNvSpPr txBox="1"/>
          <p:nvPr/>
        </p:nvSpPr>
        <p:spPr>
          <a:xfrm>
            <a:off x="2368492" y="5989739"/>
            <a:ext cx="9823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【</a:t>
            </a:r>
            <a:r>
              <a:rPr lang="en-US" altLang="zh-TW" dirty="0" err="1">
                <a:hlinkClick r:id="rId3"/>
              </a:rPr>
              <a:t>python】selenium</a:t>
            </a:r>
            <a:r>
              <a:rPr lang="en-US" altLang="zh-TW" dirty="0">
                <a:hlinkClick r:id="rId3"/>
              </a:rPr>
              <a:t> </a:t>
            </a:r>
            <a:r>
              <a:rPr lang="zh-TW" altLang="en-US" dirty="0">
                <a:hlinkClick r:id="rId3"/>
              </a:rPr>
              <a:t>網頁自動化、網路爬蟲 </a:t>
            </a:r>
            <a:r>
              <a:rPr lang="en-US" altLang="zh-TW" dirty="0">
                <a:hlinkClick r:id="rId3"/>
              </a:rPr>
              <a:t>#</a:t>
            </a:r>
            <a:r>
              <a:rPr lang="zh-TW" altLang="en-US" dirty="0">
                <a:hlinkClick r:id="rId3"/>
              </a:rPr>
              <a:t>爬蟲 </a:t>
            </a:r>
            <a:r>
              <a:rPr lang="en-US" altLang="zh-TW" dirty="0">
                <a:hlinkClick r:id="rId3"/>
              </a:rPr>
              <a:t>#python</a:t>
            </a:r>
            <a:r>
              <a:rPr lang="zh-TW" altLang="en-US" dirty="0">
                <a:hlinkClick r:id="rId3"/>
              </a:rPr>
              <a:t>爬蟲 </a:t>
            </a:r>
            <a:r>
              <a:rPr lang="en-US" altLang="zh-TW" dirty="0">
                <a:hlinkClick r:id="rId3"/>
              </a:rPr>
              <a:t>#</a:t>
            </a:r>
            <a:r>
              <a:rPr lang="zh-TW" altLang="en-US" dirty="0">
                <a:hlinkClick r:id="rId3"/>
              </a:rPr>
              <a:t>自動化 </a:t>
            </a:r>
            <a:r>
              <a:rPr lang="en-US" altLang="zh-TW" dirty="0">
                <a:hlinkClick r:id="rId3"/>
              </a:rPr>
              <a:t>– YouTube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Selenium </a:t>
            </a:r>
            <a:r>
              <a:rPr lang="zh-TW" altLang="en-US" dirty="0">
                <a:hlinkClick r:id="rId4"/>
              </a:rPr>
              <a:t>是什麼？用 </a:t>
            </a:r>
            <a:r>
              <a:rPr lang="en-US" altLang="zh-TW" dirty="0">
                <a:hlinkClick r:id="rId4"/>
              </a:rPr>
              <a:t>Python Selenium </a:t>
            </a:r>
            <a:r>
              <a:rPr lang="zh-TW" altLang="en-US" dirty="0">
                <a:hlinkClick r:id="rId4"/>
              </a:rPr>
              <a:t>自動爬網頁抓報表，初學者必看的簡單教學 </a:t>
            </a:r>
            <a:r>
              <a:rPr lang="en-US" altLang="zh-TW" dirty="0">
                <a:hlinkClick r:id="rId4"/>
              </a:rPr>
              <a:t>| I Go Amazing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426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CB2F3-3445-40C7-ABC5-40972520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設定 </a:t>
            </a:r>
            <a:r>
              <a:rPr lang="en-US" altLang="zh-TW" dirty="0" err="1"/>
              <a:t>webdriver</a:t>
            </a:r>
            <a:r>
              <a:rPr lang="en-US" altLang="zh-TW" dirty="0"/>
              <a:t> </a:t>
            </a:r>
            <a:r>
              <a:rPr lang="zh-TW" altLang="en-US" dirty="0"/>
              <a:t>位置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176A86C-2629-4511-9353-486AB8EF8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490" y="2141538"/>
            <a:ext cx="8798044" cy="3649662"/>
          </a:xfrm>
        </p:spPr>
      </p:pic>
    </p:spTree>
    <p:extLst>
      <p:ext uri="{BB962C8B-B14F-4D97-AF65-F5344CB8AC3E}">
        <p14:creationId xmlns:p14="http://schemas.microsoft.com/office/powerpoint/2010/main" val="393037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3DBDFC-1D53-49FA-9498-758036AC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</a:t>
            </a:r>
            <a:r>
              <a:rPr lang="zh-TW" altLang="en-US" dirty="0"/>
              <a:t>進入網站與結束執行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7418B38D-FF2D-4417-919A-136937F99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109" y="2141538"/>
            <a:ext cx="8034807" cy="3649662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35039F0-9DAE-43FF-82D9-A9F25F87D34D}"/>
              </a:ext>
            </a:extLst>
          </p:cNvPr>
          <p:cNvSpPr txBox="1"/>
          <p:nvPr/>
        </p:nvSpPr>
        <p:spPr>
          <a:xfrm>
            <a:off x="4949504" y="4639112"/>
            <a:ext cx="34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</a:t>
            </a:r>
            <a:r>
              <a:rPr lang="zh-TW" altLang="en-US" dirty="0"/>
              <a:t> 放在最後，結束網站</a:t>
            </a:r>
            <a:r>
              <a:rPr lang="en-US" altLang="zh-TW" dirty="0"/>
              <a:t>(</a:t>
            </a:r>
            <a:r>
              <a:rPr lang="en-US" altLang="zh-TW" dirty="0" err="1"/>
              <a:t>webdriver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410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B17F4A-AD5B-4EEF-81BE-E7F02A8D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zh-TW" altLang="en-US" dirty="0"/>
              <a:t>利用 </a:t>
            </a:r>
            <a:r>
              <a:rPr lang="en-US" altLang="zh-TW" dirty="0" err="1"/>
              <a:t>Katalon</a:t>
            </a:r>
            <a:r>
              <a:rPr lang="en-US" altLang="zh-TW" dirty="0"/>
              <a:t> </a:t>
            </a:r>
            <a:r>
              <a:rPr lang="en-US" altLang="zh-TW" dirty="0" err="1"/>
              <a:t>Recoder</a:t>
            </a:r>
            <a:r>
              <a:rPr lang="en-US" altLang="zh-TW" dirty="0"/>
              <a:t> </a:t>
            </a:r>
            <a:r>
              <a:rPr lang="zh-TW" altLang="en-US" dirty="0"/>
              <a:t>擷取動作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A5E08F-7655-4ED0-BD5D-584CB2069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Selenium </a:t>
            </a:r>
            <a:r>
              <a:rPr lang="zh-TW" altLang="en-US" dirty="0">
                <a:hlinkClick r:id="rId2"/>
              </a:rPr>
              <a:t>是什麼？用 </a:t>
            </a:r>
            <a:r>
              <a:rPr lang="en-US" altLang="zh-TW" dirty="0">
                <a:hlinkClick r:id="rId2"/>
              </a:rPr>
              <a:t>Python Selenium </a:t>
            </a:r>
            <a:r>
              <a:rPr lang="zh-TW" altLang="en-US" dirty="0">
                <a:hlinkClick r:id="rId2"/>
              </a:rPr>
              <a:t>自動爬網頁抓報表，初學者必看的簡單教學 </a:t>
            </a:r>
            <a:r>
              <a:rPr lang="en-US" altLang="zh-TW" dirty="0">
                <a:hlinkClick r:id="rId2"/>
              </a:rPr>
              <a:t>| I Go Amazing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3867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967B8-39CD-4715-BB1E-9EDF38B2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</a:t>
            </a:r>
            <a:r>
              <a:rPr lang="zh-TW" altLang="en-US" dirty="0"/>
              <a:t>修改與重複執行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54402-6834-4A0A-BF4B-84A35C745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善用 </a:t>
            </a:r>
            <a:r>
              <a:rPr lang="en-US" altLang="zh-TW" dirty="0" err="1"/>
              <a:t>actions.perform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while </a:t>
            </a:r>
            <a:r>
              <a:rPr lang="zh-TW" altLang="en-US" dirty="0"/>
              <a:t>與 </a:t>
            </a:r>
            <a:r>
              <a:rPr lang="en-US" altLang="zh-TW" dirty="0"/>
              <a:t>if </a:t>
            </a:r>
            <a:r>
              <a:rPr lang="zh-TW" altLang="en-US" dirty="0"/>
              <a:t>讓程式更生動，也可以使用 </a:t>
            </a:r>
            <a:r>
              <a:rPr lang="en-US" altLang="zh-TW" dirty="0"/>
              <a:t>AI </a:t>
            </a:r>
            <a:r>
              <a:rPr lang="zh-TW" altLang="en-US" dirty="0"/>
              <a:t>取代 </a:t>
            </a:r>
            <a:r>
              <a:rPr lang="en-US" altLang="zh-TW" dirty="0"/>
              <a:t>if </a:t>
            </a:r>
            <a:r>
              <a:rPr lang="zh-TW" altLang="en-US" dirty="0"/>
              <a:t>喔</a:t>
            </a:r>
            <a:r>
              <a:rPr lang="en-US" altLang="zh-TW" dirty="0"/>
              <a:t>~~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349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C9877-0AF4-45D4-A855-8B01DCE5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  </a:t>
            </a:r>
            <a:r>
              <a:rPr lang="en-US" altLang="zh-TW" sz="2400" dirty="0"/>
              <a:t>the  </a:t>
            </a:r>
            <a:r>
              <a:rPr lang="en-US" altLang="zh-TW" dirty="0"/>
              <a:t> Ending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99B142-914F-4206-A1DE-F773F7C1C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065713" cy="3649133"/>
          </a:xfrm>
        </p:spPr>
        <p:txBody>
          <a:bodyPr/>
          <a:lstStyle/>
          <a:p>
            <a:r>
              <a:rPr lang="en-US" altLang="zh-TW" dirty="0"/>
              <a:t>request</a:t>
            </a:r>
            <a:r>
              <a:rPr lang="zh-TW" altLang="en-US" dirty="0"/>
              <a:t> 直接下載網頁，有時需要撰寫 </a:t>
            </a:r>
            <a:r>
              <a:rPr lang="en-US" altLang="zh-TW" dirty="0"/>
              <a:t>header</a:t>
            </a:r>
            <a:r>
              <a:rPr lang="zh-TW" altLang="en-US" dirty="0"/>
              <a:t>，後經過 </a:t>
            </a:r>
            <a:r>
              <a:rPr lang="en-US" altLang="zh-TW" dirty="0"/>
              <a:t>bs4</a:t>
            </a:r>
            <a:r>
              <a:rPr lang="zh-TW" altLang="en-US" dirty="0"/>
              <a:t> 整理，再自己分類找資料</a:t>
            </a:r>
            <a:endParaRPr lang="en-US" altLang="zh-TW" dirty="0"/>
          </a:p>
          <a:p>
            <a:r>
              <a:rPr lang="zh-TW" altLang="en-US" dirty="0"/>
              <a:t>無法找到 </a:t>
            </a:r>
            <a:r>
              <a:rPr lang="en-US" altLang="zh-TW" dirty="0" err="1"/>
              <a:t>js</a:t>
            </a:r>
            <a:r>
              <a:rPr lang="en-US" altLang="zh-TW" dirty="0"/>
              <a:t> </a:t>
            </a:r>
            <a:r>
              <a:rPr lang="zh-TW" altLang="en-US" dirty="0"/>
              <a:t>渲染出的資料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904A2B-2414-41F8-A75D-89A78FD68CB2}"/>
              </a:ext>
            </a:extLst>
          </p:cNvPr>
          <p:cNvSpPr txBox="1"/>
          <p:nvPr/>
        </p:nvSpPr>
        <p:spPr>
          <a:xfrm>
            <a:off x="670098" y="2142067"/>
            <a:ext cx="13348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request+bs4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759033-B668-4F19-9E88-CDB034D88672}"/>
              </a:ext>
            </a:extLst>
          </p:cNvPr>
          <p:cNvSpPr txBox="1"/>
          <p:nvPr/>
        </p:nvSpPr>
        <p:spPr>
          <a:xfrm>
            <a:off x="5751513" y="2142067"/>
            <a:ext cx="10698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Selenium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73D514F-50C9-4E30-857F-32F81BF7B02F}"/>
              </a:ext>
            </a:extLst>
          </p:cNvPr>
          <p:cNvCxnSpPr>
            <a:cxnSpLocks/>
          </p:cNvCxnSpPr>
          <p:nvPr/>
        </p:nvCxnSpPr>
        <p:spPr>
          <a:xfrm>
            <a:off x="5751514" y="2142067"/>
            <a:ext cx="15703" cy="364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0462B26-F8BB-4EEC-A9AE-142C93F92ABF}"/>
              </a:ext>
            </a:extLst>
          </p:cNvPr>
          <p:cNvSpPr txBox="1">
            <a:spLocks/>
          </p:cNvSpPr>
          <p:nvPr/>
        </p:nvSpPr>
        <p:spPr>
          <a:xfrm>
            <a:off x="5751512" y="2134377"/>
            <a:ext cx="5065713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使用瀏覽器來爬取資料，需要載入時間與較多記憶體，可以想作自動化的人類</a:t>
            </a:r>
            <a:endParaRPr lang="en-US" altLang="zh-TW" dirty="0"/>
          </a:p>
          <a:p>
            <a:r>
              <a:rPr lang="zh-TW" altLang="en-US" dirty="0"/>
              <a:t>可以找到 </a:t>
            </a:r>
            <a:r>
              <a:rPr lang="en-US" altLang="zh-TW" dirty="0" err="1"/>
              <a:t>js</a:t>
            </a:r>
            <a:r>
              <a:rPr lang="en-US" altLang="zh-TW" dirty="0"/>
              <a:t> </a:t>
            </a:r>
            <a:r>
              <a:rPr lang="zh-TW" altLang="en-US" dirty="0"/>
              <a:t>渲染出的資料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22193AF-61FE-4837-B24A-7429F802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2" t="10302" r="2953" b="9511"/>
          <a:stretch/>
        </p:blipFill>
        <p:spPr>
          <a:xfrm>
            <a:off x="0" y="4655891"/>
            <a:ext cx="8486190" cy="220211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52C9894-EB8F-430A-9443-6209284D035A}"/>
              </a:ext>
            </a:extLst>
          </p:cNvPr>
          <p:cNvSpPr txBox="1"/>
          <p:nvPr/>
        </p:nvSpPr>
        <p:spPr>
          <a:xfrm>
            <a:off x="4142427" y="6248400"/>
            <a:ext cx="79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[</a:t>
            </a:r>
            <a:r>
              <a:rPr lang="zh-TW" altLang="en-US" dirty="0">
                <a:hlinkClick r:id="rId3"/>
              </a:rPr>
              <a:t>財經爬蟲</a:t>
            </a:r>
            <a:r>
              <a:rPr lang="en-US" altLang="zh-TW" dirty="0">
                <a:hlinkClick r:id="rId3"/>
              </a:rPr>
              <a:t>] </a:t>
            </a:r>
            <a:r>
              <a:rPr lang="zh-TW" altLang="en-US" dirty="0">
                <a:hlinkClick r:id="rId3"/>
              </a:rPr>
              <a:t>如何透過</a:t>
            </a:r>
            <a:r>
              <a:rPr lang="en-US" altLang="zh-TW" dirty="0">
                <a:hlinkClick r:id="rId3"/>
              </a:rPr>
              <a:t>Python </a:t>
            </a:r>
            <a:r>
              <a:rPr lang="zh-TW" altLang="en-US" dirty="0">
                <a:hlinkClick r:id="rId3"/>
              </a:rPr>
              <a:t>網路爬蟲抓取</a:t>
            </a:r>
            <a:r>
              <a:rPr lang="en-US" altLang="zh-TW" dirty="0" err="1">
                <a:hlinkClick r:id="rId3"/>
              </a:rPr>
              <a:t>Goodinfo</a:t>
            </a:r>
            <a:r>
              <a:rPr lang="en-US" altLang="zh-TW" dirty="0">
                <a:hlinkClick r:id="rId3"/>
              </a:rPr>
              <a:t> </a:t>
            </a:r>
            <a:r>
              <a:rPr lang="zh-TW" altLang="en-US" dirty="0">
                <a:hlinkClick r:id="rId3"/>
              </a:rPr>
              <a:t>台灣股市資訊網</a:t>
            </a:r>
            <a:r>
              <a:rPr lang="en-US" altLang="zh-TW" dirty="0">
                <a:hlinkClick r:id="rId3"/>
              </a:rPr>
              <a:t>? - YouTube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8144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光點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感謝您！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r>
              <a:rPr lang="en-US" altLang="zh-TW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github-staler2019</a:t>
            </a:r>
            <a:endParaRPr lang="en-US" altLang="zh-TW" dirty="0">
              <a:solidFill>
                <a:schemeClr val="accent1">
                  <a:lumMod val="40000"/>
                  <a:lumOff val="6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D8236-D63F-4957-9F36-67BE63F8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  </a:t>
            </a:r>
            <a:r>
              <a:rPr lang="en-US" altLang="zh-TW" sz="2400" dirty="0"/>
              <a:t>is</a:t>
            </a:r>
            <a:r>
              <a:rPr lang="en-US" altLang="zh-TW" dirty="0"/>
              <a:t>   </a:t>
            </a:r>
            <a:r>
              <a:rPr lang="zh-TW" altLang="en-US" dirty="0"/>
              <a:t>爬蟲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47A0AC-7F70-4310-AFF7-803F2DF3A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r>
              <a:rPr lang="zh-TW" altLang="en-US" dirty="0"/>
              <a:t>喔</a:t>
            </a:r>
            <a:r>
              <a:rPr lang="en-US" altLang="zh-TW" dirty="0"/>
              <a:t>…</a:t>
            </a:r>
            <a:r>
              <a:rPr lang="zh-TW" altLang="en-US" dirty="0"/>
              <a:t>就像大家知道的一樣</a:t>
            </a:r>
            <a:r>
              <a:rPr lang="en-US" altLang="zh-TW" dirty="0"/>
              <a:t>…</a:t>
            </a:r>
            <a:r>
              <a:rPr lang="zh-TW" altLang="en-US" dirty="0"/>
              <a:t>從網頁上抓取資料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網頁的定義：「純 </a:t>
            </a:r>
            <a:r>
              <a:rPr lang="en-US" altLang="zh-TW" dirty="0"/>
              <a:t>html</a:t>
            </a:r>
            <a:r>
              <a:rPr lang="zh-TW" altLang="en-US" dirty="0"/>
              <a:t> 」</a:t>
            </a:r>
            <a:r>
              <a:rPr lang="en-US" altLang="zh-TW" dirty="0"/>
              <a:t> </a:t>
            </a:r>
            <a:r>
              <a:rPr lang="zh-TW" altLang="en-US" dirty="0"/>
              <a:t>還是 「被 </a:t>
            </a:r>
            <a:r>
              <a:rPr lang="en-US" altLang="zh-TW" dirty="0"/>
              <a:t>java script</a:t>
            </a:r>
            <a:r>
              <a:rPr lang="zh-TW" altLang="en-US" dirty="0"/>
              <a:t> 渲染過的 </a:t>
            </a:r>
            <a:r>
              <a:rPr lang="en-US" altLang="zh-TW" dirty="0"/>
              <a:t>html</a:t>
            </a:r>
            <a:r>
              <a:rPr lang="zh-TW" altLang="en-US" dirty="0"/>
              <a:t>」呢？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因應你爬的對象，我們可以用 </a:t>
            </a:r>
            <a:r>
              <a:rPr lang="en-US" altLang="zh-TW" dirty="0"/>
              <a:t>request+bs4 </a:t>
            </a:r>
            <a:r>
              <a:rPr lang="zh-TW" altLang="en-US" dirty="0"/>
              <a:t>或是 </a:t>
            </a:r>
            <a:r>
              <a:rPr lang="en-US" altLang="zh-TW" dirty="0"/>
              <a:t>selenium</a:t>
            </a:r>
            <a:endParaRPr lang="zh-TW" altLang="en-US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32D71474-8FBB-441A-8A53-8A1F2FDDBF94}"/>
              </a:ext>
            </a:extLst>
          </p:cNvPr>
          <p:cNvGrpSpPr/>
          <p:nvPr/>
        </p:nvGrpSpPr>
        <p:grpSpPr>
          <a:xfrm>
            <a:off x="8422691" y="471953"/>
            <a:ext cx="3473042" cy="3701142"/>
            <a:chOff x="7541847" y="2627923"/>
            <a:chExt cx="3473042" cy="370114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4B2C832-EC1B-4249-AAA2-28DF6A477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1847" y="2627923"/>
              <a:ext cx="2782276" cy="2086708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B757F89-624B-4ED5-B6A9-02C646CB7E7E}"/>
                </a:ext>
              </a:extLst>
            </p:cNvPr>
            <p:cNvSpPr txBox="1"/>
            <p:nvPr/>
          </p:nvSpPr>
          <p:spPr>
            <a:xfrm>
              <a:off x="7541847" y="3053104"/>
              <a:ext cx="278227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「被 </a:t>
              </a:r>
              <a:r>
                <a:rPr lang="en-US" altLang="zh-TW" sz="1600" dirty="0"/>
                <a:t>java script</a:t>
              </a:r>
              <a:r>
                <a:rPr lang="zh-TW" altLang="en-US" sz="1600" dirty="0"/>
                <a:t> 渲染過的 </a:t>
              </a:r>
              <a:r>
                <a:rPr lang="en-US" altLang="zh-TW" sz="1600" dirty="0"/>
                <a:t>html</a:t>
              </a:r>
              <a:r>
                <a:rPr lang="zh-TW" altLang="en-US" sz="1600" dirty="0"/>
                <a:t>」</a:t>
              </a:r>
            </a:p>
          </p:txBody>
        </p:sp>
        <p:cxnSp>
          <p:nvCxnSpPr>
            <p:cNvPr id="10" name="接點: 弧形 9">
              <a:extLst>
                <a:ext uri="{FF2B5EF4-FFF2-40B4-BE49-F238E27FC236}">
                  <a16:creationId xmlns:a16="http://schemas.microsoft.com/office/drawing/2014/main" id="{123ED0EF-1E7D-4AF8-8F67-BDC2DD309869}"/>
                </a:ext>
              </a:extLst>
            </p:cNvPr>
            <p:cNvCxnSpPr>
              <a:cxnSpLocks/>
              <a:stCxn id="6" idx="3"/>
              <a:endCxn id="11" idx="0"/>
            </p:cNvCxnSpPr>
            <p:nvPr/>
          </p:nvCxnSpPr>
          <p:spPr>
            <a:xfrm flipH="1">
              <a:off x="9366452" y="3222381"/>
              <a:ext cx="957671" cy="2183354"/>
            </a:xfrm>
            <a:prstGeom prst="curvedConnector4">
              <a:avLst>
                <a:gd name="adj1" fmla="val -23870"/>
                <a:gd name="adj2" fmla="val 53877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E797B89-3AC6-4428-9341-52A111D33832}"/>
                </a:ext>
              </a:extLst>
            </p:cNvPr>
            <p:cNvSpPr txBox="1"/>
            <p:nvPr/>
          </p:nvSpPr>
          <p:spPr>
            <a:xfrm>
              <a:off x="7718015" y="5405735"/>
              <a:ext cx="329687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有些資料室利用 </a:t>
              </a:r>
              <a:r>
                <a:rPr lang="en-US" altLang="zh-TW" dirty="0"/>
                <a:t>JS </a:t>
              </a:r>
              <a:r>
                <a:rPr lang="zh-TW" altLang="en-US" dirty="0"/>
                <a:t>來動態更新的，這時候會比起寫死在 </a:t>
              </a:r>
              <a:r>
                <a:rPr lang="en-US" altLang="zh-TW" dirty="0"/>
                <a:t>html </a:t>
              </a:r>
              <a:r>
                <a:rPr lang="zh-TW" altLang="en-US" dirty="0"/>
                <a:t>更容易建置網頁</a:t>
              </a:r>
            </a:p>
          </p:txBody>
        </p:sp>
      </p:grpSp>
      <p:pic>
        <p:nvPicPr>
          <p:cNvPr id="21" name="圖片 20">
            <a:extLst>
              <a:ext uri="{FF2B5EF4-FFF2-40B4-BE49-F238E27FC236}">
                <a16:creationId xmlns:a16="http://schemas.microsoft.com/office/drawing/2014/main" id="{0370C685-697E-41DB-B69B-F993A89B7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644" y="4658027"/>
            <a:ext cx="3453959" cy="194222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E186091-425E-4A9C-B3B7-276C28E9EFF6}"/>
              </a:ext>
            </a:extLst>
          </p:cNvPr>
          <p:cNvSpPr txBox="1"/>
          <p:nvPr/>
        </p:nvSpPr>
        <p:spPr>
          <a:xfrm>
            <a:off x="5209564" y="6272461"/>
            <a:ext cx="787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4"/>
              </a:rPr>
              <a:t>Python</a:t>
            </a:r>
            <a:r>
              <a:rPr lang="zh-TW" altLang="en-US" dirty="0">
                <a:hlinkClick r:id="rId4"/>
              </a:rPr>
              <a:t>爬蟲新手筆記 </a:t>
            </a:r>
            <a:r>
              <a:rPr lang="en-US" altLang="zh-TW" dirty="0">
                <a:hlinkClick r:id="rId4"/>
              </a:rPr>
              <a:t>- Pala.tw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160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C9877-0AF4-45D4-A855-8B01DCE5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  </a:t>
            </a:r>
            <a:r>
              <a:rPr lang="en-US" altLang="zh-TW" sz="2400" dirty="0"/>
              <a:t>is</a:t>
            </a:r>
            <a:r>
              <a:rPr lang="en-US" altLang="zh-TW" dirty="0"/>
              <a:t>   </a:t>
            </a:r>
            <a:r>
              <a:rPr lang="zh-TW" altLang="en-US" dirty="0"/>
              <a:t>爬蟲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99B142-914F-4206-A1DE-F773F7C1C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065713" cy="3649133"/>
          </a:xfrm>
        </p:spPr>
        <p:txBody>
          <a:bodyPr/>
          <a:lstStyle/>
          <a:p>
            <a:r>
              <a:rPr lang="zh-TW" altLang="en-US" dirty="0"/>
              <a:t>自動化的抓取網路上的資料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904A2B-2414-41F8-A75D-89A78FD68CB2}"/>
              </a:ext>
            </a:extLst>
          </p:cNvPr>
          <p:cNvSpPr txBox="1"/>
          <p:nvPr/>
        </p:nvSpPr>
        <p:spPr>
          <a:xfrm>
            <a:off x="670098" y="2142067"/>
            <a:ext cx="7046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PROS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759033-B668-4F19-9E88-CDB034D88672}"/>
              </a:ext>
            </a:extLst>
          </p:cNvPr>
          <p:cNvSpPr txBox="1"/>
          <p:nvPr/>
        </p:nvSpPr>
        <p:spPr>
          <a:xfrm>
            <a:off x="5751513" y="2142067"/>
            <a:ext cx="7326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CONS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73D514F-50C9-4E30-857F-32F81BF7B02F}"/>
              </a:ext>
            </a:extLst>
          </p:cNvPr>
          <p:cNvCxnSpPr>
            <a:cxnSpLocks/>
          </p:cNvCxnSpPr>
          <p:nvPr/>
        </p:nvCxnSpPr>
        <p:spPr>
          <a:xfrm>
            <a:off x="5751514" y="2142067"/>
            <a:ext cx="15703" cy="364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0462B26-F8BB-4EEC-A9AE-142C93F92ABF}"/>
              </a:ext>
            </a:extLst>
          </p:cNvPr>
          <p:cNvSpPr txBox="1">
            <a:spLocks/>
          </p:cNvSpPr>
          <p:nvPr/>
        </p:nvSpPr>
        <p:spPr>
          <a:xfrm>
            <a:off x="5751512" y="2134377"/>
            <a:ext cx="5065713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防爬蟲：網站如果改變撰寫方式就需要新的爬蟲程式，可以花錢購買網站提供的 </a:t>
            </a:r>
            <a:r>
              <a:rPr lang="en-US" altLang="zh-TW" dirty="0"/>
              <a:t>API </a:t>
            </a:r>
            <a:r>
              <a:rPr lang="zh-TW" altLang="en-US" dirty="0"/>
              <a:t>節省時間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24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 rtlCol="0">
            <a:normAutofit/>
          </a:bodyPr>
          <a:lstStyle/>
          <a:p>
            <a:r>
              <a:rPr lang="en-US" altLang="zh-TW" dirty="0"/>
              <a:t>What   </a:t>
            </a:r>
            <a:r>
              <a:rPr lang="en-US" altLang="zh-TW" sz="2400" dirty="0"/>
              <a:t>is</a:t>
            </a:r>
            <a:r>
              <a:rPr lang="en-US" altLang="zh-TW" dirty="0"/>
              <a:t>   Selenium</a:t>
            </a:r>
            <a:endParaRPr lang="zh-TW" altLang="ru-RU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aphicFrame>
        <p:nvGraphicFramePr>
          <p:cNvPr id="5" name="內容預留位置 4" descr="SmartArt 圖形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281170"/>
              </p:ext>
            </p:extLst>
          </p:nvPr>
        </p:nvGraphicFramePr>
        <p:xfrm>
          <a:off x="1188720" y="2142067"/>
          <a:ext cx="6866867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圖片 3" descr="朝著夜空的衛星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圖片 6" descr="光點的抽象影像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8D65D-1F53-4DA0-9A27-15943A81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  </a:t>
            </a:r>
            <a:r>
              <a:rPr lang="en-US" altLang="zh-TW" sz="2400" dirty="0"/>
              <a:t>we</a:t>
            </a:r>
            <a:r>
              <a:rPr lang="en-US" altLang="zh-TW" dirty="0"/>
              <a:t>   NEEDS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24D4-BECE-4728-8B10-4757B249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Pip – selenium</a:t>
            </a:r>
          </a:p>
          <a:p>
            <a:r>
              <a:rPr lang="zh-TW" altLang="en-US" dirty="0"/>
              <a:t>瀏覽器 </a:t>
            </a:r>
            <a:r>
              <a:rPr lang="en-US" altLang="zh-TW" dirty="0"/>
              <a:t>– WEB DRIVER</a:t>
            </a:r>
          </a:p>
          <a:p>
            <a:r>
              <a:rPr lang="zh-TW" altLang="en-US" dirty="0"/>
              <a:t>瀏覽器 </a:t>
            </a:r>
            <a:r>
              <a:rPr lang="en-US" altLang="zh-TW" dirty="0"/>
              <a:t>– </a:t>
            </a:r>
            <a:r>
              <a:rPr lang="en-US" altLang="zh-TW" dirty="0" err="1"/>
              <a:t>Katalon</a:t>
            </a:r>
            <a:r>
              <a:rPr lang="en-US" altLang="zh-TW" dirty="0"/>
              <a:t> </a:t>
            </a:r>
            <a:r>
              <a:rPr lang="en-US" altLang="zh-TW" dirty="0" err="1"/>
              <a:t>Recoder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C949C1-D9E1-4367-A056-1F627B6DA84A}"/>
              </a:ext>
            </a:extLst>
          </p:cNvPr>
          <p:cNvSpPr txBox="1"/>
          <p:nvPr/>
        </p:nvSpPr>
        <p:spPr>
          <a:xfrm>
            <a:off x="6358855" y="1066800"/>
            <a:ext cx="5419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下載連結們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WEB DRIVER(</a:t>
            </a:r>
            <a:r>
              <a:rPr lang="zh-TW" altLang="en-US" dirty="0"/>
              <a:t>跟自己瀏覽器的版本相同</a:t>
            </a:r>
            <a:r>
              <a:rPr lang="en-US" altLang="zh-TW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2"/>
              </a:rPr>
              <a:t>CHROME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EDGE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4"/>
              </a:rPr>
              <a:t>FIREFOX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hlinkClick r:id="rId5"/>
              </a:rPr>
              <a:t>Katalon</a:t>
            </a:r>
            <a:r>
              <a:rPr lang="en-US" altLang="zh-TW" dirty="0">
                <a:hlinkClick r:id="rId5"/>
              </a:rPr>
              <a:t> </a:t>
            </a:r>
            <a:r>
              <a:rPr lang="en-US" altLang="zh-TW" dirty="0" err="1">
                <a:hlinkClick r:id="rId5"/>
              </a:rPr>
              <a:t>Recoder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4355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A0D86-3C60-429F-9769-8D73C7D1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  </a:t>
            </a:r>
            <a:r>
              <a:rPr lang="en-US" altLang="zh-TW" sz="2400" dirty="0"/>
              <a:t>to</a:t>
            </a:r>
            <a:r>
              <a:rPr lang="en-US" altLang="zh-TW" dirty="0"/>
              <a:t>   </a:t>
            </a:r>
            <a:r>
              <a:rPr lang="en-US" altLang="zh-TW" sz="2400" dirty="0"/>
              <a:t>find   </a:t>
            </a:r>
            <a:r>
              <a:rPr lang="en-US" altLang="zh-TW" dirty="0"/>
              <a:t>ELEMENT(S)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E0C2F80-E4C8-4D1C-A3E3-86BA39F18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785" y="2141538"/>
            <a:ext cx="6493454" cy="364966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61D7A8A-02F9-4078-8A14-0C7EA3BC42F4}"/>
              </a:ext>
            </a:extLst>
          </p:cNvPr>
          <p:cNvSpPr txBox="1"/>
          <p:nvPr/>
        </p:nvSpPr>
        <p:spPr>
          <a:xfrm>
            <a:off x="2709644" y="6132352"/>
            <a:ext cx="933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4. </a:t>
            </a:r>
            <a:r>
              <a:rPr lang="zh-TW" altLang="en-US" dirty="0">
                <a:hlinkClick r:id="rId3"/>
              </a:rPr>
              <a:t>查找元素 </a:t>
            </a:r>
            <a:r>
              <a:rPr lang="en-US" altLang="zh-TW" dirty="0">
                <a:hlinkClick r:id="rId3"/>
              </a:rPr>
              <a:t>— Selenium-Python</a:t>
            </a:r>
            <a:r>
              <a:rPr lang="zh-TW" altLang="en-US" dirty="0">
                <a:hlinkClick r:id="rId3"/>
              </a:rPr>
              <a:t>中文文檔 </a:t>
            </a:r>
            <a:r>
              <a:rPr lang="en-US" altLang="zh-TW" dirty="0">
                <a:hlinkClick r:id="rId3"/>
              </a:rPr>
              <a:t>2 documentation (selenium-python-zh.readthedocs.io)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855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60A15-A7F2-4EF3-88F8-4ABF33CF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Which   </a:t>
            </a:r>
            <a:r>
              <a:rPr lang="en-US" altLang="zh-TW" sz="2400" dirty="0"/>
              <a:t>kind   of   </a:t>
            </a:r>
            <a:r>
              <a:rPr lang="en-US" altLang="zh-TW" dirty="0"/>
              <a:t>EXCEPTIONS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24F4FA-D344-4547-B0DE-A527737FC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85519"/>
            <a:ext cx="10131425" cy="4546833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常用</a:t>
            </a:r>
            <a:endParaRPr lang="en-US" altLang="zh-TW" dirty="0"/>
          </a:p>
          <a:p>
            <a:pPr lvl="1"/>
            <a:r>
              <a:rPr lang="en-US" altLang="zh-TW" dirty="0" err="1"/>
              <a:t>NoSuchElementException</a:t>
            </a:r>
            <a:endParaRPr lang="en-US" altLang="zh-TW" dirty="0"/>
          </a:p>
          <a:p>
            <a:pPr lvl="1"/>
            <a:r>
              <a:rPr lang="en-US" altLang="zh-TW" dirty="0" err="1"/>
              <a:t>TimeoutException</a:t>
            </a:r>
            <a:endParaRPr lang="en-US" altLang="zh-TW" dirty="0"/>
          </a:p>
          <a:p>
            <a:r>
              <a:rPr lang="zh-TW" altLang="en-US" dirty="0"/>
              <a:t>不常用</a:t>
            </a:r>
            <a:endParaRPr lang="en-US" altLang="zh-TW" dirty="0"/>
          </a:p>
          <a:p>
            <a:pPr lvl="1"/>
            <a:r>
              <a:rPr lang="en-US" altLang="zh-TW" dirty="0" err="1"/>
              <a:t>ElementNotInteractableException</a:t>
            </a:r>
            <a:endParaRPr lang="en-US" altLang="zh-TW" dirty="0"/>
          </a:p>
          <a:p>
            <a:pPr lvl="1"/>
            <a:r>
              <a:rPr lang="en-US" altLang="zh-TW" dirty="0" err="1"/>
              <a:t>ElementNotSelectableException</a:t>
            </a:r>
            <a:endParaRPr lang="en-US" altLang="zh-TW" dirty="0"/>
          </a:p>
          <a:p>
            <a:pPr lvl="1"/>
            <a:r>
              <a:rPr lang="en-US" altLang="zh-TW" dirty="0" err="1"/>
              <a:t>ElementNotVisibleException</a:t>
            </a:r>
            <a:endParaRPr lang="en-US" altLang="zh-TW" dirty="0"/>
          </a:p>
          <a:p>
            <a:pPr lvl="1"/>
            <a:r>
              <a:rPr lang="en-US" altLang="zh-TW" dirty="0" err="1"/>
              <a:t>ErrorInResponseException</a:t>
            </a:r>
            <a:endParaRPr lang="en-US" altLang="zh-TW" dirty="0"/>
          </a:p>
          <a:p>
            <a:pPr lvl="1"/>
            <a:r>
              <a:rPr lang="en-US" altLang="zh-TW" dirty="0" err="1"/>
              <a:t>ImeActivationFailedException</a:t>
            </a:r>
            <a:endParaRPr lang="en-US" altLang="zh-TW" dirty="0"/>
          </a:p>
          <a:p>
            <a:pPr lvl="1"/>
            <a:r>
              <a:rPr lang="en-US" altLang="zh-TW" dirty="0" err="1"/>
              <a:t>ImeNotAvailableException</a:t>
            </a:r>
            <a:endParaRPr lang="en-US" altLang="zh-TW" dirty="0"/>
          </a:p>
          <a:p>
            <a:pPr lvl="1"/>
            <a:r>
              <a:rPr lang="en-US" altLang="zh-TW" dirty="0" err="1"/>
              <a:t>InvalidArgumentException</a:t>
            </a:r>
            <a:endParaRPr lang="en-US" altLang="zh-TW" dirty="0"/>
          </a:p>
          <a:p>
            <a:pPr lvl="1"/>
            <a:r>
              <a:rPr lang="en-US" altLang="zh-TW" dirty="0" err="1"/>
              <a:t>InvalidCookieDomainException</a:t>
            </a:r>
            <a:endParaRPr lang="en-US" altLang="zh-TW" dirty="0"/>
          </a:p>
          <a:p>
            <a:pPr lvl="1"/>
            <a:r>
              <a:rPr lang="en-US" altLang="zh-TW" dirty="0" err="1"/>
              <a:t>InvalidElementStateException</a:t>
            </a:r>
            <a:endParaRPr lang="en-US" altLang="zh-TW" dirty="0"/>
          </a:p>
          <a:p>
            <a:pPr lvl="1"/>
            <a:r>
              <a:rPr lang="en-US" altLang="zh-TW" dirty="0" err="1"/>
              <a:t>InvalidSelectorException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1353AB-C5CE-4300-86C6-808C2F26E256}"/>
              </a:ext>
            </a:extLst>
          </p:cNvPr>
          <p:cNvSpPr txBox="1"/>
          <p:nvPr/>
        </p:nvSpPr>
        <p:spPr>
          <a:xfrm>
            <a:off x="2265027" y="6132352"/>
            <a:ext cx="977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2"/>
              </a:rPr>
              <a:t>7. WebDriver API — Selenium-Python</a:t>
            </a:r>
            <a:r>
              <a:rPr lang="zh-TW" altLang="en-US" dirty="0">
                <a:hlinkClick r:id="rId2"/>
              </a:rPr>
              <a:t>中文文档 </a:t>
            </a:r>
            <a:r>
              <a:rPr lang="en-US" altLang="zh-TW" dirty="0">
                <a:hlinkClick r:id="rId2"/>
              </a:rPr>
              <a:t>2 documentation (selenium-python-zh.readthedocs.io)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CB827C6-2323-4B1A-99B2-6EB1B5E6D215}"/>
              </a:ext>
            </a:extLst>
          </p:cNvPr>
          <p:cNvSpPr txBox="1"/>
          <p:nvPr/>
        </p:nvSpPr>
        <p:spPr>
          <a:xfrm>
            <a:off x="7105475" y="1451295"/>
            <a:ext cx="466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selenium.common.exceptions</a:t>
            </a:r>
            <a:r>
              <a:rPr lang="en-US" altLang="zh-TW" dirty="0"/>
              <a:t> import *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9EEDB5D-7DF5-48AF-A5B4-8AF34695F9EE}"/>
              </a:ext>
            </a:extLst>
          </p:cNvPr>
          <p:cNvSpPr txBox="1"/>
          <p:nvPr/>
        </p:nvSpPr>
        <p:spPr>
          <a:xfrm>
            <a:off x="5268286" y="2785145"/>
            <a:ext cx="6384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InvalidSwitchToTargetException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MoveTargetOutOfBoundsException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NoAlertPresentException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NoSuchAttributeException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NoSuchFrameException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NoSuchWindowException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RemoteDriverServerException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StaleElementReferenceException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UnableToSetCookieException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UnexpectedAlertPresentException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UnexpectedTagNameException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WebDriverException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029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9609F-93E9-4113-AB06-61D19F7C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  </a:t>
            </a:r>
            <a:r>
              <a:rPr lang="en-US" altLang="zh-TW" sz="2400" dirty="0"/>
              <a:t>to</a:t>
            </a:r>
            <a:r>
              <a:rPr lang="en-US" altLang="zh-TW" dirty="0"/>
              <a:t>   </a:t>
            </a:r>
            <a:r>
              <a:rPr lang="en-US" altLang="zh-TW" sz="2400" dirty="0"/>
              <a:t>make</a:t>
            </a:r>
            <a:r>
              <a:rPr lang="en-US" altLang="zh-TW" dirty="0"/>
              <a:t>   </a:t>
            </a:r>
            <a:r>
              <a:rPr lang="en-US" altLang="zh-TW" sz="2400" dirty="0"/>
              <a:t>a</a:t>
            </a:r>
            <a:r>
              <a:rPr lang="en-US" altLang="zh-TW" dirty="0"/>
              <a:t>   WAIT   </a:t>
            </a:r>
            <a:r>
              <a:rPr lang="en-US" altLang="zh-TW" sz="2400" dirty="0"/>
              <a:t>–   until   element</a:t>
            </a:r>
            <a:endParaRPr lang="zh-TW" altLang="en-US" sz="2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5078329-B362-4384-8171-962DD6A22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610" y="2141538"/>
            <a:ext cx="8879804" cy="364966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DADF3A9-514E-4965-A009-405D5DD6E8F9}"/>
              </a:ext>
            </a:extLst>
          </p:cNvPr>
          <p:cNvSpPr txBox="1"/>
          <p:nvPr/>
        </p:nvSpPr>
        <p:spPr>
          <a:xfrm>
            <a:off x="1132514" y="6132352"/>
            <a:ext cx="1086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5. </a:t>
            </a:r>
            <a:r>
              <a:rPr lang="zh-TW" altLang="en-US" dirty="0">
                <a:hlinkClick r:id="rId3"/>
              </a:rPr>
              <a:t>等待页面加载完成</a:t>
            </a:r>
            <a:r>
              <a:rPr lang="en-US" altLang="zh-TW" dirty="0">
                <a:hlinkClick r:id="rId3"/>
              </a:rPr>
              <a:t>(Waits) — Selenium-Python</a:t>
            </a:r>
            <a:r>
              <a:rPr lang="zh-TW" altLang="en-US" dirty="0">
                <a:hlinkClick r:id="rId3"/>
              </a:rPr>
              <a:t>中文文档 </a:t>
            </a:r>
            <a:r>
              <a:rPr lang="en-US" altLang="zh-TW" dirty="0">
                <a:hlinkClick r:id="rId3"/>
              </a:rPr>
              <a:t>2 documentation (selenium-python-zh.readthedocs.io)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13401DB-708D-419D-A0F5-5D16CF70A8D5}"/>
              </a:ext>
            </a:extLst>
          </p:cNvPr>
          <p:cNvSpPr txBox="1"/>
          <p:nvPr/>
        </p:nvSpPr>
        <p:spPr>
          <a:xfrm>
            <a:off x="5293452" y="4001549"/>
            <a:ext cx="25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 max waiting seconds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92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D7D79-3904-45B2-94F0-02EC359F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  </a:t>
            </a:r>
            <a:r>
              <a:rPr lang="en-US" altLang="zh-TW" sz="2400" dirty="0"/>
              <a:t>to</a:t>
            </a:r>
            <a:r>
              <a:rPr lang="en-US" altLang="zh-TW" dirty="0"/>
              <a:t>   </a:t>
            </a:r>
            <a:r>
              <a:rPr lang="en-US" altLang="zh-TW" sz="2400" dirty="0"/>
              <a:t>make</a:t>
            </a:r>
            <a:r>
              <a:rPr lang="en-US" altLang="zh-TW" dirty="0"/>
              <a:t>   </a:t>
            </a:r>
            <a:r>
              <a:rPr lang="en-US" altLang="zh-TW" sz="2400" dirty="0"/>
              <a:t>a</a:t>
            </a:r>
            <a:r>
              <a:rPr lang="en-US" altLang="zh-TW" dirty="0"/>
              <a:t>   WAIT   </a:t>
            </a:r>
            <a:r>
              <a:rPr lang="en-US" altLang="zh-TW" sz="2400" dirty="0"/>
              <a:t>–   time   intern</a:t>
            </a:r>
            <a:endParaRPr lang="zh-TW" altLang="en-US" sz="24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FF4FA08-568A-4CF3-ADD7-6D73B96AD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612" y="2309019"/>
            <a:ext cx="8305800" cy="3314700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F677D2B-842A-4E2F-AA50-BCCB58FB222D}"/>
              </a:ext>
            </a:extLst>
          </p:cNvPr>
          <p:cNvSpPr txBox="1"/>
          <p:nvPr/>
        </p:nvSpPr>
        <p:spPr>
          <a:xfrm>
            <a:off x="7772023" y="4517320"/>
            <a:ext cx="304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 second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829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16c05727-aa75-4e4a-9b5f-8a80a1165891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未來設計</Template>
  <TotalTime>0</TotalTime>
  <Words>585</Words>
  <Application>Microsoft Office PowerPoint</Application>
  <PresentationFormat>寬螢幕</PresentationFormat>
  <Paragraphs>98</Paragraphs>
  <Slides>18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Microsoft JhengHei UI</vt:lpstr>
      <vt:lpstr>新細明體</vt:lpstr>
      <vt:lpstr>Arial</vt:lpstr>
      <vt:lpstr>Calibri</vt:lpstr>
      <vt:lpstr>Wingdings</vt:lpstr>
      <vt:lpstr>天體</vt:lpstr>
      <vt:lpstr>Python 爬蟲</vt:lpstr>
      <vt:lpstr>What   is   爬蟲</vt:lpstr>
      <vt:lpstr>how   is   爬蟲</vt:lpstr>
      <vt:lpstr>What   is   Selenium</vt:lpstr>
      <vt:lpstr>What   we   NEEDS</vt:lpstr>
      <vt:lpstr>HOW   to   find   ELEMENT(S)</vt:lpstr>
      <vt:lpstr>Which   kind   of   EXCEPTIONS</vt:lpstr>
      <vt:lpstr>HOW   to   make   a   WAIT   –   until   element</vt:lpstr>
      <vt:lpstr>HOW   to   make   a   WAIT   –   time   intern</vt:lpstr>
      <vt:lpstr>HOW   to   make   an   ACTION   CHAIN   aka.   巨集</vt:lpstr>
      <vt:lpstr>HOW   to   execute   your   JS   in   html</vt:lpstr>
      <vt:lpstr>進入正題   -   今天的目標   -   電腦玩   tsj.tw</vt:lpstr>
      <vt:lpstr>1. 設定 webdriver 位置</vt:lpstr>
      <vt:lpstr>2. 進入網站與結束執行</vt:lpstr>
      <vt:lpstr>3. 利用 Katalon Recoder 擷取動作</vt:lpstr>
      <vt:lpstr>4. 修改與重複執行</vt:lpstr>
      <vt:lpstr>In   the   Ending</vt:lpstr>
      <vt:lpstr>感謝您！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2021-08-05T18:32:51Z</dcterms:created>
  <dcterms:modified xsi:type="dcterms:W3CDTF">2021-08-06T08:26:40Z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