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81" r:id="rId2"/>
    <p:sldId id="285" r:id="rId3"/>
    <p:sldId id="288" r:id="rId4"/>
    <p:sldId id="291" r:id="rId5"/>
    <p:sldId id="286" r:id="rId6"/>
    <p:sldId id="290" r:id="rId7"/>
    <p:sldId id="289" r:id="rId8"/>
    <p:sldId id="315" r:id="rId9"/>
    <p:sldId id="311" r:id="rId10"/>
    <p:sldId id="314" r:id="rId11"/>
    <p:sldId id="312" r:id="rId12"/>
    <p:sldId id="313" r:id="rId13"/>
    <p:sldId id="316" r:id="rId14"/>
    <p:sldId id="292" r:id="rId15"/>
    <p:sldId id="293" r:id="rId16"/>
    <p:sldId id="295" r:id="rId17"/>
    <p:sldId id="317" r:id="rId18"/>
    <p:sldId id="294" r:id="rId19"/>
    <p:sldId id="318" r:id="rId20"/>
    <p:sldId id="319" r:id="rId21"/>
    <p:sldId id="320" r:id="rId22"/>
    <p:sldId id="321" r:id="rId23"/>
    <p:sldId id="322" r:id="rId24"/>
    <p:sldId id="324" r:id="rId25"/>
    <p:sldId id="325" r:id="rId26"/>
    <p:sldId id="305" r:id="rId27"/>
    <p:sldId id="276" r:id="rId28"/>
    <p:sldId id="32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文彬 賴" initials="文彬" lastIdx="1" clrIdx="0">
    <p:extLst>
      <p:ext uri="{19B8F6BF-5375-455C-9EA6-DF929625EA0E}">
        <p15:presenceInfo xmlns:p15="http://schemas.microsoft.com/office/powerpoint/2012/main" userId="8a3468a290b98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515" autoAdjust="0"/>
  </p:normalViewPr>
  <p:slideViewPr>
    <p:cSldViewPr snapToGrid="0">
      <p:cViewPr varScale="1">
        <p:scale>
          <a:sx n="103" d="100"/>
          <a:sy n="103" d="100"/>
        </p:scale>
        <p:origin x="18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2730-8382-41D2-902D-54F8503238D3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A8C07-F7B2-4BE9-BDCE-BC14B548C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Priority inversion</a:t>
            </a:r>
            <a:r>
              <a:rPr lang="zh-TW" altLang="en-US" dirty="0"/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是指低優先權的任務把持著高優先權任務所需要的資源，導致高優先權任務必須等待低優先權任務釋放資源，這樣的情況就如優先權被反轉了。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A8C07-F7B2-4BE9-BDCE-BC14B548C0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6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Work queue </a:t>
            </a:r>
            <a:r>
              <a:rPr lang="zh-TW" altLang="en-US" dirty="0"/>
              <a:t>是將任務放進一個 </a:t>
            </a:r>
            <a:r>
              <a:rPr lang="en-US" altLang="zh-TW" dirty="0"/>
              <a:t>queue</a:t>
            </a:r>
            <a:r>
              <a:rPr lang="zh-TW" altLang="en-US" dirty="0"/>
              <a:t>，當有 </a:t>
            </a:r>
            <a:r>
              <a:rPr lang="en-US" altLang="zh-TW" dirty="0"/>
              <a:t>thread </a:t>
            </a:r>
            <a:r>
              <a:rPr lang="zh-TW" altLang="en-US" dirty="0"/>
              <a:t>可以執行時，就是執行這個任務。</a:t>
            </a:r>
            <a:endParaRPr lang="en-US" altLang="zh-TW" dirty="0"/>
          </a:p>
          <a:p>
            <a:r>
              <a:rPr lang="en-US" altLang="zh-TW" dirty="0"/>
              <a:t>Leader/Follower </a:t>
            </a:r>
            <a:r>
              <a:rPr lang="zh-TW" altLang="en-US" dirty="0"/>
              <a:t>是從很多個 </a:t>
            </a:r>
            <a:r>
              <a:rPr lang="en-US" altLang="zh-TW" dirty="0"/>
              <a:t>thread </a:t>
            </a:r>
            <a:r>
              <a:rPr lang="zh-TW" altLang="en-US" dirty="0"/>
              <a:t>中選出一個作為 </a:t>
            </a:r>
            <a:r>
              <a:rPr lang="en-US" altLang="zh-TW" dirty="0"/>
              <a:t>leader</a:t>
            </a:r>
            <a:r>
              <a:rPr lang="zh-TW" altLang="en-US" dirty="0"/>
              <a:t>，這個 </a:t>
            </a:r>
            <a:r>
              <a:rPr lang="en-US" altLang="zh-TW" dirty="0"/>
              <a:t>leader </a:t>
            </a:r>
            <a:r>
              <a:rPr lang="zh-TW" altLang="en-US" dirty="0"/>
              <a:t>會去監聽工作狀態，當有程式需要執行時，它就會去做，並且將自己的狀態改成 </a:t>
            </a:r>
            <a:r>
              <a:rPr lang="en-US" altLang="zh-TW" dirty="0"/>
              <a:t>processing</a:t>
            </a:r>
            <a:r>
              <a:rPr lang="zh-TW" altLang="en-US" dirty="0"/>
              <a:t>，之後再從 </a:t>
            </a:r>
            <a:r>
              <a:rPr lang="en-US" altLang="zh-TW" dirty="0"/>
              <a:t>waiting threads </a:t>
            </a:r>
            <a:r>
              <a:rPr lang="zh-TW" altLang="en-US" dirty="0"/>
              <a:t>中選一個出來做 </a:t>
            </a:r>
            <a:r>
              <a:rPr lang="en-US" altLang="zh-TW" dirty="0"/>
              <a:t>leader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A8C07-F7B2-4BE9-BDCE-BC14B548C0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5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1513" y="357188"/>
            <a:ext cx="27273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04400"/>
            <a:ext cx="7772400" cy="1470025"/>
          </a:xfrm>
        </p:spPr>
        <p:txBody>
          <a:bodyPr/>
          <a:lstStyle>
            <a:lvl1pPr>
              <a:defRPr sz="4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5852" y="4929198"/>
            <a:ext cx="6786610" cy="857256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標楷體" pitchFamily="65" charset="-12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6" name="內容版面配置區 15"/>
          <p:cNvSpPr>
            <a:spLocks noGrp="1"/>
          </p:cNvSpPr>
          <p:nvPr>
            <p:ph sz="quarter" idx="13"/>
          </p:nvPr>
        </p:nvSpPr>
        <p:spPr>
          <a:xfrm>
            <a:off x="1835696" y="3717032"/>
            <a:ext cx="5904656" cy="928687"/>
          </a:xfr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>
                <a:latin typeface="+mj-lt"/>
                <a:ea typeface="標楷體" pitchFamily="65" charset="-120"/>
                <a:cs typeface="Times New Roman" pitchFamily="18" charset="0"/>
              </a:defRPr>
            </a:lvl1pPr>
            <a:lvl2pPr algn="ctr">
              <a:defRPr sz="2400"/>
            </a:lvl2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4"/>
          </p:nvPr>
        </p:nvSpPr>
        <p:spPr>
          <a:xfrm>
            <a:off x="3571875" y="5715000"/>
            <a:ext cx="2133600" cy="365125"/>
          </a:xfrm>
        </p:spPr>
        <p:txBody>
          <a:bodyPr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標楷體" pitchFamily="65" charset="-120"/>
              </a:defRPr>
            </a:lvl1pPr>
          </a:lstStyle>
          <a:p>
            <a:fld id="{464F5011-0135-4B1A-8618-BB57B695B4A4}" type="datetime1">
              <a:rPr lang="en-US" smtClean="0"/>
              <a:pPr/>
              <a:t>4/11/2021</a:t>
            </a:fld>
            <a:endParaRPr 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投影片編號版面配置區 5"/>
          <p:cNvSpPr>
            <a:spLocks noGrp="1" noChangeAspect="1"/>
          </p:cNvSpPr>
          <p:nvPr>
            <p:ph type="sldNum" sz="quarter" idx="16"/>
          </p:nvPr>
        </p:nvSpPr>
        <p:spPr>
          <a:xfrm>
            <a:off x="6929438" y="6356350"/>
            <a:ext cx="2133600" cy="365125"/>
          </a:xfrm>
        </p:spPr>
        <p:txBody>
          <a:bodyPr/>
          <a:lstStyle>
            <a:lvl1pPr>
              <a:defRPr sz="280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itchFamily="34" charset="0"/>
              </a:defRPr>
            </a:lvl1pPr>
          </a:lstStyle>
          <a:p>
            <a:fld id="{5E683B73-6C6D-4294-85C3-BEF7C23A6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3558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285750"/>
            <a:ext cx="17970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9538" y="1071563"/>
            <a:ext cx="8605837" cy="71437"/>
          </a:xfrm>
          <a:prstGeom prst="rect">
            <a:avLst/>
          </a:prstGeom>
          <a:solidFill>
            <a:srgbClr val="8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76200" y="0"/>
            <a:ext cx="233363" cy="6858000"/>
          </a:xfrm>
          <a:prstGeom prst="rect">
            <a:avLst/>
          </a:prstGeom>
          <a:solidFill>
            <a:srgbClr val="8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8788" y="6402289"/>
            <a:ext cx="265053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0541" cmpd="sng">
                  <a:solidFill>
                    <a:srgbClr val="8080C0">
                      <a:alpha val="69804"/>
                    </a:srgbClr>
                  </a:solidFill>
                  <a:prstDash val="solid"/>
                </a:ln>
                <a:solidFill>
                  <a:srgbClr val="808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Mobile Broadband Networklab, NCU</a:t>
            </a:r>
            <a:endParaRPr kumimoji="0" lang="zh-TW" altLang="en-US" sz="1200" b="1" dirty="0">
              <a:ln w="10541" cmpd="sng">
                <a:solidFill>
                  <a:srgbClr val="8080C0">
                    <a:alpha val="69804"/>
                  </a:srgbClr>
                </a:solidFill>
                <a:prstDash val="solid"/>
              </a:ln>
              <a:solidFill>
                <a:srgbClr val="808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31762"/>
            <a:ext cx="8585325" cy="939784"/>
          </a:xfrm>
        </p:spPr>
        <p:txBody>
          <a:bodyPr/>
          <a:lstStyle>
            <a:lvl1pPr algn="l">
              <a:lnSpc>
                <a:spcPts val="3600"/>
              </a:lnSpc>
              <a:defRPr sz="40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85720" y="1260491"/>
            <a:ext cx="8653564" cy="4525963"/>
          </a:xfrm>
        </p:spPr>
        <p:txBody>
          <a:bodyPr/>
          <a:lstStyle>
            <a:lvl1pPr>
              <a:spcBef>
                <a:spcPts val="600"/>
              </a:spcBef>
              <a:buFontTx/>
              <a:buBlip>
                <a:blip r:embed="rId3"/>
              </a:buBlip>
              <a:defRPr sz="2800" baseline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defRPr>
            </a:lvl1pPr>
            <a:lvl2pPr marL="731520" indent="-365760">
              <a:spcBef>
                <a:spcPts val="0"/>
              </a:spcBef>
              <a:buClr>
                <a:srgbClr val="8080C0"/>
              </a:buClr>
              <a:buSzPct val="80000"/>
              <a:buFont typeface="Wingdings" pitchFamily="2" charset="2"/>
              <a:buChar char="n"/>
              <a:defRPr sz="2400" baseline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defRPr>
            </a:lvl2pPr>
            <a:lvl3pPr marL="1097280" indent="-274320">
              <a:buClr>
                <a:srgbClr val="8080C0"/>
              </a:buClr>
              <a:buSzPct val="70000"/>
              <a:buFont typeface="Wingdings" pitchFamily="2" charset="2"/>
              <a:buChar char="u"/>
              <a:defRPr sz="2000" baseline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buClr>
                <a:srgbClr val="8080C0"/>
              </a:buClr>
              <a:defRPr sz="1600" baseline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buClr>
                <a:srgbClr val="73BEE6"/>
              </a:buClr>
              <a:buFont typeface="Arial" pitchFamily="34" charset="0"/>
              <a:buChar char="»"/>
              <a:defRPr sz="1200" baseline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/>
              <a:t>編輯母片文字樣式 </a:t>
            </a:r>
            <a:r>
              <a:rPr lang="en-US" altLang="zh-TW" dirty="0"/>
              <a:t>First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Second</a:t>
            </a:r>
            <a:endParaRPr lang="zh-TW" altLang="en-US" dirty="0"/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Third</a:t>
            </a:r>
            <a:endParaRPr lang="zh-TW" altLang="en-US" dirty="0"/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Fourth</a:t>
            </a:r>
            <a:endParaRPr lang="zh-TW" altLang="en-US" dirty="0"/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Fifth</a:t>
            </a:r>
            <a:endParaRPr lang="zh-TW" altLang="en-US" dirty="0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4B1E6-6B7D-4497-90C6-CF5C583D2F6B}" type="datetime1">
              <a:rPr lang="en-US" smtClean="0"/>
              <a:pPr/>
              <a:t>4/11/2021</a:t>
            </a:fld>
            <a:endParaRPr 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" name="投影片編號版面配置區 5"/>
          <p:cNvSpPr>
            <a:spLocks noGrp="1" noChangeAspect="1"/>
          </p:cNvSpPr>
          <p:nvPr>
            <p:ph type="sldNum" sz="quarter" idx="12"/>
          </p:nvPr>
        </p:nvSpPr>
        <p:spPr>
          <a:xfrm>
            <a:off x="6929438" y="6356350"/>
            <a:ext cx="2133600" cy="365125"/>
          </a:xfrm>
        </p:spPr>
        <p:txBody>
          <a:bodyPr/>
          <a:lstStyle>
            <a:lvl1pPr>
              <a:defRPr sz="280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itchFamily="34" charset="0"/>
              </a:defRPr>
            </a:lvl1pPr>
          </a:lstStyle>
          <a:p>
            <a:fld id="{5E683B73-6C6D-4294-85C3-BEF7C23A6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49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142875"/>
            <a:ext cx="11414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9538" y="677863"/>
            <a:ext cx="8605837" cy="36512"/>
          </a:xfrm>
          <a:prstGeom prst="rect">
            <a:avLst/>
          </a:prstGeom>
          <a:solidFill>
            <a:srgbClr val="8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76200" y="0"/>
            <a:ext cx="233363" cy="6858000"/>
          </a:xfrm>
          <a:prstGeom prst="rect">
            <a:avLst/>
          </a:prstGeom>
          <a:solidFill>
            <a:srgbClr val="8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8788" y="6402289"/>
            <a:ext cx="265053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0541" cmpd="sng">
                  <a:solidFill>
                    <a:srgbClr val="8080C0">
                      <a:alpha val="69804"/>
                    </a:srgbClr>
                  </a:solidFill>
                  <a:prstDash val="solid"/>
                </a:ln>
                <a:solidFill>
                  <a:srgbClr val="808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Mobile Broadband Networklab, NCU</a:t>
            </a:r>
            <a:endParaRPr kumimoji="0" lang="zh-TW" altLang="en-US" sz="1200" b="1" dirty="0">
              <a:ln w="10541" cmpd="sng">
                <a:solidFill>
                  <a:srgbClr val="8080C0">
                    <a:alpha val="69804"/>
                  </a:srgbClr>
                </a:solidFill>
                <a:prstDash val="solid"/>
              </a:ln>
              <a:solidFill>
                <a:srgbClr val="808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7686700" cy="500066"/>
          </a:xfrm>
        </p:spPr>
        <p:txBody>
          <a:bodyPr>
            <a:noAutofit/>
          </a:bodyPr>
          <a:lstStyle>
            <a:lvl1pPr algn="l">
              <a:defRPr sz="3800"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8725584" cy="5357850"/>
          </a:xfrm>
        </p:spPr>
        <p:txBody>
          <a:bodyPr/>
          <a:lstStyle>
            <a:lvl1pPr marL="347472" indent="-347472">
              <a:spcBef>
                <a:spcPts val="600"/>
              </a:spcBef>
              <a:buFontTx/>
              <a:buBlip>
                <a:blip r:embed="rId3"/>
              </a:buBlip>
              <a:defRPr sz="2800"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31520" indent="-365760">
              <a:spcBef>
                <a:spcPts val="0"/>
              </a:spcBef>
              <a:buClr>
                <a:srgbClr val="8080C0"/>
              </a:buClr>
              <a:buSzPct val="80000"/>
              <a:buFont typeface="Wingdings" pitchFamily="2" charset="2"/>
              <a:buChar char="n"/>
              <a:defRPr sz="2400"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097280" indent="-365760">
              <a:buClr>
                <a:srgbClr val="ECB268"/>
              </a:buClr>
              <a:buSzPct val="70000"/>
              <a:buFont typeface="Wingdings" pitchFamily="2" charset="2"/>
              <a:buChar char="u"/>
              <a:defRPr sz="2000"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>
              <a:buClr>
                <a:srgbClr val="8080C0"/>
              </a:buClr>
              <a:defRPr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>
              <a:buClr>
                <a:srgbClr val="73BEE6"/>
              </a:buClr>
              <a:buFont typeface="Arial" pitchFamily="34" charset="0"/>
              <a:buChar char="»"/>
              <a:defRPr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F5011-0135-4B1A-8618-BB57B695B4A4}" type="datetime1">
              <a:rPr lang="en-US" smtClean="0"/>
              <a:pPr/>
              <a:t>4/11/2021</a:t>
            </a:fld>
            <a:endParaRPr 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" name="投影片編號版面配置區 5"/>
          <p:cNvSpPr>
            <a:spLocks noGrp="1" noChangeAspect="1"/>
          </p:cNvSpPr>
          <p:nvPr>
            <p:ph type="sldNum" sz="quarter" idx="12"/>
          </p:nvPr>
        </p:nvSpPr>
        <p:spPr>
          <a:xfrm>
            <a:off x="6929438" y="6356350"/>
            <a:ext cx="2133600" cy="365125"/>
          </a:xfrm>
        </p:spPr>
        <p:txBody>
          <a:bodyPr/>
          <a:lstStyle>
            <a:lvl1pPr>
              <a:defRPr sz="280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itchFamily="34" charset="0"/>
              </a:defRPr>
            </a:lvl1pPr>
          </a:lstStyle>
          <a:p>
            <a:fld id="{5E683B73-6C6D-4294-85C3-BEF7C23A6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26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214313"/>
            <a:ext cx="24431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8"/>
          <p:cNvSpPr/>
          <p:nvPr/>
        </p:nvSpPr>
        <p:spPr>
          <a:xfrm>
            <a:off x="-76200" y="0"/>
            <a:ext cx="233363" cy="6858000"/>
          </a:xfrm>
          <a:prstGeom prst="rect">
            <a:avLst/>
          </a:prstGeom>
          <a:solidFill>
            <a:srgbClr val="8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" name="矩形 9"/>
          <p:cNvSpPr/>
          <p:nvPr/>
        </p:nvSpPr>
        <p:spPr>
          <a:xfrm>
            <a:off x="109538" y="6143625"/>
            <a:ext cx="8605837" cy="71438"/>
          </a:xfrm>
          <a:prstGeom prst="rect">
            <a:avLst/>
          </a:prstGeom>
          <a:gradFill flip="none" rotWithShape="1">
            <a:gsLst>
              <a:gs pos="0">
                <a:srgbClr val="8080C0">
                  <a:shade val="30000"/>
                  <a:satMod val="115000"/>
                </a:srgbClr>
              </a:gs>
              <a:gs pos="50000">
                <a:srgbClr val="8080C0">
                  <a:shade val="67500"/>
                  <a:satMod val="115000"/>
                </a:srgbClr>
              </a:gs>
              <a:gs pos="100000">
                <a:srgbClr val="808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Rectangle 12"/>
          <p:cNvSpPr/>
          <p:nvPr/>
        </p:nvSpPr>
        <p:spPr>
          <a:xfrm>
            <a:off x="2357422" y="2214554"/>
            <a:ext cx="4000528" cy="16312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Q &amp; A</a:t>
            </a:r>
            <a:endParaRPr kumimoji="0" lang="zh-TW" altLang="en-US" sz="10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F5011-0135-4B1A-8618-BB57B695B4A4}" type="datetime1">
              <a:rPr lang="en-US" smtClean="0"/>
              <a:pPr/>
              <a:t>4/11/2021</a:t>
            </a:fld>
            <a:endParaRPr 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" name="投影片編號版面配置區 5"/>
          <p:cNvSpPr>
            <a:spLocks noGrp="1" noChangeAspect="1"/>
          </p:cNvSpPr>
          <p:nvPr>
            <p:ph type="sldNum" sz="quarter" idx="12"/>
          </p:nvPr>
        </p:nvSpPr>
        <p:spPr>
          <a:xfrm>
            <a:off x="6929438" y="6356350"/>
            <a:ext cx="2133600" cy="365125"/>
          </a:xfrm>
        </p:spPr>
        <p:txBody>
          <a:bodyPr/>
          <a:lstStyle>
            <a:lvl1pPr>
              <a:defRPr sz="280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itchFamily="34" charset="0"/>
              </a:defRPr>
            </a:lvl1pPr>
          </a:lstStyle>
          <a:p>
            <a:fld id="{5E683B73-6C6D-4294-85C3-BEF7C23A6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805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5011-0135-4B1A-8618-BB57B695B4A4}" type="datetime1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697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44AD-513F-4780-AAAE-A618E1765FE7}" type="datetime1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66DA2-6988-42FB-B7DC-5BDE70A64A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54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F5011-0135-4B1A-8618-BB57B695B4A4}" type="datetime1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E683B73-6C6D-4294-85C3-BEF7C23A6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en.wikipedia.org/wiki/Native_POSIX_Thread_Library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cpp/parallel/sample-multithread-c-program?view=msvc-160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threading-multithreaded-programming-tutorial/" TargetMode="External"/><Relationship Id="rId2" Type="http://schemas.openxmlformats.org/officeDocument/2006/relationships/hyperlink" Target="https://en.wikipedia.org/wiki/Thread_(computing)#M:N_.28hybrid_threading.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apollo.com.tw/zh-tw/python-multiprocess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5719" y="1805684"/>
            <a:ext cx="8772559" cy="1470025"/>
          </a:xfrm>
        </p:spPr>
        <p:txBody>
          <a:bodyPr/>
          <a:lstStyle/>
          <a:p>
            <a:r>
              <a:rPr lang="en-US" altLang="zh-TW" sz="3600" dirty="0"/>
              <a:t>1092</a:t>
            </a:r>
            <a:r>
              <a:rPr lang="zh-TW" altLang="en-US" sz="3600" dirty="0"/>
              <a:t>作業系統 </a:t>
            </a:r>
            <a:r>
              <a:rPr lang="en-US" altLang="zh-TW" sz="3600" dirty="0"/>
              <a:t>– Thread</a:t>
            </a:r>
            <a:r>
              <a:rPr lang="zh-TW" altLang="en-US" sz="3600" dirty="0"/>
              <a:t>課程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64019" y="6067323"/>
            <a:ext cx="5433646" cy="79130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副標題 2"/>
          <p:cNvSpPr>
            <a:spLocks noGrp="1"/>
          </p:cNvSpPr>
          <p:nvPr>
            <p:ph type="subTitle" idx="1"/>
          </p:nvPr>
        </p:nvSpPr>
        <p:spPr>
          <a:xfrm>
            <a:off x="1209628" y="3671351"/>
            <a:ext cx="6786610" cy="2395971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Professor: Li-der Chou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Presenter: </a:t>
            </a:r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</a:rPr>
              <a:t>陳宗琪</a:t>
            </a:r>
            <a:endParaRPr 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4CA8D-34EA-4C15-8C7E-A1EBE77E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Threading Models - One to 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BE4EE-7A10-4E52-B7D5-3A78DEA5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最容易實作。</a:t>
            </a:r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user thread </a:t>
            </a:r>
            <a:r>
              <a:rPr lang="zh-TW" altLang="en-US" dirty="0"/>
              <a:t>生成時，就會生成一個對映的 </a:t>
            </a:r>
            <a:r>
              <a:rPr lang="en-US" altLang="zh-TW" dirty="0"/>
              <a:t>kernel thread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最大的問題是實際的 </a:t>
            </a:r>
            <a:r>
              <a:rPr lang="en-US" altLang="zh-TW" dirty="0"/>
              <a:t>thread</a:t>
            </a:r>
            <a:r>
              <a:rPr lang="zh-TW" altLang="en-US" dirty="0"/>
              <a:t>，也就是硬體資源是有限制的。</a:t>
            </a:r>
            <a:endParaRPr lang="en-US" altLang="zh-TW" dirty="0"/>
          </a:p>
          <a:p>
            <a:r>
              <a:rPr lang="en-US" altLang="zh-TW" dirty="0"/>
              <a:t>Linux </a:t>
            </a:r>
            <a:r>
              <a:rPr lang="zh-TW" altLang="en-US" dirty="0"/>
              <a:t>上的 </a:t>
            </a:r>
            <a:r>
              <a:rPr lang="en-US" altLang="zh-TW" dirty="0"/>
              <a:t>C library (</a:t>
            </a:r>
            <a:r>
              <a:rPr lang="en-US" altLang="zh-TW" dirty="0">
                <a:hlinkClick r:id="rId2"/>
              </a:rPr>
              <a:t>NPLT</a:t>
            </a:r>
            <a:r>
              <a:rPr lang="en-US" altLang="zh-TW" dirty="0"/>
              <a:t>)</a:t>
            </a:r>
            <a:r>
              <a:rPr lang="zh-TW" altLang="en-US" dirty="0"/>
              <a:t> 就是以這種模型實作的。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5760BB-128E-456F-AD24-BFB0848B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1" descr="4_06.pdf">
            <a:extLst>
              <a:ext uri="{FF2B5EF4-FFF2-40B4-BE49-F238E27FC236}">
                <a16:creationId xmlns:a16="http://schemas.microsoft.com/office/drawing/2014/main" id="{AFEB860F-E4B8-45FA-A4D0-F7D416A4E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31" y="3941328"/>
            <a:ext cx="6053226" cy="229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76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E485F-D690-4BEF-89EE-261B8188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Threading Models - Many to 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9F90D-6CF7-46D7-B8EA-2B7D580D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52" y="765872"/>
            <a:ext cx="5991023" cy="5357850"/>
          </a:xfrm>
        </p:spPr>
        <p:txBody>
          <a:bodyPr/>
          <a:lstStyle/>
          <a:p>
            <a:r>
              <a:rPr lang="zh-TW" altLang="en-US" dirty="0"/>
              <a:t>優點</a:t>
            </a:r>
            <a:endParaRPr lang="en-US" altLang="zh-TW" dirty="0"/>
          </a:p>
          <a:p>
            <a:pPr lvl="1"/>
            <a:r>
              <a:rPr lang="en-US" altLang="zh-TW" dirty="0"/>
              <a:t>Threads </a:t>
            </a:r>
            <a:r>
              <a:rPr lang="zh-TW" altLang="en-US" dirty="0"/>
              <a:t>之間的 </a:t>
            </a:r>
            <a:r>
              <a:rPr lang="en-US" altLang="zh-TW" dirty="0"/>
              <a:t>context switch </a:t>
            </a:r>
            <a:r>
              <a:rPr lang="zh-TW" altLang="en-US" dirty="0"/>
              <a:t>不需要透過 </a:t>
            </a:r>
            <a:r>
              <a:rPr lang="en-US" altLang="zh-TW" dirty="0"/>
              <a:t>OS</a:t>
            </a:r>
            <a:r>
              <a:rPr lang="zh-TW" altLang="en-US" dirty="0"/>
              <a:t>，而是由 </a:t>
            </a:r>
            <a:r>
              <a:rPr lang="en-US" altLang="zh-TW" dirty="0"/>
              <a:t>user </a:t>
            </a:r>
            <a:r>
              <a:rPr lang="zh-TW" altLang="en-US" dirty="0"/>
              <a:t>管理，所以速度比較快。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缺點</a:t>
            </a:r>
            <a:endParaRPr lang="en-US" altLang="zh-TW" dirty="0"/>
          </a:p>
          <a:p>
            <a:pPr lvl="1"/>
            <a:r>
              <a:rPr lang="zh-TW" altLang="en-US" dirty="0"/>
              <a:t>實際上只有一個 </a:t>
            </a:r>
            <a:r>
              <a:rPr lang="en-US" altLang="zh-TW" dirty="0"/>
              <a:t>kernel thread </a:t>
            </a:r>
            <a:r>
              <a:rPr lang="zh-TW" altLang="en-US" dirty="0"/>
              <a:t>在運作。</a:t>
            </a:r>
            <a:endParaRPr lang="en-US" altLang="zh-TW" dirty="0"/>
          </a:p>
          <a:p>
            <a:pPr lvl="1"/>
            <a:r>
              <a:rPr lang="zh-TW" altLang="en-US" dirty="0"/>
              <a:t>如果有一個 </a:t>
            </a:r>
            <a:r>
              <a:rPr lang="en-US" altLang="zh-TW" dirty="0"/>
              <a:t>thread </a:t>
            </a:r>
            <a:r>
              <a:rPr lang="zh-TW" altLang="en-US" dirty="0"/>
              <a:t>發出 </a:t>
            </a:r>
            <a:r>
              <a:rPr lang="en-US" altLang="zh-TW" dirty="0"/>
              <a:t>I/O </a:t>
            </a:r>
            <a:r>
              <a:rPr lang="zh-TW" altLang="en-US" dirty="0"/>
              <a:t>請求，就會導致所有的 </a:t>
            </a:r>
            <a:r>
              <a:rPr lang="en-US" altLang="zh-TW" dirty="0"/>
              <a:t>user threads </a:t>
            </a:r>
            <a:r>
              <a:rPr lang="zh-TW" altLang="en-US" dirty="0"/>
              <a:t>被 </a:t>
            </a:r>
            <a:r>
              <a:rPr lang="en-US" altLang="zh-TW" dirty="0"/>
              <a:t>block</a:t>
            </a:r>
            <a:r>
              <a:rPr lang="zh-TW" altLang="en-US" dirty="0"/>
              <a:t> 住。</a:t>
            </a:r>
            <a:endParaRPr lang="en-US" altLang="zh-TW" dirty="0"/>
          </a:p>
          <a:p>
            <a:pPr lvl="1"/>
            <a:r>
              <a:rPr lang="zh-TW" altLang="en-US" dirty="0"/>
              <a:t>不會獲得硬體上 </a:t>
            </a:r>
            <a:r>
              <a:rPr lang="en-US" altLang="zh-TW" dirty="0"/>
              <a:t>multi-processor </a:t>
            </a:r>
            <a:r>
              <a:rPr lang="zh-TW" altLang="en-US" dirty="0"/>
              <a:t>的加速效果。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3B7016-3A0B-45A5-82F0-8D8E1B18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1" descr="4_05.pdf">
            <a:extLst>
              <a:ext uri="{FF2B5EF4-FFF2-40B4-BE49-F238E27FC236}">
                <a16:creationId xmlns:a16="http://schemas.microsoft.com/office/drawing/2014/main" id="{C2C14C91-914D-42F4-A811-5E25ACD04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72" y="2027715"/>
            <a:ext cx="3011366" cy="298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34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075D9-E85A-42C1-9588-8564BDE7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Threading Models - Many to Many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6C20A8-CC87-4C10-AF0B-7501D724F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68" y="1600451"/>
            <a:ext cx="3333333" cy="330476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B703C-948B-4F29-B5CF-8146C98C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5D25099-693C-4372-9E2A-4738B2E3B27A}"/>
              </a:ext>
            </a:extLst>
          </p:cNvPr>
          <p:cNvSpPr txBox="1">
            <a:spLocks/>
          </p:cNvSpPr>
          <p:nvPr/>
        </p:nvSpPr>
        <p:spPr bwMode="auto">
          <a:xfrm>
            <a:off x="200052" y="765872"/>
            <a:ext cx="580646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472" indent="-347472" algn="l" rtl="0" eaLnBrk="1" fontAlgn="base" hangingPunct="1">
              <a:spcBef>
                <a:spcPts val="6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31520" indent="-36576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8080C0"/>
              </a:buClr>
              <a:buSzPct val="80000"/>
              <a:buFont typeface="Wingdings" pitchFamily="2" charset="2"/>
              <a:buChar char="n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097280" indent="-3657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268"/>
              </a:buClr>
              <a:buSzPct val="70000"/>
              <a:buFont typeface="Wingdings" pitchFamily="2" charset="2"/>
              <a:buChar char="u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C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BEE6"/>
              </a:buClr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dirty="0"/>
              <a:t>Kernel thread </a:t>
            </a:r>
            <a:r>
              <a:rPr lang="zh-TW" altLang="en-US" dirty="0"/>
              <a:t>和 </a:t>
            </a:r>
            <a:r>
              <a:rPr lang="en-US" altLang="zh-TW" dirty="0"/>
              <a:t>user thread </a:t>
            </a:r>
            <a:r>
              <a:rPr lang="zh-TW" altLang="en-US" dirty="0"/>
              <a:t>的數量可以不一樣。</a:t>
            </a:r>
            <a:endParaRPr lang="en-US" altLang="zh-TW" dirty="0"/>
          </a:p>
          <a:p>
            <a:pPr algn="just"/>
            <a:r>
              <a:rPr lang="zh-TW" altLang="en-US" dirty="0"/>
              <a:t>只要兩種 </a:t>
            </a:r>
            <a:r>
              <a:rPr lang="en-US" altLang="zh-TW" dirty="0"/>
              <a:t>threads </a:t>
            </a:r>
            <a:r>
              <a:rPr lang="zh-TW" altLang="en-US" dirty="0"/>
              <a:t>的數量正確，就能做到 </a:t>
            </a:r>
            <a:r>
              <a:rPr lang="en-US" altLang="zh-TW" dirty="0"/>
              <a:t>one to one </a:t>
            </a:r>
            <a:r>
              <a:rPr lang="zh-TW" altLang="en-US" dirty="0"/>
              <a:t>或 </a:t>
            </a:r>
            <a:r>
              <a:rPr lang="en-US" altLang="zh-TW" dirty="0"/>
              <a:t>many to one </a:t>
            </a:r>
            <a:r>
              <a:rPr lang="zh-TW" altLang="en-US" dirty="0"/>
              <a:t>的效果。</a:t>
            </a:r>
            <a:endParaRPr lang="en-US" altLang="zh-TW" dirty="0"/>
          </a:p>
          <a:p>
            <a:pPr algn="just"/>
            <a:r>
              <a:rPr lang="zh-TW" altLang="en-US" dirty="0"/>
              <a:t>實作最複雜。</a:t>
            </a:r>
            <a:endParaRPr lang="en-US" altLang="zh-TW" dirty="0"/>
          </a:p>
          <a:p>
            <a:pPr algn="just"/>
            <a:r>
              <a:rPr lang="zh-TW" altLang="en-US" dirty="0"/>
              <a:t>它解決了 </a:t>
            </a:r>
            <a:r>
              <a:rPr lang="en-US" altLang="zh-TW" dirty="0"/>
              <a:t>many to one </a:t>
            </a:r>
            <a:r>
              <a:rPr lang="zh-TW" altLang="en-US" dirty="0"/>
              <a:t>的缺點。</a:t>
            </a:r>
            <a:endParaRPr lang="en-US" altLang="zh-TW" dirty="0"/>
          </a:p>
          <a:p>
            <a:pPr algn="just"/>
            <a:r>
              <a:rPr lang="zh-TW" altLang="en-US" dirty="0"/>
              <a:t>但會增加系統複雜度和優先權反轉的機會。</a:t>
            </a:r>
            <a:endParaRPr lang="en-US" altLang="zh-TW" dirty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91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4C5FD-3236-4066-A59D-26AE9CB5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 Pool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353CDE-0AEB-4AF7-B51D-72FE66E1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太多 </a:t>
            </a:r>
            <a:r>
              <a:rPr lang="en-US" altLang="zh-TW" dirty="0"/>
              <a:t>threads </a:t>
            </a:r>
            <a:r>
              <a:rPr lang="zh-TW" altLang="en-US" dirty="0"/>
              <a:t>會導致更多排程的 </a:t>
            </a:r>
            <a:r>
              <a:rPr lang="en-US" altLang="zh-TW" dirty="0"/>
              <a:t>overhead</a:t>
            </a:r>
            <a:r>
              <a:rPr lang="zh-TW" altLang="en-US" dirty="0"/>
              <a:t>，進而影響整體效能。</a:t>
            </a:r>
            <a:endParaRPr lang="en-US" altLang="zh-TW" dirty="0"/>
          </a:p>
          <a:p>
            <a:pPr algn="just"/>
            <a:r>
              <a:rPr lang="zh-TW" altLang="en-US" dirty="0"/>
              <a:t>主要目的是維護多個 </a:t>
            </a:r>
            <a:r>
              <a:rPr lang="en-US" altLang="zh-TW" dirty="0"/>
              <a:t>threads</a:t>
            </a:r>
            <a:r>
              <a:rPr lang="zh-TW" altLang="en-US" dirty="0"/>
              <a:t>，當程式需要 </a:t>
            </a:r>
            <a:r>
              <a:rPr lang="en-US" altLang="zh-TW" dirty="0"/>
              <a:t>thread </a:t>
            </a:r>
            <a:r>
              <a:rPr lang="zh-TW" altLang="en-US" dirty="0"/>
              <a:t>的時候就從中選擇一個出來使用。</a:t>
            </a:r>
            <a:endParaRPr lang="en-US" altLang="zh-TW" dirty="0"/>
          </a:p>
          <a:p>
            <a:pPr algn="just"/>
            <a:r>
              <a:rPr lang="zh-TW" altLang="en-US" dirty="0"/>
              <a:t>它不僅能夠保證 </a:t>
            </a:r>
            <a:r>
              <a:rPr lang="en-US" altLang="zh-TW" dirty="0"/>
              <a:t>CPU</a:t>
            </a:r>
            <a:r>
              <a:rPr lang="zh-TW" altLang="en-US" dirty="0"/>
              <a:t> 核心的充分利用，還能防止過分排程。</a:t>
            </a:r>
            <a:endParaRPr lang="en-US" altLang="zh-TW" dirty="0"/>
          </a:p>
          <a:p>
            <a:pPr algn="just"/>
            <a:r>
              <a:rPr lang="zh-TW" altLang="en-US" dirty="0"/>
              <a:t>主要分為兩種模式</a:t>
            </a:r>
            <a:endParaRPr lang="en-US" altLang="zh-TW" dirty="0"/>
          </a:p>
          <a:p>
            <a:pPr lvl="1" algn="just"/>
            <a:r>
              <a:rPr lang="en-US" altLang="zh-TW" dirty="0"/>
              <a:t>Work queue</a:t>
            </a:r>
          </a:p>
          <a:p>
            <a:pPr lvl="1" algn="just"/>
            <a:r>
              <a:rPr lang="en-US" altLang="zh-TW" dirty="0"/>
              <a:t>Leader/Follower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20FB07-DC49-4871-896E-19B9C899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5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>
          <a:xfrm>
            <a:off x="1506020" y="2159875"/>
            <a:ext cx="4243139" cy="2978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 Thread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1"/>
            <a:ext cx="8725584" cy="1394003"/>
          </a:xfrm>
        </p:spPr>
        <p:txBody>
          <a:bodyPr/>
          <a:lstStyle/>
          <a:p>
            <a:r>
              <a:rPr lang="en-US" dirty="0"/>
              <a:t>Java Thread</a:t>
            </a:r>
            <a:r>
              <a:rPr lang="zh-TW" altLang="en-US" dirty="0"/>
              <a:t> 屬於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但是 </a:t>
            </a:r>
            <a:r>
              <a:rPr lang="en-US" altLang="zh-TW" dirty="0"/>
              <a:t>JVM</a:t>
            </a:r>
            <a:r>
              <a:rPr lang="zh-TW" altLang="en-US" dirty="0"/>
              <a:t> 的底層是使用</a:t>
            </a:r>
            <a:r>
              <a:rPr lang="en-US" altLang="zh-TW" dirty="0"/>
              <a:t>Kernel Thread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2593389" y="2500838"/>
            <a:ext cx="431036" cy="819807"/>
          </a:xfrm>
          <a:custGeom>
            <a:avLst/>
            <a:gdLst>
              <a:gd name="connsiteX0" fmla="*/ 367974 w 368155"/>
              <a:gd name="connsiteY0" fmla="*/ 0 h 525517"/>
              <a:gd name="connsiteX1" fmla="*/ 112 w 368155"/>
              <a:gd name="connsiteY1" fmla="*/ 126124 h 525517"/>
              <a:gd name="connsiteX2" fmla="*/ 325933 w 368155"/>
              <a:gd name="connsiteY2" fmla="*/ 178676 h 525517"/>
              <a:gd name="connsiteX3" fmla="*/ 63174 w 368155"/>
              <a:gd name="connsiteY3" fmla="*/ 336331 h 525517"/>
              <a:gd name="connsiteX4" fmla="*/ 367974 w 368155"/>
              <a:gd name="connsiteY4" fmla="*/ 409903 h 525517"/>
              <a:gd name="connsiteX5" fmla="*/ 84195 w 368155"/>
              <a:gd name="connsiteY5" fmla="*/ 525517 h 5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55" h="525517">
                <a:moveTo>
                  <a:pt x="367974" y="0"/>
                </a:moveTo>
                <a:cubicBezTo>
                  <a:pt x="187546" y="48172"/>
                  <a:pt x="7119" y="96345"/>
                  <a:pt x="112" y="126124"/>
                </a:cubicBezTo>
                <a:cubicBezTo>
                  <a:pt x="-6895" y="155903"/>
                  <a:pt x="315423" y="143642"/>
                  <a:pt x="325933" y="178676"/>
                </a:cubicBezTo>
                <a:cubicBezTo>
                  <a:pt x="336443" y="213710"/>
                  <a:pt x="56167" y="297793"/>
                  <a:pt x="63174" y="336331"/>
                </a:cubicBezTo>
                <a:cubicBezTo>
                  <a:pt x="70181" y="374869"/>
                  <a:pt x="364471" y="378372"/>
                  <a:pt x="367974" y="409903"/>
                </a:cubicBezTo>
                <a:cubicBezTo>
                  <a:pt x="371477" y="441434"/>
                  <a:pt x="325933" y="446689"/>
                  <a:pt x="84195" y="525517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2496241" y="4197277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14" name="橢圓 13"/>
          <p:cNvSpPr/>
          <p:nvPr/>
        </p:nvSpPr>
        <p:spPr>
          <a:xfrm>
            <a:off x="2496241" y="5763318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K</a:t>
            </a:r>
          </a:p>
        </p:txBody>
      </p:sp>
      <p:cxnSp>
        <p:nvCxnSpPr>
          <p:cNvPr id="20" name="直線接點 19"/>
          <p:cNvCxnSpPr>
            <a:endCxn id="9" idx="0"/>
          </p:cNvCxnSpPr>
          <p:nvPr/>
        </p:nvCxnSpPr>
        <p:spPr>
          <a:xfrm>
            <a:off x="2805619" y="3513374"/>
            <a:ext cx="3288" cy="6839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4" idx="0"/>
            <a:endCxn id="9" idx="4"/>
          </p:cNvCxnSpPr>
          <p:nvPr/>
        </p:nvCxnSpPr>
        <p:spPr>
          <a:xfrm flipV="1">
            <a:off x="2808907" y="4790309"/>
            <a:ext cx="0" cy="9730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 32"/>
          <p:cNvSpPr/>
          <p:nvPr/>
        </p:nvSpPr>
        <p:spPr>
          <a:xfrm>
            <a:off x="3785330" y="2500838"/>
            <a:ext cx="431036" cy="819807"/>
          </a:xfrm>
          <a:custGeom>
            <a:avLst/>
            <a:gdLst>
              <a:gd name="connsiteX0" fmla="*/ 367974 w 368155"/>
              <a:gd name="connsiteY0" fmla="*/ 0 h 525517"/>
              <a:gd name="connsiteX1" fmla="*/ 112 w 368155"/>
              <a:gd name="connsiteY1" fmla="*/ 126124 h 525517"/>
              <a:gd name="connsiteX2" fmla="*/ 325933 w 368155"/>
              <a:gd name="connsiteY2" fmla="*/ 178676 h 525517"/>
              <a:gd name="connsiteX3" fmla="*/ 63174 w 368155"/>
              <a:gd name="connsiteY3" fmla="*/ 336331 h 525517"/>
              <a:gd name="connsiteX4" fmla="*/ 367974 w 368155"/>
              <a:gd name="connsiteY4" fmla="*/ 409903 h 525517"/>
              <a:gd name="connsiteX5" fmla="*/ 84195 w 368155"/>
              <a:gd name="connsiteY5" fmla="*/ 525517 h 5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55" h="525517">
                <a:moveTo>
                  <a:pt x="367974" y="0"/>
                </a:moveTo>
                <a:cubicBezTo>
                  <a:pt x="187546" y="48172"/>
                  <a:pt x="7119" y="96345"/>
                  <a:pt x="112" y="126124"/>
                </a:cubicBezTo>
                <a:cubicBezTo>
                  <a:pt x="-6895" y="155903"/>
                  <a:pt x="315423" y="143642"/>
                  <a:pt x="325933" y="178676"/>
                </a:cubicBezTo>
                <a:cubicBezTo>
                  <a:pt x="336443" y="213710"/>
                  <a:pt x="56167" y="297793"/>
                  <a:pt x="63174" y="336331"/>
                </a:cubicBezTo>
                <a:cubicBezTo>
                  <a:pt x="70181" y="374869"/>
                  <a:pt x="364471" y="378372"/>
                  <a:pt x="367974" y="409903"/>
                </a:cubicBezTo>
                <a:cubicBezTo>
                  <a:pt x="371477" y="441434"/>
                  <a:pt x="325933" y="446689"/>
                  <a:pt x="84195" y="525517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橢圓 33"/>
          <p:cNvSpPr/>
          <p:nvPr/>
        </p:nvSpPr>
        <p:spPr>
          <a:xfrm>
            <a:off x="3688182" y="4197277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35" name="橢圓 34"/>
          <p:cNvSpPr/>
          <p:nvPr/>
        </p:nvSpPr>
        <p:spPr>
          <a:xfrm>
            <a:off x="3688182" y="5763318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K</a:t>
            </a:r>
          </a:p>
        </p:txBody>
      </p:sp>
      <p:cxnSp>
        <p:nvCxnSpPr>
          <p:cNvPr id="36" name="直線接點 35"/>
          <p:cNvCxnSpPr>
            <a:endCxn id="34" idx="0"/>
          </p:cNvCxnSpPr>
          <p:nvPr/>
        </p:nvCxnSpPr>
        <p:spPr>
          <a:xfrm>
            <a:off x="3997560" y="3513374"/>
            <a:ext cx="3288" cy="6839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35" idx="0"/>
            <a:endCxn id="34" idx="4"/>
          </p:cNvCxnSpPr>
          <p:nvPr/>
        </p:nvCxnSpPr>
        <p:spPr>
          <a:xfrm flipV="1">
            <a:off x="4000848" y="4790309"/>
            <a:ext cx="0" cy="9730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手繪多邊形 42"/>
          <p:cNvSpPr/>
          <p:nvPr/>
        </p:nvSpPr>
        <p:spPr>
          <a:xfrm>
            <a:off x="4876835" y="2500838"/>
            <a:ext cx="431036" cy="819807"/>
          </a:xfrm>
          <a:custGeom>
            <a:avLst/>
            <a:gdLst>
              <a:gd name="connsiteX0" fmla="*/ 367974 w 368155"/>
              <a:gd name="connsiteY0" fmla="*/ 0 h 525517"/>
              <a:gd name="connsiteX1" fmla="*/ 112 w 368155"/>
              <a:gd name="connsiteY1" fmla="*/ 126124 h 525517"/>
              <a:gd name="connsiteX2" fmla="*/ 325933 w 368155"/>
              <a:gd name="connsiteY2" fmla="*/ 178676 h 525517"/>
              <a:gd name="connsiteX3" fmla="*/ 63174 w 368155"/>
              <a:gd name="connsiteY3" fmla="*/ 336331 h 525517"/>
              <a:gd name="connsiteX4" fmla="*/ 367974 w 368155"/>
              <a:gd name="connsiteY4" fmla="*/ 409903 h 525517"/>
              <a:gd name="connsiteX5" fmla="*/ 84195 w 368155"/>
              <a:gd name="connsiteY5" fmla="*/ 525517 h 5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55" h="525517">
                <a:moveTo>
                  <a:pt x="367974" y="0"/>
                </a:moveTo>
                <a:cubicBezTo>
                  <a:pt x="187546" y="48172"/>
                  <a:pt x="7119" y="96345"/>
                  <a:pt x="112" y="126124"/>
                </a:cubicBezTo>
                <a:cubicBezTo>
                  <a:pt x="-6895" y="155903"/>
                  <a:pt x="315423" y="143642"/>
                  <a:pt x="325933" y="178676"/>
                </a:cubicBezTo>
                <a:cubicBezTo>
                  <a:pt x="336443" y="213710"/>
                  <a:pt x="56167" y="297793"/>
                  <a:pt x="63174" y="336331"/>
                </a:cubicBezTo>
                <a:cubicBezTo>
                  <a:pt x="70181" y="374869"/>
                  <a:pt x="364471" y="378372"/>
                  <a:pt x="367974" y="409903"/>
                </a:cubicBezTo>
                <a:cubicBezTo>
                  <a:pt x="371477" y="441434"/>
                  <a:pt x="325933" y="446689"/>
                  <a:pt x="84195" y="525517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橢圓 43"/>
          <p:cNvSpPr/>
          <p:nvPr/>
        </p:nvSpPr>
        <p:spPr>
          <a:xfrm>
            <a:off x="4779687" y="4197277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5" name="橢圓 44"/>
          <p:cNvSpPr/>
          <p:nvPr/>
        </p:nvSpPr>
        <p:spPr>
          <a:xfrm>
            <a:off x="4779687" y="5763318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K</a:t>
            </a:r>
          </a:p>
        </p:txBody>
      </p:sp>
      <p:cxnSp>
        <p:nvCxnSpPr>
          <p:cNvPr id="46" name="直線接點 45"/>
          <p:cNvCxnSpPr>
            <a:endCxn id="44" idx="0"/>
          </p:cNvCxnSpPr>
          <p:nvPr/>
        </p:nvCxnSpPr>
        <p:spPr>
          <a:xfrm>
            <a:off x="5089065" y="3513374"/>
            <a:ext cx="3288" cy="6839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45" idx="0"/>
            <a:endCxn id="44" idx="4"/>
          </p:cNvCxnSpPr>
          <p:nvPr/>
        </p:nvCxnSpPr>
        <p:spPr>
          <a:xfrm flipV="1">
            <a:off x="5092353" y="4790309"/>
            <a:ext cx="0" cy="9730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458651" y="46815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JVM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5507348" y="2799222"/>
            <a:ext cx="756817" cy="368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5507348" y="4524900"/>
            <a:ext cx="756817" cy="368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 flipV="1">
            <a:off x="5521577" y="6041396"/>
            <a:ext cx="756817" cy="368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705600" y="263568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 thread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705600" y="433310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Native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thread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705600" y="5899150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Kernel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thread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992522" y="5414872"/>
            <a:ext cx="5271643" cy="1961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5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</a:t>
            </a:r>
            <a:r>
              <a:rPr lang="en-US" altLang="zh-TW"/>
              <a:t>Thread </a:t>
            </a:r>
            <a:r>
              <a:rPr lang="zh-TW" altLang="en-US"/>
              <a:t>程式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4140720" cy="2071922"/>
          </a:xfrm>
        </p:spPr>
        <p:txBody>
          <a:bodyPr/>
          <a:lstStyle/>
          <a:p>
            <a:r>
              <a:rPr lang="zh-TW" altLang="en-US" sz="2800" dirty="0"/>
              <a:t>繼承 </a:t>
            </a:r>
            <a:r>
              <a:rPr lang="en-US" altLang="zh-TW" sz="2800" dirty="0"/>
              <a:t>Thread</a:t>
            </a:r>
            <a:r>
              <a:rPr lang="zh-TW" altLang="en-US" sz="2800" dirty="0"/>
              <a:t> 類別</a:t>
            </a:r>
            <a:endParaRPr lang="en-US" altLang="zh-TW" sz="2800" dirty="0"/>
          </a:p>
          <a:p>
            <a:pPr lvl="1"/>
            <a:r>
              <a:rPr lang="zh-TW" altLang="en-US" dirty="0"/>
              <a:t>在多重繼承下會有問題</a:t>
            </a:r>
            <a:endParaRPr lang="en-US" altLang="zh-TW" dirty="0"/>
          </a:p>
          <a:p>
            <a:pPr lvl="1"/>
            <a:r>
              <a:rPr lang="zh-TW" altLang="en-US" dirty="0"/>
              <a:t>不建議採用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7293" y="2162535"/>
            <a:ext cx="4078013" cy="181037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lass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Type1</a:t>
            </a:r>
            <a:r>
              <a:rPr kumimoji="0" lang="en-US" sz="1600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extends Thread </a:t>
            </a:r>
            <a:r>
              <a:rPr kumimoji="0" lang="en-US" sz="160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noProof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@Override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noProof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public void run()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 System.out.println(“Hello”);</a:t>
            </a:r>
            <a:endParaRPr lang="en-US" sz="1600" noProof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sz="1600" noProof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1600" i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495306" y="765872"/>
            <a:ext cx="4140720" cy="32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472" indent="-347472" algn="l" rtl="0" eaLnBrk="1" fontAlgn="base" hangingPunct="1">
              <a:spcBef>
                <a:spcPts val="6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31520" indent="-36576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8080C0"/>
              </a:buClr>
              <a:buSzPct val="80000"/>
              <a:buFont typeface="Wingdings" pitchFamily="2" charset="2"/>
              <a:buChar char="n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097280" indent="-3657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268"/>
              </a:buClr>
              <a:buSzPct val="70000"/>
              <a:buFont typeface="Wingdings" pitchFamily="2" charset="2"/>
              <a:buChar char="u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C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BEE6"/>
              </a:buClr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實現 </a:t>
            </a:r>
            <a:r>
              <a:rPr lang="en-US" altLang="zh-TW" dirty="0"/>
              <a:t>Runnable</a:t>
            </a:r>
            <a:r>
              <a:rPr lang="zh-TW" altLang="en-US" dirty="0"/>
              <a:t> 介面</a:t>
            </a:r>
            <a:endParaRPr lang="en-US" altLang="zh-TW" dirty="0"/>
          </a:p>
          <a:p>
            <a:pPr lvl="1"/>
            <a:r>
              <a:rPr lang="zh-TW" altLang="en-US" dirty="0"/>
              <a:t>較有彈性，建議採用</a:t>
            </a:r>
            <a:endParaRPr lang="en-US" altLang="zh-TW" dirty="0"/>
          </a:p>
          <a:p>
            <a:pPr lvl="1"/>
            <a:r>
              <a:rPr lang="zh-TW" altLang="en-US" dirty="0"/>
              <a:t>設計稍微複雜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49840" y="2149428"/>
            <a:ext cx="4078013" cy="182348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lass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Type2</a:t>
            </a:r>
            <a:r>
              <a:rPr kumimoji="0" lang="en-US" sz="1600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implements Runnable </a:t>
            </a:r>
            <a:r>
              <a:rPr kumimoji="0" lang="en-US" sz="160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noProof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@Override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noProof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public void run()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 System.out.println(“World”);</a:t>
            </a:r>
            <a:endParaRPr lang="en-US" sz="1600" noProof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sz="1600" noProof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1600" i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7293" y="4587339"/>
            <a:ext cx="7728225" cy="181037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public static void main(String[] args)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Thread thread1 =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new Type1();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Thread thread2 =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new Thread(new Type2());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thread1.start();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thread2.start();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17292" y="3972910"/>
            <a:ext cx="8218733" cy="63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472" indent="-347472" algn="l" rtl="0" eaLnBrk="1" fontAlgn="base" hangingPunct="1">
              <a:spcBef>
                <a:spcPts val="6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31520" indent="-36576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8080C0"/>
              </a:buClr>
              <a:buSzPct val="80000"/>
              <a:buFont typeface="Wingdings" pitchFamily="2" charset="2"/>
              <a:buChar char="n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097280" indent="-3657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268"/>
              </a:buClr>
              <a:buSzPct val="70000"/>
              <a:buFont typeface="Wingdings" pitchFamily="2" charset="2"/>
              <a:buChar char="u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C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BEE6"/>
              </a:buClr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呼叫 </a:t>
            </a:r>
            <a:r>
              <a:rPr lang="en-US" altLang="zh-TW" dirty="0"/>
              <a:t>Thread</a:t>
            </a:r>
            <a:r>
              <a:rPr lang="zh-TW" altLang="en-US" dirty="0"/>
              <a:t> 物件的 </a:t>
            </a:r>
            <a:r>
              <a:rPr lang="en-US" altLang="zh-TW" dirty="0"/>
              <a:t>start()</a:t>
            </a:r>
            <a:r>
              <a:rPr lang="zh-TW" altLang="en-US" dirty="0"/>
              <a:t> 方法即可令它執行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137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 Thread </a:t>
            </a:r>
            <a:r>
              <a:rPr lang="zh-TW" altLang="en-US"/>
              <a:t>常用的方法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void start(): </a:t>
            </a:r>
            <a:r>
              <a:rPr lang="zh-TW" altLang="en-US"/>
              <a:t>令執行緒開始執行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boolean isAlive()</a:t>
            </a:r>
            <a:r>
              <a:rPr lang="en-US" altLang="zh-TW"/>
              <a:t>:</a:t>
            </a:r>
            <a:r>
              <a:rPr lang="zh-TW" altLang="en-US"/>
              <a:t> 檢查執行緒是否存活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void sleep(int)</a:t>
            </a:r>
            <a:r>
              <a:rPr lang="en-US" altLang="zh-TW"/>
              <a:t>:</a:t>
            </a:r>
            <a:r>
              <a:rPr lang="zh-TW" altLang="en-US"/>
              <a:t> 令執行緒暫停執行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void interrupt():</a:t>
            </a:r>
            <a:r>
              <a:rPr lang="zh-TW" altLang="en-US"/>
              <a:t> 中斷執行緒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void join():</a:t>
            </a:r>
            <a:r>
              <a:rPr lang="zh-TW" altLang="en-US"/>
              <a:t> 等待執行緒結束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8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B32CF-3E1A-4689-ACCE-76642207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C/C++ Thread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25E19-B8E1-4A0E-B92E-947EEFF6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</a:p>
          <a:p>
            <a:pPr lvl="1"/>
            <a:r>
              <a:rPr lang="en-US" altLang="zh-TW" dirty="0"/>
              <a:t>POSIX: pthread (Linux </a:t>
            </a:r>
            <a:r>
              <a:rPr lang="zh-TW" altLang="en-US" dirty="0"/>
              <a:t>原生支援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Win32 API: </a:t>
            </a:r>
            <a:r>
              <a:rPr lang="en-US" altLang="zh-TW" dirty="0">
                <a:hlinkClick r:id="rId2"/>
              </a:rPr>
              <a:t>windows.h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C++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的兩種都能用</a:t>
            </a:r>
            <a:endParaRPr lang="en-US" altLang="zh-TW" dirty="0"/>
          </a:p>
          <a:p>
            <a:pPr lvl="1"/>
            <a:r>
              <a:rPr lang="en-US" altLang="zh-TW" dirty="0"/>
              <a:t>C++11</a:t>
            </a:r>
            <a:r>
              <a:rPr lang="zh-TW" altLang="en-US" dirty="0"/>
              <a:t> </a:t>
            </a:r>
            <a:r>
              <a:rPr lang="en-US" altLang="zh-TW" dirty="0"/>
              <a:t>std::thread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E18CB-EA82-4A61-90CD-DA23B1B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4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Thread </a:t>
            </a:r>
            <a:r>
              <a:rPr lang="zh-TW" altLang="en-US" dirty="0"/>
              <a:t>程式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8725584" cy="5457646"/>
          </a:xfrm>
        </p:spPr>
        <p:txBody>
          <a:bodyPr/>
          <a:lstStyle/>
          <a:p>
            <a:r>
              <a:rPr lang="en-US" altLang="zh-TW" dirty="0"/>
              <a:t>Threading module </a:t>
            </a:r>
            <a:r>
              <a:rPr lang="zh-TW" altLang="en-US" dirty="0"/>
              <a:t>提供 </a:t>
            </a:r>
            <a:r>
              <a:rPr lang="en-US" altLang="zh-TW" dirty="0"/>
              <a:t>high-level Thread API</a:t>
            </a:r>
          </a:p>
          <a:p>
            <a:pPr lvl="1"/>
            <a:r>
              <a:rPr lang="zh-TW" altLang="en-US" dirty="0"/>
              <a:t>建議使用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其底層是使用</a:t>
            </a:r>
            <a:r>
              <a:rPr lang="en-US" altLang="zh-TW" dirty="0"/>
              <a:t>low-level _thread module</a:t>
            </a:r>
          </a:p>
          <a:p>
            <a:pPr lvl="1"/>
            <a:r>
              <a:rPr lang="zh-TW" altLang="en-US" dirty="0"/>
              <a:t>不建議使用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/>
              <a:t>first_threading.py</a:t>
            </a:r>
            <a:r>
              <a:rPr lang="zh-TW" altLang="en-US" dirty="0"/>
              <a:t>、</a:t>
            </a:r>
            <a:r>
              <a:rPr lang="en-US" altLang="zh-TW" dirty="0"/>
              <a:t>threading_with_args.py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9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338C7-990F-4976-BAD9-83E39CD2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Thread 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016F45-2969-4F00-8ECB-DC501D20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以物件導向寫 </a:t>
            </a:r>
            <a:r>
              <a:rPr lang="en-US" altLang="zh-TW" dirty="0"/>
              <a:t>threading </a:t>
            </a:r>
            <a:r>
              <a:rPr lang="zh-TW" altLang="en-US" dirty="0"/>
              <a:t>的物件</a:t>
            </a:r>
            <a:endParaRPr lang="en-US" altLang="zh-TW" dirty="0"/>
          </a:p>
          <a:p>
            <a:r>
              <a:rPr lang="zh-TW" altLang="en-US" dirty="0"/>
              <a:t>重點</a:t>
            </a:r>
            <a:endParaRPr lang="en-US" altLang="zh-TW" dirty="0"/>
          </a:p>
          <a:p>
            <a:pPr lvl="1"/>
            <a:r>
              <a:rPr lang="zh-TW" altLang="en-US" dirty="0"/>
              <a:t>建立一個 </a:t>
            </a:r>
            <a:r>
              <a:rPr lang="en-US" altLang="zh-TW" dirty="0"/>
              <a:t>class</a:t>
            </a:r>
            <a:r>
              <a:rPr lang="zh-TW" altLang="en-US" dirty="0"/>
              <a:t> 繼承 </a:t>
            </a:r>
            <a:r>
              <a:rPr lang="en-US" altLang="zh-TW" dirty="0" err="1"/>
              <a:t>threading.Thread</a:t>
            </a:r>
            <a:endParaRPr lang="en-US" altLang="zh-TW" dirty="0"/>
          </a:p>
          <a:p>
            <a:pPr lvl="1"/>
            <a:r>
              <a:rPr lang="zh-TW" altLang="en-US" dirty="0"/>
              <a:t>將要執行的程式覆寫在 </a:t>
            </a:r>
            <a:r>
              <a:rPr lang="en-US" altLang="zh-TW" dirty="0"/>
              <a:t>run()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/>
              <a:t>threading_class.py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F1FD1-F9EE-4D45-BD7D-BFF295E6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TW" altLang="en-US" sz="2800">
                <a:latin typeface="Times New Roman" panose="02020603050405020304" pitchFamily="18" charset="0"/>
              </a:rPr>
              <a:t>程式 </a:t>
            </a:r>
            <a:r>
              <a:rPr lang="en-US" altLang="zh-TW" sz="2800">
                <a:latin typeface="Times New Roman" panose="02020603050405020304" pitchFamily="18" charset="0"/>
              </a:rPr>
              <a:t>(Program)</a:t>
            </a:r>
          </a:p>
          <a:p>
            <a:pPr lvl="1">
              <a:spcAft>
                <a:spcPts val="600"/>
              </a:spcAft>
            </a:pPr>
            <a:r>
              <a:rPr lang="zh-TW" altLang="en-US" sz="2400"/>
              <a:t>儲存於</a:t>
            </a:r>
            <a:r>
              <a:rPr lang="zh-TW" altLang="en-US" sz="2400">
                <a:solidFill>
                  <a:srgbClr val="FF0000"/>
                </a:solidFill>
              </a:rPr>
              <a:t>硬碟</a:t>
            </a:r>
            <a:r>
              <a:rPr lang="zh-TW" altLang="en-US" sz="2400"/>
              <a:t>中的可執行檔稱為 </a:t>
            </a:r>
            <a:r>
              <a:rPr lang="en-US" altLang="zh-TW" sz="2400"/>
              <a:t>Program</a:t>
            </a:r>
          </a:p>
          <a:p>
            <a:pPr>
              <a:spcAft>
                <a:spcPts val="600"/>
              </a:spcAft>
            </a:pPr>
            <a:r>
              <a:rPr lang="zh-TW" altLang="en-US" sz="2800"/>
              <a:t>行程 </a:t>
            </a:r>
            <a:r>
              <a:rPr lang="en-US" altLang="zh-TW" sz="2800"/>
              <a:t>(Process)</a:t>
            </a:r>
          </a:p>
          <a:p>
            <a:pPr lvl="1">
              <a:spcAft>
                <a:spcPts val="600"/>
              </a:spcAft>
            </a:pPr>
            <a:r>
              <a:rPr lang="zh-TW" altLang="en-US" sz="2400"/>
              <a:t>載入</a:t>
            </a:r>
            <a:r>
              <a:rPr lang="zh-TW" altLang="en-US" sz="2400">
                <a:solidFill>
                  <a:srgbClr val="FF0000"/>
                </a:solidFill>
              </a:rPr>
              <a:t>記憶體</a:t>
            </a:r>
            <a:r>
              <a:rPr lang="zh-TW" altLang="en-US" sz="2400"/>
              <a:t>中的可執行檔稱為 </a:t>
            </a:r>
            <a:r>
              <a:rPr lang="en-US" altLang="zh-TW" sz="2400"/>
              <a:t>Process</a:t>
            </a:r>
          </a:p>
          <a:p>
            <a:pPr lvl="1">
              <a:spcAft>
                <a:spcPts val="600"/>
              </a:spcAft>
            </a:pPr>
            <a:r>
              <a:rPr lang="zh-TW" altLang="en-US" sz="2400"/>
              <a:t>作業系統分配資源的單位，</a:t>
            </a:r>
            <a:r>
              <a:rPr lang="en-US" altLang="zh-TW" sz="2400"/>
              <a:t>memory</a:t>
            </a:r>
            <a:r>
              <a:rPr lang="zh-TW" altLang="en-US" sz="2400"/>
              <a:t>、</a:t>
            </a:r>
            <a:r>
              <a:rPr lang="en-US" altLang="zh-TW" sz="2400"/>
              <a:t>I/O……</a:t>
            </a:r>
          </a:p>
          <a:p>
            <a:pPr>
              <a:spcAft>
                <a:spcPts val="600"/>
              </a:spcAft>
            </a:pPr>
            <a:r>
              <a:rPr lang="zh-TW" altLang="en-US" sz="2800">
                <a:latin typeface="Times New Roman" panose="02020603050405020304" pitchFamily="18" charset="0"/>
              </a:rPr>
              <a:t>執行緒 </a:t>
            </a:r>
            <a:r>
              <a:rPr lang="en-US" altLang="zh-TW" sz="2800">
                <a:latin typeface="Times New Roman" panose="02020603050405020304" pitchFamily="18" charset="0"/>
              </a:rPr>
              <a:t>(Thread)</a:t>
            </a:r>
          </a:p>
          <a:p>
            <a:pPr lvl="1">
              <a:spcAft>
                <a:spcPts val="600"/>
              </a:spcAft>
            </a:pPr>
            <a:r>
              <a:rPr lang="en-US" altLang="zh-TW" sz="2400">
                <a:latin typeface="Times New Roman" panose="02020603050405020304" pitchFamily="18" charset="0"/>
              </a:rPr>
              <a:t>Process </a:t>
            </a:r>
            <a:r>
              <a:rPr lang="zh-TW" altLang="en-US" sz="2400">
                <a:latin typeface="Times New Roman" panose="02020603050405020304" pitchFamily="18" charset="0"/>
              </a:rPr>
              <a:t>中一段程式碼執行軌跡稱為 </a:t>
            </a:r>
            <a:r>
              <a:rPr lang="en-US" altLang="zh-TW" sz="2400">
                <a:latin typeface="Times New Roman" panose="02020603050405020304" pitchFamily="18" charset="0"/>
              </a:rPr>
              <a:t>Thread</a:t>
            </a:r>
            <a:endParaRPr lang="en-US" altLang="zh-TW" sz="2400"/>
          </a:p>
          <a:p>
            <a:pPr lvl="1">
              <a:spcAft>
                <a:spcPts val="600"/>
              </a:spcAft>
            </a:pPr>
            <a:r>
              <a:rPr lang="zh-TW" altLang="en-US" sz="2400"/>
              <a:t>作業系統</a:t>
            </a:r>
            <a:r>
              <a:rPr lang="zh-TW" altLang="en-US" sz="2400">
                <a:solidFill>
                  <a:srgbClr val="FF0000"/>
                </a:solidFill>
              </a:rPr>
              <a:t>分配 </a:t>
            </a:r>
            <a:r>
              <a:rPr lang="en-US" altLang="zh-TW" sz="2400">
                <a:solidFill>
                  <a:srgbClr val="FF0000"/>
                </a:solidFill>
              </a:rPr>
              <a:t>CPU</a:t>
            </a:r>
            <a:r>
              <a:rPr lang="zh-TW" altLang="en-US" sz="2400">
                <a:solidFill>
                  <a:srgbClr val="FF0000"/>
                </a:solidFill>
              </a:rPr>
              <a:t> </a:t>
            </a:r>
            <a:r>
              <a:rPr lang="zh-TW" altLang="en-US" sz="2400"/>
              <a:t>的單位</a:t>
            </a:r>
            <a:endParaRPr lang="en-US" altLang="zh-TW" sz="2400"/>
          </a:p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8" y="4684689"/>
            <a:ext cx="1209675" cy="1209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34" y="4684688"/>
            <a:ext cx="1209675" cy="1209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684687"/>
            <a:ext cx="1209675" cy="12096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103587" y="635635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8706" y="5779075"/>
            <a:ext cx="914400" cy="577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Disk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775471" y="5779075"/>
            <a:ext cx="914400" cy="577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72236" y="5779075"/>
            <a:ext cx="914400" cy="577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CPU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>
            <a:stCxn id="5" idx="3"/>
            <a:endCxn id="6" idx="1"/>
          </p:cNvCxnSpPr>
          <p:nvPr/>
        </p:nvCxnSpPr>
        <p:spPr>
          <a:xfrm flipV="1">
            <a:off x="2140743" y="5289526"/>
            <a:ext cx="148709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3"/>
            <a:endCxn id="7" idx="1"/>
          </p:cNvCxnSpPr>
          <p:nvPr/>
        </p:nvCxnSpPr>
        <p:spPr>
          <a:xfrm flipV="1">
            <a:off x="4837509" y="5289525"/>
            <a:ext cx="148709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353269" y="5374124"/>
            <a:ext cx="914400" cy="577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noProof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載入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197672" y="5374124"/>
            <a:ext cx="914400" cy="577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7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00C71-ACCE-4BBE-90E3-ED03E495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Thread 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C7B44-5DF4-46E6-9E75-964D8315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如果我們有許多的工作要分給多個 </a:t>
            </a:r>
            <a:r>
              <a:rPr lang="en-US" altLang="zh-TW" dirty="0"/>
              <a:t>CPU </a:t>
            </a:r>
            <a:r>
              <a:rPr lang="zh-TW" altLang="en-US" dirty="0"/>
              <a:t>核心做運算，最簡單的方式就是使用 </a:t>
            </a:r>
            <a:r>
              <a:rPr lang="en-US" altLang="zh-TW" dirty="0"/>
              <a:t>queue </a:t>
            </a:r>
            <a:r>
              <a:rPr lang="zh-TW" altLang="en-US" dirty="0"/>
              <a:t>的方式，讓多個 </a:t>
            </a:r>
            <a:r>
              <a:rPr lang="en-US" altLang="zh-TW" dirty="0"/>
              <a:t>CPU </a:t>
            </a:r>
            <a:r>
              <a:rPr lang="zh-TW" altLang="en-US" dirty="0"/>
              <a:t>可從佇列中取得尚未處理的工作來處理。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/>
              <a:t>threading_queue.py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069285-5A28-4904-B696-B97E88A2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8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00C71-ACCE-4BBE-90E3-ED03E495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Thread 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C7B44-5DF4-46E6-9E75-964D8315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若遇到不可以讓多個執行緒同時進行的工作時（例如將資料寫入同一個檔案），就必須使用鎖定（</a:t>
            </a:r>
            <a:r>
              <a:rPr lang="en-US" altLang="zh-TW" dirty="0"/>
              <a:t>lock</a:t>
            </a:r>
            <a:r>
              <a:rPr lang="zh-TW" altLang="en-US" dirty="0"/>
              <a:t>）的方式，</a:t>
            </a:r>
            <a:r>
              <a:rPr lang="zh-TW" altLang="en-US" dirty="0">
                <a:solidFill>
                  <a:srgbClr val="FF0000"/>
                </a:solidFill>
              </a:rPr>
              <a:t>一次只讓一個執行緒處理這種工作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可以使用 </a:t>
            </a:r>
            <a:r>
              <a:rPr lang="en-US" altLang="zh-TW" dirty="0"/>
              <a:t>Lock</a:t>
            </a:r>
          </a:p>
          <a:p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/>
              <a:t>threading_lock.py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069285-5A28-4904-B696-B97E88A2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9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00C71-ACCE-4BBE-90E3-ED03E495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Thread 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C7B44-5DF4-46E6-9E75-964D8315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在處理某些特別耗資源的工作時，僅允許有限個執行緒同時進行，這裡是</a:t>
            </a:r>
            <a:r>
              <a:rPr lang="zh-TW" altLang="en-US" dirty="0">
                <a:solidFill>
                  <a:srgbClr val="FF0000"/>
                </a:solidFill>
              </a:rPr>
              <a:t>允許多個執行緒同時執行的</a:t>
            </a:r>
            <a:r>
              <a:rPr lang="zh-TW" altLang="en-US" dirty="0"/>
              <a:t>，但要限制同時執行的執行緒數量上限。</a:t>
            </a:r>
            <a:endParaRPr lang="en-US" altLang="zh-TW" dirty="0"/>
          </a:p>
          <a:p>
            <a:r>
              <a:rPr lang="zh-TW" altLang="en-US" dirty="0"/>
              <a:t>可以使用 </a:t>
            </a:r>
            <a:r>
              <a:rPr lang="en-US" altLang="zh-TW" dirty="0"/>
              <a:t>Semaphore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/>
              <a:t>threading_semaphore.py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069285-5A28-4904-B696-B97E88A2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5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00C71-ACCE-4BBE-90E3-ED03E495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Thread 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C7B44-5DF4-46E6-9E75-964D8315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當你希望允許同一個執行緒重複取得鎖定的使用權。</a:t>
            </a:r>
            <a:endParaRPr lang="en-US" altLang="zh-TW" dirty="0"/>
          </a:p>
          <a:p>
            <a:r>
              <a:rPr lang="zh-TW" altLang="en-US" dirty="0"/>
              <a:t>可以使用 </a:t>
            </a:r>
            <a:r>
              <a:rPr lang="en-US" altLang="zh-TW" dirty="0" err="1"/>
              <a:t>RLock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/>
              <a:t>threading_rlock.py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069285-5A28-4904-B696-B97E88A2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43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BCA9E-699C-402D-97F2-595B44C4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Thread - GIL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87698-DE9A-4883-A543-0B666596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Global Interpreter Lock (GIL) </a:t>
            </a:r>
            <a:r>
              <a:rPr lang="zh-TW" altLang="en-US" dirty="0"/>
              <a:t>是用於同步執行緒的一種機制，它使得</a:t>
            </a:r>
            <a:r>
              <a:rPr lang="zh-TW" altLang="en-US" dirty="0">
                <a:solidFill>
                  <a:srgbClr val="FF0000"/>
                </a:solidFill>
              </a:rPr>
              <a:t>任何時刻僅有一個執行緒在執行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即便在多核心 </a:t>
            </a:r>
            <a:r>
              <a:rPr lang="en-US" altLang="zh-TW" dirty="0"/>
              <a:t>CPU </a:t>
            </a:r>
            <a:r>
              <a:rPr lang="zh-TW" altLang="en-US" dirty="0"/>
              <a:t>上，</a:t>
            </a:r>
            <a:r>
              <a:rPr lang="en-US" altLang="zh-TW" dirty="0"/>
              <a:t>GIL</a:t>
            </a:r>
            <a:r>
              <a:rPr lang="zh-TW" altLang="en-US" dirty="0"/>
              <a:t> 只允許同一時間執行一個執行緒。</a:t>
            </a:r>
            <a:endParaRPr lang="en-US" altLang="zh-TW" dirty="0"/>
          </a:p>
          <a:p>
            <a:r>
              <a:rPr lang="en-US" altLang="zh-TW" dirty="0"/>
              <a:t>Python thread </a:t>
            </a:r>
            <a:r>
              <a:rPr lang="zh-TW" altLang="en-US" dirty="0"/>
              <a:t>只有在 </a:t>
            </a:r>
            <a:r>
              <a:rPr lang="en-US" altLang="zh-TW" dirty="0"/>
              <a:t>I/O bound </a:t>
            </a:r>
            <a:r>
              <a:rPr lang="zh-TW" altLang="en-US" dirty="0"/>
              <a:t>的程式上明顯提升效率，如果是 </a:t>
            </a:r>
            <a:r>
              <a:rPr lang="en-US" altLang="zh-TW" dirty="0"/>
              <a:t>CPU</a:t>
            </a:r>
            <a:r>
              <a:rPr lang="zh-TW" altLang="en-US" dirty="0"/>
              <a:t> </a:t>
            </a:r>
            <a:r>
              <a:rPr lang="en-US" altLang="zh-TW" dirty="0"/>
              <a:t>bound </a:t>
            </a:r>
            <a:r>
              <a:rPr lang="zh-TW" altLang="en-US" dirty="0"/>
              <a:t>仍然會彼此等待。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AC60E5-742B-4107-A1BC-DF2E3358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40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560C-5672-478C-8C21-0F5EC86A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multiprocessing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36C70-9242-4D16-88F4-B4495DF1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使用 </a:t>
            </a:r>
            <a:r>
              <a:rPr lang="en-US" altLang="zh-TW" dirty="0"/>
              <a:t>multiprocessing </a:t>
            </a:r>
            <a:r>
              <a:rPr lang="zh-TW" altLang="en-US" dirty="0"/>
              <a:t>的好處在於能夠避開 </a:t>
            </a:r>
            <a:r>
              <a:rPr lang="en-US" altLang="zh-TW" dirty="0"/>
              <a:t>Python GIL </a:t>
            </a:r>
            <a:r>
              <a:rPr lang="zh-TW" altLang="en-US" dirty="0"/>
              <a:t>對於程式效能的影響。</a:t>
            </a:r>
            <a:endParaRPr lang="en-US" altLang="zh-TW" dirty="0"/>
          </a:p>
          <a:p>
            <a:pPr algn="just"/>
            <a:r>
              <a:rPr lang="zh-TW" altLang="en-US" dirty="0"/>
              <a:t>壞處是對於記憶體的使用程度較高。</a:t>
            </a:r>
            <a:endParaRPr lang="en-US" altLang="zh-TW" dirty="0"/>
          </a:p>
          <a:p>
            <a:pPr algn="just"/>
            <a:r>
              <a:rPr lang="zh-TW" altLang="en-US" dirty="0"/>
              <a:t>要注意這個 </a:t>
            </a:r>
            <a:r>
              <a:rPr lang="en-US" altLang="zh-TW" dirty="0"/>
              <a:t>module </a:t>
            </a:r>
            <a:r>
              <a:rPr lang="zh-TW" altLang="en-US" dirty="0"/>
              <a:t>是使用不同的 </a:t>
            </a:r>
            <a:r>
              <a:rPr lang="en-US" altLang="zh-TW" dirty="0"/>
              <a:t>process </a:t>
            </a:r>
            <a:r>
              <a:rPr lang="zh-TW" altLang="en-US" dirty="0"/>
              <a:t>平行處理，所以如果彼此要做溝通的話就要透過 </a:t>
            </a:r>
            <a:r>
              <a:rPr lang="en-US" altLang="zh-TW" dirty="0"/>
              <a:t>Inter-process communication (IPC)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C035F1-739F-438E-96B7-A1D78D90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作業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參考 </a:t>
            </a:r>
            <a:r>
              <a:rPr lang="en-US" altLang="zh-TW" dirty="0"/>
              <a:t>“Program2 – thread programming.pdf”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856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Wikipedia, Thread (computing)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Python </a:t>
            </a:r>
            <a:r>
              <a:rPr lang="zh-TW" altLang="en-US" dirty="0">
                <a:hlinkClick r:id="rId3"/>
              </a:rPr>
              <a:t>範例程式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4"/>
              </a:rPr>
              <a:t>Python multiprocessing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85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Multithreading?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260491"/>
            <a:ext cx="8653564" cy="5460984"/>
          </a:xfrm>
        </p:spPr>
        <p:txBody>
          <a:bodyPr/>
          <a:lstStyle/>
          <a:p>
            <a:r>
              <a:rPr lang="zh-TW" altLang="en-US" dirty="0"/>
              <a:t>讓程式在執行中可以同時做不同的工作</a:t>
            </a:r>
            <a:endParaRPr lang="en-US" altLang="zh-TW" dirty="0"/>
          </a:p>
          <a:p>
            <a:pPr lvl="1"/>
            <a:r>
              <a:rPr lang="zh-TW" altLang="en-US" dirty="0"/>
              <a:t>瀏覽器開多個分頁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等</a:t>
            </a:r>
            <a:r>
              <a:rPr lang="en-US" altLang="zh-TW" dirty="0"/>
              <a:t>I/O</a:t>
            </a:r>
            <a:r>
              <a:rPr lang="zh-TW" altLang="en-US" dirty="0"/>
              <a:t>的同時程式不會被卡住</a:t>
            </a:r>
            <a:endParaRPr lang="en-US" altLang="zh-TW" dirty="0"/>
          </a:p>
          <a:p>
            <a:pPr lvl="1"/>
            <a:r>
              <a:rPr lang="zh-TW" altLang="en-US" dirty="0"/>
              <a:t>手機遊戲執行玩家的操作同時讀取網路資料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平行化執行大量計算程式</a:t>
            </a:r>
            <a:endParaRPr lang="en-US" altLang="zh-TW" dirty="0"/>
          </a:p>
          <a:p>
            <a:pPr lvl="1"/>
            <a:r>
              <a:rPr lang="zh-TW" altLang="en-US" dirty="0"/>
              <a:t>多核心處理器環境下，多個</a:t>
            </a:r>
            <a:r>
              <a:rPr lang="en-US" altLang="zh-TW" dirty="0"/>
              <a:t>Thread</a:t>
            </a:r>
            <a:r>
              <a:rPr lang="zh-TW" altLang="en-US" dirty="0"/>
              <a:t>同時在做運算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節省資源</a:t>
            </a:r>
            <a:endParaRPr lang="en-US" altLang="zh-TW" dirty="0"/>
          </a:p>
          <a:p>
            <a:pPr lvl="1"/>
            <a:r>
              <a:rPr lang="en-US" altLang="zh-TW" dirty="0"/>
              <a:t>Thread</a:t>
            </a:r>
            <a:r>
              <a:rPr lang="zh-TW" altLang="en-US" dirty="0"/>
              <a:t>共享</a:t>
            </a:r>
            <a:r>
              <a:rPr lang="en-US" altLang="zh-TW" dirty="0"/>
              <a:t>Process</a:t>
            </a:r>
            <a:r>
              <a:rPr lang="zh-TW" altLang="en-US" dirty="0"/>
              <a:t>資源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4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r>
              <a:rPr lang="zh-TW" altLang="en-US" dirty="0"/>
              <a:t> 平行執行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260491"/>
            <a:ext cx="8653564" cy="4525963"/>
          </a:xfrm>
        </p:spPr>
        <p:txBody>
          <a:bodyPr/>
          <a:lstStyle/>
          <a:p>
            <a:r>
              <a:rPr lang="zh-TW" altLang="en-US"/>
              <a:t>多個執行緒在多核心 </a:t>
            </a:r>
            <a:r>
              <a:rPr lang="en-US" altLang="zh-TW"/>
              <a:t>/</a:t>
            </a:r>
            <a:r>
              <a:rPr lang="zh-TW" altLang="en-US"/>
              <a:t> 單核心處理器上執行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5"/>
          <p:cNvSpPr/>
          <p:nvPr/>
        </p:nvSpPr>
        <p:spPr>
          <a:xfrm>
            <a:off x="731520" y="1904301"/>
            <a:ext cx="7680960" cy="430918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Rectangle 6"/>
          <p:cNvSpPr/>
          <p:nvPr/>
        </p:nvSpPr>
        <p:spPr>
          <a:xfrm>
            <a:off x="3017523" y="2364694"/>
            <a:ext cx="5328458" cy="16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7"/>
          <p:cNvSpPr/>
          <p:nvPr/>
        </p:nvSpPr>
        <p:spPr>
          <a:xfrm>
            <a:off x="3017523" y="4507204"/>
            <a:ext cx="5328458" cy="16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8"/>
          <p:cNvSpPr/>
          <p:nvPr/>
        </p:nvSpPr>
        <p:spPr>
          <a:xfrm>
            <a:off x="3258592" y="2566278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3258592" y="3038025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3258592" y="3509772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Thread3</a:t>
            </a:r>
            <a:endParaRPr lang="zh-TW" altLang="en-US" dirty="0"/>
          </a:p>
        </p:txBody>
      </p:sp>
      <p:sp>
        <p:nvSpPr>
          <p:cNvPr id="11" name="Rectangle 11"/>
          <p:cNvSpPr/>
          <p:nvPr/>
        </p:nvSpPr>
        <p:spPr>
          <a:xfrm>
            <a:off x="3258592" y="4738282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Thread1</a:t>
            </a:r>
            <a:endParaRPr lang="zh-TW" altLang="en-US" dirty="0"/>
          </a:p>
        </p:txBody>
      </p:sp>
      <p:sp>
        <p:nvSpPr>
          <p:cNvPr id="12" name="Rectangle 12"/>
          <p:cNvSpPr/>
          <p:nvPr/>
        </p:nvSpPr>
        <p:spPr>
          <a:xfrm>
            <a:off x="3258592" y="5210029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Thread2</a:t>
            </a:r>
            <a:endParaRPr lang="zh-TW" altLang="en-US" dirty="0"/>
          </a:p>
        </p:txBody>
      </p:sp>
      <p:sp>
        <p:nvSpPr>
          <p:cNvPr id="13" name="Rectangle 13"/>
          <p:cNvSpPr/>
          <p:nvPr/>
        </p:nvSpPr>
        <p:spPr>
          <a:xfrm>
            <a:off x="3258592" y="5681776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Thread3</a:t>
            </a:r>
            <a:endParaRPr lang="zh-TW" altLang="en-US" dirty="0"/>
          </a:p>
        </p:txBody>
      </p:sp>
      <p:sp>
        <p:nvSpPr>
          <p:cNvPr id="14" name="Rectangle 14"/>
          <p:cNvSpPr/>
          <p:nvPr/>
        </p:nvSpPr>
        <p:spPr>
          <a:xfrm>
            <a:off x="756461" y="2683978"/>
            <a:ext cx="2194563" cy="7078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Multi-core processor</a:t>
            </a:r>
          </a:p>
        </p:txBody>
      </p:sp>
      <p:sp>
        <p:nvSpPr>
          <p:cNvPr id="15" name="Rectangle 15"/>
          <p:cNvSpPr/>
          <p:nvPr/>
        </p:nvSpPr>
        <p:spPr>
          <a:xfrm>
            <a:off x="756460" y="4834801"/>
            <a:ext cx="2194563" cy="7078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Single-core</a:t>
            </a:r>
          </a:p>
          <a:p>
            <a:pPr algn="ctr"/>
            <a:r>
              <a:rPr lang="en-US" altLang="zh-TW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processor</a:t>
            </a:r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Himalaya" panose="01010100010101010101" pitchFamily="2" charset="0"/>
            </a:endParaRPr>
          </a:p>
        </p:txBody>
      </p:sp>
      <p:cxnSp>
        <p:nvCxnSpPr>
          <p:cNvPr id="16" name="Straight Arrow Connector 23"/>
          <p:cNvCxnSpPr/>
          <p:nvPr/>
        </p:nvCxnSpPr>
        <p:spPr>
          <a:xfrm flipV="1">
            <a:off x="4247807" y="2712782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28"/>
          <p:cNvCxnSpPr/>
          <p:nvPr/>
        </p:nvCxnSpPr>
        <p:spPr>
          <a:xfrm flipV="1">
            <a:off x="4247807" y="3196482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30"/>
          <p:cNvCxnSpPr/>
          <p:nvPr/>
        </p:nvCxnSpPr>
        <p:spPr>
          <a:xfrm flipV="1">
            <a:off x="4247807" y="4886863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/>
          <p:nvPr/>
        </p:nvCxnSpPr>
        <p:spPr>
          <a:xfrm flipV="1">
            <a:off x="4247807" y="5342632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32"/>
          <p:cNvCxnSpPr/>
          <p:nvPr/>
        </p:nvCxnSpPr>
        <p:spPr>
          <a:xfrm flipV="1">
            <a:off x="4247807" y="5794760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9"/>
          <p:cNvCxnSpPr/>
          <p:nvPr/>
        </p:nvCxnSpPr>
        <p:spPr>
          <a:xfrm flipV="1">
            <a:off x="4247807" y="3655759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19"/>
          <p:cNvSpPr/>
          <p:nvPr/>
        </p:nvSpPr>
        <p:spPr>
          <a:xfrm>
            <a:off x="4488874" y="4738282"/>
            <a:ext cx="643328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3" name="Rectangle 20"/>
          <p:cNvSpPr/>
          <p:nvPr/>
        </p:nvSpPr>
        <p:spPr>
          <a:xfrm>
            <a:off x="5132202" y="5210029"/>
            <a:ext cx="643328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21"/>
          <p:cNvSpPr/>
          <p:nvPr/>
        </p:nvSpPr>
        <p:spPr>
          <a:xfrm>
            <a:off x="5775530" y="5646692"/>
            <a:ext cx="643328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16"/>
          <p:cNvSpPr/>
          <p:nvPr/>
        </p:nvSpPr>
        <p:spPr>
          <a:xfrm>
            <a:off x="4488873" y="2566278"/>
            <a:ext cx="3275214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Core 1</a:t>
            </a:r>
            <a:endParaRPr lang="zh-TW" altLang="en-US"/>
          </a:p>
        </p:txBody>
      </p:sp>
      <p:sp>
        <p:nvSpPr>
          <p:cNvPr id="26" name="Rectangle 17"/>
          <p:cNvSpPr/>
          <p:nvPr/>
        </p:nvSpPr>
        <p:spPr>
          <a:xfrm>
            <a:off x="4488873" y="3038025"/>
            <a:ext cx="3275214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Core 2</a:t>
            </a:r>
            <a:endParaRPr lang="zh-TW" altLang="en-US"/>
          </a:p>
        </p:txBody>
      </p:sp>
      <p:sp>
        <p:nvSpPr>
          <p:cNvPr id="27" name="Rectangle 18"/>
          <p:cNvSpPr/>
          <p:nvPr/>
        </p:nvSpPr>
        <p:spPr>
          <a:xfrm>
            <a:off x="4488873" y="3509772"/>
            <a:ext cx="3275214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Core 3</a:t>
            </a:r>
            <a:endParaRPr lang="zh-TW" altLang="en-US"/>
          </a:p>
        </p:txBody>
      </p:sp>
      <p:sp>
        <p:nvSpPr>
          <p:cNvPr id="28" name="Rectangle 33"/>
          <p:cNvSpPr/>
          <p:nvPr/>
        </p:nvSpPr>
        <p:spPr>
          <a:xfrm>
            <a:off x="6417427" y="4732886"/>
            <a:ext cx="643328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34"/>
          <p:cNvSpPr/>
          <p:nvPr/>
        </p:nvSpPr>
        <p:spPr>
          <a:xfrm>
            <a:off x="7060755" y="5189038"/>
            <a:ext cx="643328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4E5EA0E-EF51-4582-B5F5-015B91925271}"/>
              </a:ext>
            </a:extLst>
          </p:cNvPr>
          <p:cNvSpPr txBox="1"/>
          <p:nvPr/>
        </p:nvSpPr>
        <p:spPr>
          <a:xfrm>
            <a:off x="5083156" y="4152013"/>
            <a:ext cx="162697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Concurrently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8E836E1-C0B8-49B6-8C61-73247DD2C9C5}"/>
              </a:ext>
            </a:extLst>
          </p:cNvPr>
          <p:cNvSpPr txBox="1"/>
          <p:nvPr/>
        </p:nvSpPr>
        <p:spPr>
          <a:xfrm>
            <a:off x="4962045" y="2008086"/>
            <a:ext cx="162697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Parallel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37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Process Memory Block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881485"/>
            <a:ext cx="3674546" cy="515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818399" y="2210711"/>
            <a:ext cx="4834758" cy="305851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int a = 1;  </a:t>
            </a:r>
            <a:r>
              <a:rPr lang="zh-TW" alt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         </a:t>
            </a:r>
            <a:r>
              <a:rPr 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//</a:t>
            </a:r>
            <a:r>
              <a:rPr lang="zh-TW" alt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全域變數</a:t>
            </a:r>
            <a:endParaRPr lang="en-US">
              <a:latin typeface="Consolas" panose="020B0609020204030204" pitchFamily="49" charset="0"/>
              <a:ea typeface="標楷體" pitchFamily="65" charset="-120"/>
              <a:cs typeface="Calibri" panose="020F0502020204030204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int main()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  static int b = 2;</a:t>
            </a:r>
            <a:r>
              <a:rPr lang="zh-TW" alt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</a:t>
            </a:r>
            <a:r>
              <a:rPr lang="en-US" altLang="zh-TW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//</a:t>
            </a:r>
            <a:r>
              <a:rPr lang="zh-TW" alt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靜態變數</a:t>
            </a:r>
            <a:endParaRPr lang="en-US">
              <a:latin typeface="Consolas" panose="020B0609020204030204" pitchFamily="49" charset="0"/>
              <a:ea typeface="標楷體" pitchFamily="65" charset="-120"/>
              <a:cs typeface="Calibri" panose="020F0502020204030204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  int c = 3;</a:t>
            </a:r>
            <a:r>
              <a:rPr lang="zh-TW" alt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       </a:t>
            </a:r>
            <a:r>
              <a:rPr lang="en-US" altLang="zh-TW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//</a:t>
            </a:r>
            <a:r>
              <a:rPr lang="zh-TW" alt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區域變數</a:t>
            </a:r>
            <a:endParaRPr lang="en-US">
              <a:latin typeface="Consolas" panose="020B0609020204030204" pitchFamily="49" charset="0"/>
              <a:ea typeface="標楷體" pitchFamily="65" charset="-120"/>
              <a:cs typeface="Calibri" panose="020F0502020204030204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  cout &lt;&lt; a &lt;&lt; b &lt;&lt; c;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Calibri" panose="020F0502020204030204" pitchFamily="34" charset="0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4031427" y="1229768"/>
            <a:ext cx="1573943" cy="672662"/>
          </a:xfrm>
          <a:prstGeom prst="wedgeRoundRectCallout">
            <a:avLst>
              <a:gd name="adj1" fmla="val -72919"/>
              <a:gd name="adj2" fmla="val 812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區域變數</a:t>
            </a:r>
            <a:endParaRPr 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4147680" y="4596559"/>
            <a:ext cx="1573943" cy="672662"/>
          </a:xfrm>
          <a:prstGeom prst="wedgeRoundRectCallout">
            <a:avLst>
              <a:gd name="adj1" fmla="val -78929"/>
              <a:gd name="adj2" fmla="val -4218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全域變數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靜態變數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4121448" y="5660969"/>
            <a:ext cx="1573943" cy="672662"/>
          </a:xfrm>
          <a:prstGeom prst="wedgeRoundRectCallout">
            <a:avLst>
              <a:gd name="adj1" fmla="val -79596"/>
              <a:gd name="adj2" fmla="val -6718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466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r>
              <a:rPr lang="zh-TW" altLang="en-US" dirty="0"/>
              <a:t> 共享資源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Thread</a:t>
            </a:r>
            <a:r>
              <a:rPr lang="zh-TW" altLang="en-US" dirty="0"/>
              <a:t> 獨自擁有的資源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區域變數、</a:t>
            </a:r>
            <a:r>
              <a:rPr lang="en-US" altLang="zh-TW" dirty="0"/>
              <a:t>Register</a:t>
            </a:r>
            <a:r>
              <a:rPr lang="zh-TW" altLang="en-US" dirty="0"/>
              <a:t>、</a:t>
            </a:r>
            <a:r>
              <a:rPr lang="en-US" altLang="zh-TW" dirty="0"/>
              <a:t>Program Counter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同一個 </a:t>
            </a:r>
            <a:r>
              <a:rPr lang="en-US" altLang="zh-TW" dirty="0"/>
              <a:t>Process</a:t>
            </a:r>
            <a:r>
              <a:rPr lang="zh-TW" altLang="en-US" dirty="0"/>
              <a:t>的</a:t>
            </a:r>
            <a:r>
              <a:rPr lang="en-US" altLang="zh-TW" dirty="0"/>
              <a:t>Thread</a:t>
            </a:r>
            <a:r>
              <a:rPr lang="zh-TW" altLang="en-US" dirty="0"/>
              <a:t> 共享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dirty="0"/>
              <a:t>Code section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section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OS resource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Image result for single thread multi 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08" y="3508441"/>
            <a:ext cx="5808103" cy="33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650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</a:t>
            </a:r>
            <a:r>
              <a:rPr lang="zh-TW" altLang="en-US" dirty="0"/>
              <a:t> 分類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4230414" cy="2710575"/>
          </a:xfrm>
        </p:spPr>
        <p:txBody>
          <a:bodyPr/>
          <a:lstStyle/>
          <a:p>
            <a:r>
              <a:rPr lang="en-US" altLang="zh-TW" sz="2800" dirty="0"/>
              <a:t>User Thread</a:t>
            </a:r>
          </a:p>
          <a:p>
            <a:pPr lvl="1"/>
            <a:r>
              <a:rPr lang="en-US" sz="2400" dirty="0"/>
              <a:t>OS </a:t>
            </a:r>
            <a:r>
              <a:rPr lang="zh-TW" altLang="en-US" sz="2400" dirty="0"/>
              <a:t>不知道有 </a:t>
            </a:r>
            <a:r>
              <a:rPr lang="en-US" sz="2400" dirty="0"/>
              <a:t>thread </a:t>
            </a:r>
            <a:r>
              <a:rPr lang="zh-TW" altLang="en-US" sz="2400" dirty="0"/>
              <a:t>存在</a:t>
            </a:r>
            <a:endParaRPr lang="en-US" altLang="zh-TW" sz="2400" dirty="0"/>
          </a:p>
          <a:p>
            <a:pPr lvl="1"/>
            <a:r>
              <a:rPr lang="zh-TW" altLang="en-US" sz="2400" dirty="0"/>
              <a:t>不需要 </a:t>
            </a:r>
            <a:r>
              <a:rPr lang="en-US" sz="2400" dirty="0"/>
              <a:t>OS </a:t>
            </a:r>
            <a:r>
              <a:rPr lang="zh-TW" altLang="en-US" sz="2400" dirty="0"/>
              <a:t>介入管理</a:t>
            </a:r>
            <a:endParaRPr lang="en-US" altLang="zh-TW" sz="2400" dirty="0"/>
          </a:p>
          <a:p>
            <a:pPr lvl="1"/>
            <a:r>
              <a:rPr lang="en-US" altLang="zh-TW" sz="2400" dirty="0"/>
              <a:t>Threads</a:t>
            </a:r>
            <a:r>
              <a:rPr lang="zh-TW" altLang="en-US" sz="2400" dirty="0"/>
              <a:t> 會同時被</a:t>
            </a:r>
            <a:r>
              <a:rPr lang="en-US" altLang="zh-TW" sz="2400" dirty="0"/>
              <a:t>block</a:t>
            </a:r>
          </a:p>
          <a:p>
            <a:pPr lvl="1"/>
            <a:r>
              <a:rPr lang="zh-TW" altLang="en-US" sz="2400" dirty="0"/>
              <a:t>成本低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430466" y="765872"/>
            <a:ext cx="4366693" cy="271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472" indent="-347472" algn="l" rtl="0" eaLnBrk="1" fontAlgn="base" hangingPunct="1">
              <a:spcBef>
                <a:spcPts val="600"/>
              </a:spcBef>
              <a:spcAft>
                <a:spcPct val="0"/>
              </a:spcAft>
              <a:buFontTx/>
              <a:buBlip>
                <a:blip r:embed="rId2"/>
              </a:buBlip>
              <a:defRPr sz="3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31520" indent="-36576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8080C0"/>
              </a:buClr>
              <a:buSzPct val="80000"/>
              <a:buFont typeface="Wingdings" pitchFamily="2" charset="2"/>
              <a:buChar char="n"/>
              <a:defRPr sz="28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097280" indent="-3657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268"/>
              </a:buClr>
              <a:buSzPct val="70000"/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C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BEE6"/>
              </a:buClr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Kernel Thread</a:t>
            </a:r>
          </a:p>
          <a:p>
            <a:pPr lvl="1"/>
            <a:r>
              <a:rPr lang="en-US" sz="2400" dirty="0"/>
              <a:t>OS </a:t>
            </a:r>
            <a:r>
              <a:rPr lang="zh-TW" altLang="en-US" sz="2400" dirty="0"/>
              <a:t>知道有 </a:t>
            </a:r>
            <a:r>
              <a:rPr lang="en-US" sz="2400" dirty="0"/>
              <a:t>thread </a:t>
            </a:r>
            <a:r>
              <a:rPr lang="zh-TW" altLang="en-US" sz="2400" dirty="0"/>
              <a:t>存在</a:t>
            </a:r>
            <a:endParaRPr lang="en-US" altLang="zh-TW" sz="2400" dirty="0"/>
          </a:p>
          <a:p>
            <a:pPr lvl="1"/>
            <a:r>
              <a:rPr lang="zh-TW" altLang="en-US" sz="2400" dirty="0"/>
              <a:t>由 </a:t>
            </a:r>
            <a:r>
              <a:rPr lang="en-US" sz="2400" dirty="0"/>
              <a:t>OS </a:t>
            </a:r>
            <a:r>
              <a:rPr lang="zh-TW" altLang="en-US" sz="2400" dirty="0"/>
              <a:t>介入管理</a:t>
            </a:r>
            <a:endParaRPr lang="en-US" altLang="zh-TW" sz="2400" dirty="0"/>
          </a:p>
          <a:p>
            <a:pPr lvl="1"/>
            <a:r>
              <a:rPr lang="zh-TW" altLang="en-US" sz="2400" dirty="0"/>
              <a:t>成本高</a:t>
            </a:r>
            <a:endParaRPr lang="en-US" sz="2400" dirty="0"/>
          </a:p>
        </p:txBody>
      </p:sp>
      <p:pic>
        <p:nvPicPr>
          <p:cNvPr id="7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2" y="3215014"/>
            <a:ext cx="3173855" cy="314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4_06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05" y="3522821"/>
            <a:ext cx="4727814" cy="179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624185" y="5666522"/>
            <a:ext cx="291195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15259" y="520932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User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管理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63265" y="5380077"/>
            <a:ext cx="413297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noProof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由</a:t>
            </a:r>
            <a:r>
              <a:rPr lang="en-US" altLang="zh-TW" noProof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OS</a:t>
            </a:r>
            <a:r>
              <a:rPr lang="zh-TW" altLang="en-US" noProof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管理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7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2E48F-00A9-4CDB-BF75-666A31FE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Threading Management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4F4850-D140-4A8C-9FA0-F5FAAEDC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Kernel thread </a:t>
            </a:r>
            <a:r>
              <a:rPr lang="zh-TW" altLang="en-US" dirty="0"/>
              <a:t>被 </a:t>
            </a:r>
            <a:r>
              <a:rPr lang="en-US" altLang="zh-TW" dirty="0"/>
              <a:t>OS</a:t>
            </a:r>
            <a:r>
              <a:rPr lang="zh-TW" altLang="en-US" dirty="0"/>
              <a:t> 管理</a:t>
            </a:r>
            <a:endParaRPr lang="en-US" altLang="zh-TW" dirty="0"/>
          </a:p>
          <a:p>
            <a:pPr lvl="1"/>
            <a:r>
              <a:rPr lang="en-US" altLang="zh-TW" dirty="0"/>
              <a:t>OS</a:t>
            </a:r>
            <a:r>
              <a:rPr lang="zh-TW" altLang="en-US" dirty="0"/>
              <a:t> 是指 </a:t>
            </a:r>
            <a:r>
              <a:rPr lang="en-US" altLang="zh-TW" dirty="0"/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Linux kernel </a:t>
            </a:r>
            <a:r>
              <a:rPr lang="zh-TW" altLang="en-US" dirty="0"/>
              <a:t>等等。</a:t>
            </a:r>
            <a:endParaRPr lang="en-US" altLang="zh-TW" dirty="0"/>
          </a:p>
          <a:p>
            <a:pPr lvl="1"/>
            <a:r>
              <a:rPr lang="en-US" altLang="zh-TW" dirty="0"/>
              <a:t>OS</a:t>
            </a:r>
            <a:r>
              <a:rPr lang="zh-TW" altLang="en-US" dirty="0"/>
              <a:t> 是在 </a:t>
            </a:r>
            <a:r>
              <a:rPr lang="en-US" altLang="zh-TW" dirty="0"/>
              <a:t>kernel space </a:t>
            </a:r>
            <a:r>
              <a:rPr lang="zh-TW" altLang="en-US" dirty="0"/>
              <a:t>執行。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User thread </a:t>
            </a:r>
            <a:r>
              <a:rPr lang="zh-TW" altLang="en-US" dirty="0"/>
              <a:t>在 </a:t>
            </a:r>
            <a:r>
              <a:rPr lang="en-US" altLang="zh-TW" dirty="0"/>
              <a:t>user space </a:t>
            </a:r>
            <a:r>
              <a:rPr lang="zh-TW" altLang="en-US" dirty="0"/>
              <a:t>被管理</a:t>
            </a:r>
            <a:endParaRPr lang="en-US" altLang="zh-TW" dirty="0"/>
          </a:p>
          <a:p>
            <a:pPr lvl="1"/>
            <a:r>
              <a:rPr lang="zh-TW" altLang="en-US" dirty="0"/>
              <a:t>實際管理的是 </a:t>
            </a:r>
            <a:r>
              <a:rPr lang="en-US" altLang="zh-TW" dirty="0"/>
              <a:t>user-level thread library</a:t>
            </a:r>
            <a:r>
              <a:rPr lang="zh-TW" altLang="en-US" dirty="0"/>
              <a:t>，如 </a:t>
            </a:r>
            <a:r>
              <a:rPr lang="en-US" altLang="zh-TW" dirty="0"/>
              <a:t>POSIX </a:t>
            </a:r>
            <a:r>
              <a:rPr lang="en-US" altLang="zh-TW" dirty="0" err="1"/>
              <a:t>pthreads</a:t>
            </a:r>
            <a:r>
              <a:rPr lang="zh-TW" altLang="en-US" dirty="0"/>
              <a:t>、</a:t>
            </a:r>
            <a:r>
              <a:rPr lang="en-US" altLang="zh-TW" dirty="0"/>
              <a:t>Windows API</a:t>
            </a:r>
            <a:r>
              <a:rPr lang="zh-TW" altLang="en-US" dirty="0"/>
              <a:t> </a:t>
            </a:r>
            <a:r>
              <a:rPr lang="en-US" altLang="zh-TW" dirty="0"/>
              <a:t>threads </a:t>
            </a:r>
            <a:r>
              <a:rPr lang="zh-TW" altLang="en-US" dirty="0"/>
              <a:t>和 </a:t>
            </a:r>
            <a:r>
              <a:rPr lang="en-US" altLang="zh-TW" dirty="0"/>
              <a:t>Java threads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User-level thread library </a:t>
            </a:r>
            <a:r>
              <a:rPr lang="zh-TW" altLang="en-US" dirty="0"/>
              <a:t>是在 </a:t>
            </a:r>
            <a:r>
              <a:rPr lang="en-US" altLang="zh-TW" dirty="0"/>
              <a:t>user space </a:t>
            </a:r>
            <a:r>
              <a:rPr lang="zh-TW" altLang="en-US" dirty="0"/>
              <a:t>執行。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3E29F-2C3A-4102-AA59-9E778F33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2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265A1-DACE-4F0A-90D1-D3BE23BB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Threading Models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CB045-EB06-4A4D-82AF-AC217113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to one</a:t>
            </a:r>
          </a:p>
          <a:p>
            <a:pPr lvl="1"/>
            <a:r>
              <a:rPr lang="en-US" altLang="zh-TW" dirty="0"/>
              <a:t>1</a:t>
            </a:r>
            <a:r>
              <a:rPr lang="zh-TW" altLang="en-US" dirty="0"/>
              <a:t> 個 </a:t>
            </a:r>
            <a:r>
              <a:rPr lang="en-US" altLang="zh-TW" dirty="0"/>
              <a:t>user thread </a:t>
            </a:r>
            <a:r>
              <a:rPr lang="zh-TW" altLang="en-US" dirty="0"/>
              <a:t>對映 </a:t>
            </a:r>
            <a:r>
              <a:rPr lang="en-US" altLang="zh-TW" dirty="0"/>
              <a:t>1</a:t>
            </a:r>
            <a:r>
              <a:rPr lang="zh-TW" altLang="en-US" dirty="0"/>
              <a:t> 個 </a:t>
            </a:r>
            <a:r>
              <a:rPr lang="en-US" altLang="zh-TW" dirty="0"/>
              <a:t>kernel thread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Many to one</a:t>
            </a:r>
          </a:p>
          <a:p>
            <a:pPr lvl="1"/>
            <a:r>
              <a:rPr lang="zh-TW" altLang="en-US" dirty="0"/>
              <a:t>多個 </a:t>
            </a:r>
            <a:r>
              <a:rPr lang="en-US" altLang="zh-TW" dirty="0"/>
              <a:t>user threads </a:t>
            </a:r>
            <a:r>
              <a:rPr lang="zh-TW" altLang="en-US" dirty="0"/>
              <a:t>對映 </a:t>
            </a:r>
            <a:r>
              <a:rPr lang="en-US" altLang="zh-TW" dirty="0"/>
              <a:t>1</a:t>
            </a:r>
            <a:r>
              <a:rPr lang="zh-TW" altLang="en-US" dirty="0"/>
              <a:t> 個 </a:t>
            </a:r>
            <a:r>
              <a:rPr lang="en-US" altLang="zh-TW" dirty="0"/>
              <a:t>kernel thread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Many to many</a:t>
            </a:r>
          </a:p>
          <a:p>
            <a:pPr lvl="1"/>
            <a:r>
              <a:rPr lang="zh-TW" altLang="en-US" dirty="0"/>
              <a:t>多個 </a:t>
            </a:r>
            <a:r>
              <a:rPr lang="en-US" altLang="zh-TW" dirty="0"/>
              <a:t>user threads </a:t>
            </a:r>
            <a:r>
              <a:rPr lang="zh-TW" altLang="en-US" dirty="0"/>
              <a:t>對映多個 </a:t>
            </a:r>
            <a:r>
              <a:rPr lang="en-US" altLang="zh-TW" dirty="0"/>
              <a:t>kernel threads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FBF14D-7985-40F2-BE6C-32AF21E9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85242"/>
      </p:ext>
    </p:extLst>
  </p:cSld>
  <p:clrMapOvr>
    <a:masterClrMapping/>
  </p:clrMapOvr>
</p:sld>
</file>

<file path=ppt/theme/theme1.xml><?xml version="1.0" encoding="utf-8"?>
<a:theme xmlns:a="http://schemas.openxmlformats.org/drawingml/2006/main" name="Nw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 pitchFamily="18" charset="0"/>
            <a:ea typeface="標楷體" pitchFamily="65" charset="-120"/>
            <a:cs typeface="Times New Roman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D12A90B8-24D7-40A2-B869-53FB18948A94}" vid="{5E01C3BC-CECA-4C11-A10B-B5D496F2E08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NWLab</Template>
  <TotalTime>3295</TotalTime>
  <Words>1436</Words>
  <Application>Microsoft Office PowerPoint</Application>
  <PresentationFormat>如螢幕大小 (4:3)</PresentationFormat>
  <Paragraphs>257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9" baseType="lpstr">
      <vt:lpstr>Microsoft JhengHei UI</vt:lpstr>
      <vt:lpstr>新細明體</vt:lpstr>
      <vt:lpstr>標楷體</vt:lpstr>
      <vt:lpstr>Arial</vt:lpstr>
      <vt:lpstr>Arial Black</vt:lpstr>
      <vt:lpstr>Calibri</vt:lpstr>
      <vt:lpstr>Consolas</vt:lpstr>
      <vt:lpstr>Microsoft Himalaya</vt:lpstr>
      <vt:lpstr>Times New Roman</vt:lpstr>
      <vt:lpstr>Wingdings</vt:lpstr>
      <vt:lpstr>Nwlab</vt:lpstr>
      <vt:lpstr>1092作業系統 – Thread課程</vt:lpstr>
      <vt:lpstr>Introduction</vt:lpstr>
      <vt:lpstr>Why Multithreading?</vt:lpstr>
      <vt:lpstr>Thread 平行執行</vt:lpstr>
      <vt:lpstr>Process Memory Block</vt:lpstr>
      <vt:lpstr>Thread 共享資源</vt:lpstr>
      <vt:lpstr>Thread 分類</vt:lpstr>
      <vt:lpstr>Threading Management</vt:lpstr>
      <vt:lpstr>Threading Models</vt:lpstr>
      <vt:lpstr>Threading Models - One to One</vt:lpstr>
      <vt:lpstr>Threading Models - Many to One</vt:lpstr>
      <vt:lpstr>Threading Models - Many to Many</vt:lpstr>
      <vt:lpstr>Thread Pool</vt:lpstr>
      <vt:lpstr>Java Thread</vt:lpstr>
      <vt:lpstr>Java Thread 程式</vt:lpstr>
      <vt:lpstr>Java Thread 常用的方法</vt:lpstr>
      <vt:lpstr>C/C++ Thread</vt:lpstr>
      <vt:lpstr>Python Thread 程式</vt:lpstr>
      <vt:lpstr>Python Thread 程式</vt:lpstr>
      <vt:lpstr>Python Thread 程式</vt:lpstr>
      <vt:lpstr>Python Thread 程式</vt:lpstr>
      <vt:lpstr>Python Thread 程式</vt:lpstr>
      <vt:lpstr>Python Thread 程式</vt:lpstr>
      <vt:lpstr>Python Thread - GIL</vt:lpstr>
      <vt:lpstr>Python multiprocessing</vt:lpstr>
      <vt:lpstr>作業</vt:lpstr>
      <vt:lpstr>PowerPoint 簡報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1072作業系統 – Thread課程</dc:title>
  <dc:creator>文彬 賴</dc:creator>
  <cp:lastModifiedBy>jeffzcc</cp:lastModifiedBy>
  <cp:revision>144</cp:revision>
  <dcterms:created xsi:type="dcterms:W3CDTF">2019-05-01T17:31:52Z</dcterms:created>
  <dcterms:modified xsi:type="dcterms:W3CDTF">2021-04-11T05:01:05Z</dcterms:modified>
</cp:coreProperties>
</file>