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sldIdLst>
    <p:sldId id="256" r:id="rId5"/>
    <p:sldId id="257" r:id="rId6"/>
    <p:sldId id="260" r:id="rId7"/>
    <p:sldId id="268" r:id="rId8"/>
    <p:sldId id="261" r:id="rId9"/>
    <p:sldId id="267" r:id="rId10"/>
    <p:sldId id="263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來賓使用者" initials="來賓" lastIdx="6" clrIdx="0">
    <p:extLst>
      <p:ext uri="{19B8F6BF-5375-455C-9EA6-DF929625EA0E}">
        <p15:presenceInfo xmlns:p15="http://schemas.microsoft.com/office/powerpoint/2012/main" userId="S::urn:spo:anon#ebdfe081593a6cc234f321c4b515d0e7f92ce25e3da79aa2240fc7de03fe9809::" providerId="AD"/>
      </p:ext>
    </p:extLst>
  </p:cmAuthor>
  <p:cmAuthor id="2" name="秉鴻 吳" initials="秉鴻" lastIdx="1" clrIdx="1">
    <p:extLst>
      <p:ext uri="{19B8F6BF-5375-455C-9EA6-DF929625EA0E}">
        <p15:presenceInfo xmlns:p15="http://schemas.microsoft.com/office/powerpoint/2012/main" userId="秉鴻 吳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DC18C-8B77-F5B5-4448-176AE0509843}" v="29" dt="2021-06-06T16:00:41.784"/>
    <p1510:client id="{B2323A52-7D49-8DD9-4BB6-58BEA9F0D800}" v="198" dt="2021-06-18T18:06:05.387"/>
    <p1510:client id="{3A3BE598-F205-FE60-19F7-0A8CBCACF82F}" v="454" dt="2021-06-06T16:59:55.634"/>
    <p1510:client id="{68BA9F1D-A158-3F01-6322-6369B4C1D0D1}" v="53" dt="2021-06-06T18:19:36.891"/>
    <p1510:client id="{BCA4CAB5-19D7-DDC5-A296-C1F87063C5F2}" v="171" dt="2021-06-06T13:19:49.476"/>
    <p1510:client id="{4C9BB5D7-E3E8-449A-9395-CE34923E70A0}" v="1017" dt="2021-06-28T12:47:04.849"/>
    <p1510:client id="{707C0B56-7C3A-608A-FE01-A7281685A7A0}" v="130" dt="2021-06-06T18:51:28.391"/>
    <p1510:client id="{98743041-D436-84B1-A354-62B97F9B684B}" v="119" dt="2021-06-21T16:09:20.636"/>
    <p1510:client id="{7BADC11A-C16A-73EC-BBF1-20439840C830}" v="26" dt="2021-06-07T07:28:42.171"/>
    <p1510:client id="{C5E3B0FA-1BC2-9313-53CE-8F0F1BA53D9D}" v="1" dt="2021-06-06T14:44:51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1:19:23.502" idx="1">
    <p:pos x="10" y="10"/>
    <p:text>batch normalization -&gt; 減緩梯度消失
</p:text>
    <p:extLst>
      <p:ext uri="{C676402C-5697-4E1C-873F-D02D1690AC5C}">
        <p15:threadingInfo xmlns:p15="http://schemas.microsoft.com/office/powerpoint/2012/main" timeZoneBias="420"/>
      </p:ext>
    </p:extLst>
  </p:cm>
  <p:cm authorId="1" dt="2021-06-06T11:21:23.598" idx="2">
    <p:pos x="106" y="106"/>
    <p:text>leaky relu-&gt; 激勵函式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6-06T11:33:46.331" idx="4">
    <p:pos x="10" y="10"/>
    <p:text>up sampling, conv2d transpone-&gt;反捲積 用以生成圖形</p:text>
    <p:extLst>
      <p:ext uri="{C676402C-5697-4E1C-873F-D02D1690AC5C}">
        <p15:threadingInfo xmlns:p15="http://schemas.microsoft.com/office/powerpoint/2012/main" timeZoneBias="420"/>
      </p:ext>
    </p:extLst>
  </p:cm>
  <p:cm authorId="2" dt="2021-06-07T02:47:11.376" idx="1">
    <p:pos x="140" y="107"/>
    <p:text>= =</p:text>
    <p:extLst>
      <p:ext uri="{C676402C-5697-4E1C-873F-D02D1690AC5C}">
        <p15:threadingInfo xmlns:p15="http://schemas.microsoft.com/office/powerpoint/2012/main" timeZoneBias="-480"/>
      </p:ext>
    </p:extLst>
  </p:cm>
  <p:cm authorId="1" dt="2021-06-06T11:48:46.026" idx="5">
    <p:pos x="106" y="106"/>
    <p:text>input2是指定數字
input1是100個-1~1的隨機數字</p:text>
    <p:extLst>
      <p:ext uri="{C676402C-5697-4E1C-873F-D02D1690AC5C}">
        <p15:threadingInfo xmlns:p15="http://schemas.microsoft.com/office/powerpoint/2012/main" timeZoneBias="420"/>
      </p:ext>
    </p:extLst>
  </p:cm>
  <p:cm authorId="1" dt="2021-06-06T11:50:49.046" idx="6">
    <p:pos x="202" y="202"/>
    <p:text>one hot 將輸入(0~9)變為1*10的扁平array([0 0 0 0 0 1 0 0 0 0])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6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8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8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784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53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33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2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4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0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6/28/2021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46145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F53B6233-F63A-4CD6-A23E-04B7EB355A13}"/>
              </a:ext>
            </a:extLst>
          </p:cNvPr>
          <p:cNvSpPr txBox="1"/>
          <p:nvPr/>
        </p:nvSpPr>
        <p:spPr>
          <a:xfrm>
            <a:off x="2342594" y="1139525"/>
            <a:ext cx="52997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程式語言期末報告</a:t>
            </a:r>
            <a:endParaRPr lang="en-US" altLang="zh-TW" sz="4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algn="ctr"/>
            <a:r>
              <a:rPr lang="en-US" altLang="zh-TW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GAN</a:t>
            </a:r>
            <a:r>
              <a:rPr lang="zh-TW" altLang="en-US" sz="4000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手寫數字生成</a:t>
            </a:r>
            <a:endParaRPr lang="en-US" altLang="zh-TW" sz="40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21836C8F-1156-4F53-8342-209D45530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0515" y="4078248"/>
            <a:ext cx="3243944" cy="1505883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dirty="0"/>
              <a:t>吳榕憲 </a:t>
            </a:r>
            <a:r>
              <a:rPr lang="en-US" altLang="zh-TW" dirty="0"/>
              <a:t>108502570</a:t>
            </a:r>
          </a:p>
          <a:p>
            <a:pPr algn="ctr"/>
            <a:r>
              <a:rPr lang="zh-TW" altLang="en-US" dirty="0"/>
              <a:t>楊佳峻 </a:t>
            </a:r>
            <a:r>
              <a:rPr lang="en-US" altLang="zh-TW" dirty="0"/>
              <a:t>108502571</a:t>
            </a:r>
          </a:p>
          <a:p>
            <a:pPr algn="ctr"/>
            <a:r>
              <a:rPr lang="zh-TW" altLang="en-US" dirty="0"/>
              <a:t>吳秉鴻 </a:t>
            </a:r>
            <a:r>
              <a:rPr lang="en-US" altLang="zh-TW" dirty="0"/>
              <a:t>108502572</a:t>
            </a:r>
          </a:p>
        </p:txBody>
      </p:sp>
      <p:pic>
        <p:nvPicPr>
          <p:cNvPr id="2" name="Picture 2" descr="Qr code&#10;&#10;Description automatically generated">
            <a:extLst>
              <a:ext uri="{FF2B5EF4-FFF2-40B4-BE49-F238E27FC236}">
                <a16:creationId xmlns:a16="http://schemas.microsoft.com/office/drawing/2014/main" id="{3868EA36-BE13-41B1-A1AC-73DDFF1D7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0243" y="2502793"/>
            <a:ext cx="1826741" cy="18473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D2377D-028A-4236-AE9B-F9186BCBD4BB}"/>
              </a:ext>
            </a:extLst>
          </p:cNvPr>
          <p:cNvSpPr txBox="1"/>
          <p:nvPr/>
        </p:nvSpPr>
        <p:spPr>
          <a:xfrm>
            <a:off x="9808340" y="445387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Github Repo</a:t>
            </a:r>
          </a:p>
        </p:txBody>
      </p:sp>
    </p:spTree>
    <p:extLst>
      <p:ext uri="{BB962C8B-B14F-4D97-AF65-F5344CB8AC3E}">
        <p14:creationId xmlns:p14="http://schemas.microsoft.com/office/powerpoint/2010/main" val="218638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658C1-3BD7-4A7C-A5E8-FCA6A619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571445"/>
            <a:ext cx="7958331" cy="1077229"/>
          </a:xfrm>
        </p:spPr>
        <p:txBody>
          <a:bodyPr/>
          <a:lstStyle/>
          <a:p>
            <a:pPr algn="ctr"/>
            <a:r>
              <a:rPr lang="zh-TW" altLang="en-US" dirty="0">
                <a:ea typeface="新細明體"/>
                <a:cs typeface="Arial"/>
              </a:rPr>
              <a:t>資料集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7CFA-91F8-40F2-8B12-3939539F2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750112"/>
            <a:ext cx="7796540" cy="3997828"/>
          </a:xfrm>
        </p:spPr>
        <p:txBody>
          <a:bodyPr>
            <a:normAutofit lnSpcReduction="10000"/>
          </a:bodyPr>
          <a:lstStyle/>
          <a:p>
            <a:pPr marL="344170" indent="-337820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來源 : mnist</a:t>
            </a:r>
          </a:p>
          <a:p>
            <a:pPr marL="344170" indent="-337820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訓練集 : </a:t>
            </a:r>
            <a:endParaRPr lang="zh-TW" sz="28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  <a:p>
            <a:pPr marL="795020" lvl="1" indent="-337820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數量 : 60000</a:t>
            </a:r>
          </a:p>
          <a:p>
            <a:pPr marL="795020" lvl="1" indent="-337820"/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大小 : 28*28 pi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xel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  <a:cs typeface="Arial"/>
            </a:endParaRPr>
          </a:p>
          <a:p>
            <a:pPr marL="344170" indent="-337820"/>
            <a:r>
              <a:rPr lang="zh-TW" altLang="en-US" sz="28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測試集 : </a:t>
            </a:r>
            <a:r>
              <a:rPr lang="zh-TW" sz="28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 </a:t>
            </a:r>
            <a:endParaRPr lang="zh-TW" sz="2800" dirty="0">
              <a:latin typeface="Adobe 黑体 Std R" panose="020B0400000000000000" pitchFamily="34" charset="-128"/>
              <a:ea typeface="Adobe 黑体 Std R" panose="020B0400000000000000" pitchFamily="34" charset="-128"/>
              <a:cs typeface="+mn-lt"/>
            </a:endParaRPr>
          </a:p>
          <a:p>
            <a:pPr marL="795020" lvl="1" indent="-337820"/>
            <a:r>
              <a:rPr 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數量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 </a:t>
            </a:r>
            <a:r>
              <a:rPr 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: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 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1</a:t>
            </a:r>
            <a:r>
              <a:rPr 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0000</a:t>
            </a:r>
            <a:endParaRPr lang="zh-TW" sz="2400" dirty="0">
              <a:latin typeface="Adobe 黑体 Std R" panose="020B0400000000000000" pitchFamily="34" charset="-128"/>
              <a:ea typeface="Adobe 黑体 Std R" panose="020B0400000000000000" pitchFamily="34" charset="-128"/>
              <a:cs typeface="+mn-lt"/>
            </a:endParaRPr>
          </a:p>
          <a:p>
            <a:pPr marL="795020" lvl="1" indent="-337820"/>
            <a:r>
              <a:rPr 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大小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 </a:t>
            </a:r>
            <a:r>
              <a:rPr 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:</a:t>
            </a:r>
            <a:r>
              <a:rPr lang="zh-TW" altLang="en-US" sz="2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 </a:t>
            </a:r>
            <a:r>
              <a:rPr 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28*28</a:t>
            </a:r>
            <a:r>
              <a:rPr lang="en-US" altLang="zh-TW" sz="2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Arial"/>
              </a:rPr>
              <a:t> pixel</a:t>
            </a:r>
            <a:endParaRPr lang="zh-TW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687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7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9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1" name="Rectangle 11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" name="Rectangle 13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3FD77C6-F67E-4879-A44B-C002A348A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748" y="2654422"/>
            <a:ext cx="7974851" cy="914975"/>
          </a:xfrm>
        </p:spPr>
        <p:txBody>
          <a:bodyPr anchor="b">
            <a:normAutofit/>
          </a:bodyPr>
          <a:lstStyle/>
          <a:p>
            <a:pPr algn="ctr"/>
            <a:r>
              <a:rPr lang="zh-TW" altLang="en-US" sz="6000" dirty="0"/>
              <a:t>實作方法</a:t>
            </a:r>
          </a:p>
        </p:txBody>
      </p:sp>
    </p:spTree>
    <p:extLst>
      <p:ext uri="{BB962C8B-B14F-4D97-AF65-F5344CB8AC3E}">
        <p14:creationId xmlns:p14="http://schemas.microsoft.com/office/powerpoint/2010/main" val="159591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6AE980-AB3E-4FB7-82CD-36B15C6D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E56C82-35A9-4F24-A75D-6AA61D756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1808" y="1643743"/>
            <a:ext cx="7796540" cy="3997828"/>
          </a:xfrm>
        </p:spPr>
        <p:txBody>
          <a:bodyPr>
            <a:normAutofit/>
          </a:bodyPr>
          <a:lstStyle/>
          <a:p>
            <a:pPr marL="463360" indent="-457200">
              <a:buFont typeface="+mj-lt"/>
              <a:buAutoNum type="arabicPeriod"/>
            </a:pPr>
            <a:r>
              <a:rPr lang="zh-TW" altLang="en-US" sz="2800" dirty="0"/>
              <a:t>載入資料</a:t>
            </a:r>
            <a:endParaRPr lang="en-US" altLang="zh-TW" sz="2800" dirty="0"/>
          </a:p>
          <a:p>
            <a:pPr marL="463360" indent="-457200">
              <a:buFont typeface="+mj-lt"/>
              <a:buAutoNum type="arabicPeriod"/>
            </a:pPr>
            <a:r>
              <a:rPr lang="zh-TW" altLang="en-US" sz="2800" dirty="0"/>
              <a:t>正規化</a:t>
            </a:r>
            <a:endParaRPr lang="en-US" altLang="zh-TW" sz="2800" dirty="0"/>
          </a:p>
          <a:p>
            <a:pPr marL="463360" indent="-457200">
              <a:buFont typeface="+mj-lt"/>
              <a:buAutoNum type="arabicPeriod"/>
            </a:pPr>
            <a:r>
              <a:rPr lang="zh-TW" altLang="en-US" sz="2800" dirty="0"/>
              <a:t>把指定</a:t>
            </a:r>
            <a:r>
              <a:rPr lang="en-US" altLang="zh-TW" sz="2800" dirty="0"/>
              <a:t>Label</a:t>
            </a:r>
            <a:r>
              <a:rPr lang="zh-TW" altLang="en-US" sz="2800" dirty="0"/>
              <a:t>轉成</a:t>
            </a:r>
            <a:r>
              <a:rPr lang="en-US" altLang="zh-TW" sz="2800" dirty="0" err="1"/>
              <a:t>one_hot</a:t>
            </a:r>
            <a:r>
              <a:rPr lang="zh-TW" altLang="en-US" sz="2800" dirty="0"/>
              <a:t>形式</a:t>
            </a:r>
            <a:endParaRPr lang="en-US" altLang="zh-TW" sz="2800" dirty="0"/>
          </a:p>
          <a:p>
            <a:pPr marL="463360" indent="-457200">
              <a:buFont typeface="+mj-lt"/>
              <a:buAutoNum type="arabicPeriod"/>
            </a:pPr>
            <a:r>
              <a:rPr lang="zh-TW" altLang="en-US" sz="2800" dirty="0"/>
              <a:t>合併雜訊和</a:t>
            </a:r>
            <a:r>
              <a:rPr lang="en-US" altLang="zh-TW" sz="2800" dirty="0"/>
              <a:t>Label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3313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2C6F-8118-43D9-8A3D-8C835B7A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929" y="564754"/>
            <a:ext cx="7958331" cy="742526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dirty="0">
                <a:latin typeface="Adobe 黑体 Std R" panose="020B0400000000000000" pitchFamily="34" charset="-128"/>
                <a:ea typeface="Adobe 黑体 Std R" panose="020B0400000000000000" pitchFamily="34" charset="-128"/>
                <a:cs typeface="+mn-cs"/>
              </a:rPr>
              <a:t>模型之間的關係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195CC79-FA3C-4E56-BE63-76BEE65F678F}"/>
              </a:ext>
            </a:extLst>
          </p:cNvPr>
          <p:cNvSpPr/>
          <p:nvPr/>
        </p:nvSpPr>
        <p:spPr>
          <a:xfrm>
            <a:off x="3184134" y="1915302"/>
            <a:ext cx="1791241" cy="5663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Fit_generator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86597DB-F863-4A99-8FB3-C600DEA3BE36}"/>
              </a:ext>
            </a:extLst>
          </p:cNvPr>
          <p:cNvSpPr/>
          <p:nvPr/>
        </p:nvSpPr>
        <p:spPr>
          <a:xfrm>
            <a:off x="7577773" y="1952987"/>
            <a:ext cx="1517024" cy="566309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Generator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04AC0ED2-F4F5-48DC-AADE-EC619A183270}"/>
              </a:ext>
            </a:extLst>
          </p:cNvPr>
          <p:cNvSpPr/>
          <p:nvPr/>
        </p:nvSpPr>
        <p:spPr>
          <a:xfrm>
            <a:off x="3184134" y="4018376"/>
            <a:ext cx="2012844" cy="619494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en-US" altLang="zh-TW" dirty="0" err="1">
                <a:solidFill>
                  <a:schemeClr val="bg1"/>
                </a:solidFill>
              </a:rPr>
              <a:t>Fit_discriminator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6123266-BA55-4F51-A270-5B54562D429E}"/>
              </a:ext>
            </a:extLst>
          </p:cNvPr>
          <p:cNvSpPr/>
          <p:nvPr/>
        </p:nvSpPr>
        <p:spPr>
          <a:xfrm>
            <a:off x="7440666" y="4018376"/>
            <a:ext cx="1791241" cy="56631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Discriminator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A681F71-9466-42BC-943E-EFB871755905}"/>
              </a:ext>
            </a:extLst>
          </p:cNvPr>
          <p:cNvCxnSpPr>
            <a:cxnSpLocks/>
          </p:cNvCxnSpPr>
          <p:nvPr/>
        </p:nvCxnSpPr>
        <p:spPr>
          <a:xfrm>
            <a:off x="5268286" y="4328123"/>
            <a:ext cx="20720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9214146-65F3-482A-8D53-EEFABF22B48A}"/>
              </a:ext>
            </a:extLst>
          </p:cNvPr>
          <p:cNvSpPr txBox="1"/>
          <p:nvPr/>
        </p:nvSpPr>
        <p:spPr>
          <a:xfrm>
            <a:off x="3611715" y="4722699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生成圖片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4E38DA5-CEC1-48B5-A0A2-314D8CCF961D}"/>
              </a:ext>
            </a:extLst>
          </p:cNvPr>
          <p:cNvSpPr txBox="1"/>
          <p:nvPr/>
        </p:nvSpPr>
        <p:spPr>
          <a:xfrm>
            <a:off x="7757445" y="4722699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辨識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1180E6A-885B-48E6-B539-F7F6ADBF3F58}"/>
              </a:ext>
            </a:extLst>
          </p:cNvPr>
          <p:cNvSpPr txBox="1"/>
          <p:nvPr/>
        </p:nvSpPr>
        <p:spPr>
          <a:xfrm>
            <a:off x="7757445" y="2580103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生成圖片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5C9DF74-C812-477F-BB8D-7E88851A4AD0}"/>
              </a:ext>
            </a:extLst>
          </p:cNvPr>
          <p:cNvSpPr txBox="1"/>
          <p:nvPr/>
        </p:nvSpPr>
        <p:spPr>
          <a:xfrm>
            <a:off x="3611714" y="2537014"/>
            <a:ext cx="115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辨識</a:t>
            </a: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C66A523-3D9D-4714-B9DB-DA5BA19DA61E}"/>
              </a:ext>
            </a:extLst>
          </p:cNvPr>
          <p:cNvCxnSpPr>
            <a:cxnSpLocks/>
          </p:cNvCxnSpPr>
          <p:nvPr/>
        </p:nvCxnSpPr>
        <p:spPr>
          <a:xfrm flipH="1">
            <a:off x="5196978" y="2236141"/>
            <a:ext cx="224368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E04A2CA0-E281-4B9A-BC5D-0EACD8DD6FE7}"/>
              </a:ext>
            </a:extLst>
          </p:cNvPr>
          <p:cNvCxnSpPr/>
          <p:nvPr/>
        </p:nvCxnSpPr>
        <p:spPr>
          <a:xfrm>
            <a:off x="8355435" y="2986833"/>
            <a:ext cx="0" cy="884334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1B8584E-2F32-4203-9C60-B646834E1870}"/>
              </a:ext>
            </a:extLst>
          </p:cNvPr>
          <p:cNvSpPr txBox="1"/>
          <p:nvPr/>
        </p:nvSpPr>
        <p:spPr>
          <a:xfrm>
            <a:off x="8515958" y="3244334"/>
            <a:ext cx="1157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對抗</a:t>
            </a:r>
          </a:p>
        </p:txBody>
      </p:sp>
    </p:spTree>
    <p:extLst>
      <p:ext uri="{BB962C8B-B14F-4D97-AF65-F5344CB8AC3E}">
        <p14:creationId xmlns:p14="http://schemas.microsoft.com/office/powerpoint/2010/main" val="133278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98A87-0A48-4273-AEAA-0EB9A770D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696" y="1319786"/>
            <a:ext cx="8654607" cy="618072"/>
          </a:xfrm>
        </p:spPr>
        <p:txBody>
          <a:bodyPr/>
          <a:lstStyle/>
          <a:p>
            <a:pPr algn="l"/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為什麼需要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fit_generator</a:t>
            </a:r>
            <a:r>
              <a:rPr lang="zh-TW" altLang="en-US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和</a:t>
            </a:r>
            <a:r>
              <a:rPr lang="en-US" altLang="zh-TW" dirty="0" err="1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fit_discriminator</a:t>
            </a:r>
            <a:r>
              <a:rPr lang="en-US" altLang="zh-TW" dirty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?</a:t>
            </a:r>
            <a:endParaRPr lang="zh-TW" altLang="en-US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63C5A20-B30C-4768-930A-A3FBFD39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488344"/>
            <a:ext cx="8372398" cy="3434284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因為資料集太過龐大，如果一次將資料塞給</a:t>
            </a:r>
            <a:r>
              <a:rPr lang="en-US" altLang="zh-TW" sz="2800" dirty="0"/>
              <a:t>generator</a:t>
            </a:r>
            <a:r>
              <a:rPr lang="zh-TW" altLang="en-US" sz="2800" dirty="0"/>
              <a:t>和</a:t>
            </a:r>
            <a:r>
              <a:rPr lang="en-US" altLang="zh-TW" sz="2800" dirty="0"/>
              <a:t>discriminator</a:t>
            </a:r>
            <a:r>
              <a:rPr lang="zh-TW" altLang="en-US" sz="2800" dirty="0"/>
              <a:t>會導致記憶體不足而崩潰</a:t>
            </a:r>
            <a:endParaRPr lang="en-US" altLang="zh-TW" sz="2800" dirty="0"/>
          </a:p>
          <a:p>
            <a:r>
              <a:rPr lang="zh-TW" altLang="en-US" sz="2800" dirty="0"/>
              <a:t>也可以減輕運算時的資源消耗</a:t>
            </a:r>
          </a:p>
        </p:txBody>
      </p:sp>
    </p:spTree>
    <p:extLst>
      <p:ext uri="{BB962C8B-B14F-4D97-AF65-F5344CB8AC3E}">
        <p14:creationId xmlns:p14="http://schemas.microsoft.com/office/powerpoint/2010/main" val="2358349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1" descr="一張含有 文字 的圖片&#10;&#10;自動產生的描述">
            <a:extLst>
              <a:ext uri="{FF2B5EF4-FFF2-40B4-BE49-F238E27FC236}">
                <a16:creationId xmlns:a16="http://schemas.microsoft.com/office/drawing/2014/main" id="{9C9B6B92-FE40-496B-90EE-4480226C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23" y="523964"/>
            <a:ext cx="6731330" cy="58038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54A00D-7FFC-4204-93B9-2D03F39BFE6F}"/>
              </a:ext>
            </a:extLst>
          </p:cNvPr>
          <p:cNvSpPr/>
          <p:nvPr/>
        </p:nvSpPr>
        <p:spPr>
          <a:xfrm>
            <a:off x="9128948" y="883355"/>
            <a:ext cx="3057406" cy="5832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F7880DF-D4F8-4FAD-893B-F6145D2A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372" y="920055"/>
            <a:ext cx="7958331" cy="1077229"/>
          </a:xfrm>
        </p:spPr>
        <p:txBody>
          <a:bodyPr/>
          <a:lstStyle/>
          <a:p>
            <a:r>
              <a:rPr lang="en-US" altLang="zh-TW">
                <a:ea typeface="+mj-lt"/>
                <a:cs typeface="+mj-lt"/>
              </a:rPr>
              <a:t>Discriminator</a:t>
            </a:r>
            <a:endParaRPr lang="zh-TW"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757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394D1421-856B-4C8B-95E4-8A9AD7316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2" r="36651" b="18349"/>
          <a:stretch/>
        </p:blipFill>
        <p:spPr>
          <a:xfrm>
            <a:off x="1006442" y="323767"/>
            <a:ext cx="6378149" cy="2147554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082BEF97-8096-4F2D-9055-C8AAB83837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84" r="-199" b="296"/>
          <a:stretch/>
        </p:blipFill>
        <p:spPr>
          <a:xfrm>
            <a:off x="1005910" y="2466964"/>
            <a:ext cx="6366886" cy="386266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4F2C60-DB6A-4C1C-8883-0C2F090A26A8}"/>
              </a:ext>
            </a:extLst>
          </p:cNvPr>
          <p:cNvSpPr/>
          <p:nvPr/>
        </p:nvSpPr>
        <p:spPr>
          <a:xfrm>
            <a:off x="9128948" y="883355"/>
            <a:ext cx="3057406" cy="5832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C28DBF-C163-485E-8584-5ABA5FB8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030" y="892723"/>
            <a:ext cx="7958331" cy="1077229"/>
          </a:xfrm>
        </p:spPr>
        <p:txBody>
          <a:bodyPr/>
          <a:lstStyle/>
          <a:p>
            <a:r>
              <a:rPr lang="en-US" altLang="zh-TW">
                <a:ea typeface="+mj-lt"/>
                <a:cs typeface="Arial"/>
              </a:rPr>
              <a:t>Generator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8041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078FE3-480F-4B43-9ABC-A72169A45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82" y="817464"/>
            <a:ext cx="7958331" cy="836186"/>
          </a:xfrm>
        </p:spPr>
        <p:txBody>
          <a:bodyPr/>
          <a:lstStyle/>
          <a:p>
            <a:pPr algn="ctr"/>
            <a:r>
              <a:rPr lang="zh-TW" altLang="en-US" dirty="0">
                <a:ea typeface="新細明體"/>
                <a:cs typeface="Arial"/>
              </a:rPr>
              <a:t>Loss fuction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A1CE7D-9220-4020-91D1-F1B96B1FE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153" y="1875948"/>
            <a:ext cx="8456653" cy="3997828"/>
          </a:xfrm>
        </p:spPr>
        <p:txBody>
          <a:bodyPr>
            <a:normAutofit fontScale="92500" lnSpcReduction="10000"/>
          </a:bodyPr>
          <a:lstStyle/>
          <a:p>
            <a:pPr marL="344170" indent="-337820"/>
            <a:r>
              <a:rPr lang="zh-TW" altLang="en-US">
                <a:ea typeface="新細明體"/>
                <a:cs typeface="Arial"/>
              </a:rPr>
              <a:t>Discriminator : </a:t>
            </a:r>
          </a:p>
          <a:p>
            <a:pPr marL="344170" indent="-337820"/>
            <a:r>
              <a:rPr lang="zh-TW" altLang="en-US">
                <a:ea typeface="新細明體"/>
                <a:cs typeface="Arial"/>
              </a:rPr>
              <a:t>Generator : </a:t>
            </a:r>
          </a:p>
          <a:p>
            <a:pPr marL="344170" indent="-337820"/>
            <a:endParaRPr lang="zh-TW" altLang="en-US" dirty="0">
              <a:ea typeface="新細明體"/>
              <a:cs typeface="Arial"/>
            </a:endParaRPr>
          </a:p>
          <a:p>
            <a:pPr marL="344170" indent="-337820"/>
            <a:r>
              <a:rPr lang="zh-TW" altLang="en-US">
                <a:ea typeface="新細明體"/>
                <a:cs typeface="Arial"/>
              </a:rPr>
              <a:t>X    : 批次為i的mnist資料</a:t>
            </a:r>
          </a:p>
          <a:p>
            <a:pPr marL="344170" indent="-337820"/>
            <a:r>
              <a:rPr lang="zh-TW" altLang="en-US">
                <a:ea typeface="新細明體"/>
                <a:cs typeface="Arial"/>
              </a:rPr>
              <a:t>G(z  ) : </a:t>
            </a:r>
            <a:r>
              <a:rPr lang="zh-TW">
                <a:ea typeface="+mn-lt"/>
                <a:cs typeface="+mn-lt"/>
              </a:rPr>
              <a:t>generator</a:t>
            </a:r>
            <a:r>
              <a:rPr lang="zh-TW" altLang="en-US">
                <a:ea typeface="新細明體"/>
                <a:cs typeface="Arial"/>
              </a:rPr>
              <a:t>產生的批次為i的資料</a:t>
            </a:r>
            <a:endParaRPr lang="zh-TW" altLang="en-US" dirty="0">
              <a:ea typeface="新細明體" panose="02020500000000000000" pitchFamily="18" charset="-120"/>
              <a:cs typeface="Arial"/>
            </a:endParaRPr>
          </a:p>
          <a:p>
            <a:pPr marL="344170" indent="-337820"/>
            <a:r>
              <a:rPr lang="en-US" altLang="zh-TW" dirty="0">
                <a:ea typeface="新細明體"/>
                <a:cs typeface="Arial"/>
              </a:rPr>
              <a:t>D() : </a:t>
            </a:r>
            <a:r>
              <a:rPr lang="en-US" altLang="zh-TW" dirty="0" err="1">
                <a:ea typeface="新細明體"/>
                <a:cs typeface="Arial"/>
              </a:rPr>
              <a:t>discriminator給出正確標籤的機率</a:t>
            </a:r>
            <a:endParaRPr lang="zh-TW" altLang="en-US" dirty="0" err="1">
              <a:ea typeface="新細明體"/>
              <a:cs typeface="Arial"/>
            </a:endParaRPr>
          </a:p>
          <a:p>
            <a:pPr marL="344170" indent="-337820"/>
            <a:r>
              <a:rPr lang="zh-TW">
                <a:ea typeface="新細明體"/>
                <a:cs typeface="Arial"/>
              </a:rPr>
              <a:t>discriminator</a:t>
            </a:r>
            <a:r>
              <a:rPr lang="zh-TW" altLang="en-US">
                <a:ea typeface="新細明體"/>
                <a:cs typeface="Arial"/>
              </a:rPr>
              <a:t> </a:t>
            </a:r>
            <a:r>
              <a:rPr lang="zh-TW">
                <a:ea typeface="新細明體"/>
                <a:cs typeface="Arial"/>
              </a:rPr>
              <a:t>: </a:t>
            </a:r>
            <a:r>
              <a:rPr lang="zh-TW" altLang="en-US">
                <a:ea typeface="新細明體"/>
                <a:cs typeface="Arial"/>
              </a:rPr>
              <a:t>當輸入資料為mnist時使輸出結果為正確標籤，而</a:t>
            </a:r>
            <a:r>
              <a:rPr lang="zh-TW">
                <a:ea typeface="新細明體"/>
                <a:cs typeface="Arial"/>
              </a:rPr>
              <a:t>輸入資料為</a:t>
            </a:r>
            <a:r>
              <a:rPr lang="zh-TW" altLang="en-US">
                <a:ea typeface="新細明體"/>
                <a:cs typeface="Arial"/>
              </a:rPr>
              <a:t> </a:t>
            </a:r>
            <a:r>
              <a:rPr lang="en-US" altLang="zh-TW" dirty="0">
                <a:ea typeface="新細明體"/>
                <a:cs typeface="Arial"/>
              </a:rPr>
              <a:t>generator</a:t>
            </a:r>
            <a:r>
              <a:rPr lang="zh-TW" altLang="en-US">
                <a:ea typeface="新細明體"/>
                <a:cs typeface="Arial"/>
              </a:rPr>
              <a:t>產生的資料時，使</a:t>
            </a:r>
            <a:r>
              <a:rPr lang="zh-TW">
                <a:ea typeface="新細明體"/>
                <a:cs typeface="Arial"/>
              </a:rPr>
              <a:t>輸出結果為</a:t>
            </a:r>
            <a:r>
              <a:rPr lang="zh-TW" altLang="en-US">
                <a:ea typeface="新細明體"/>
                <a:cs typeface="Arial"/>
              </a:rPr>
              <a:t>錯誤標籤</a:t>
            </a:r>
            <a:endParaRPr lang="zh-TW">
              <a:ea typeface="新細明體" panose="02020500000000000000" pitchFamily="18" charset="-120"/>
              <a:cs typeface="Arial"/>
            </a:endParaRPr>
          </a:p>
          <a:p>
            <a:pPr marL="344170" indent="-337820"/>
            <a:r>
              <a:rPr lang="zh-TW">
                <a:ea typeface="新細明體"/>
                <a:cs typeface="Arial"/>
              </a:rPr>
              <a:t>generator</a:t>
            </a:r>
            <a:r>
              <a:rPr lang="zh-TW" altLang="en-US">
                <a:ea typeface="新細明體"/>
                <a:cs typeface="Arial"/>
              </a:rPr>
              <a:t> </a:t>
            </a:r>
            <a:r>
              <a:rPr lang="en-US" altLang="zh-TW" dirty="0">
                <a:ea typeface="新細明體"/>
                <a:cs typeface="Arial"/>
              </a:rPr>
              <a:t>:</a:t>
            </a:r>
            <a:r>
              <a:rPr lang="zh-TW">
                <a:ea typeface="新細明體"/>
                <a:cs typeface="Arial"/>
              </a:rPr>
              <a:t> </a:t>
            </a:r>
            <a:r>
              <a:rPr lang="zh-TW" altLang="en-US">
                <a:ea typeface="新細明體"/>
                <a:cs typeface="Arial"/>
              </a:rPr>
              <a:t>使</a:t>
            </a:r>
            <a:r>
              <a:rPr lang="zh-TW">
                <a:ea typeface="新細明體"/>
                <a:cs typeface="Arial"/>
              </a:rPr>
              <a:t>discriminator</a:t>
            </a:r>
            <a:r>
              <a:rPr lang="zh-TW" altLang="en-US">
                <a:ea typeface="新細明體"/>
                <a:cs typeface="Arial"/>
              </a:rPr>
              <a:t>判斷其產生的資料時輸出結果為正確標籤</a:t>
            </a:r>
            <a:endParaRPr lang="zh-TW" altLang="en-US" dirty="0">
              <a:ea typeface="新細明體"/>
              <a:cs typeface="Arial"/>
            </a:endParaRPr>
          </a:p>
        </p:txBody>
      </p:sp>
      <p:pic>
        <p:nvPicPr>
          <p:cNvPr id="6" name="圖片 6">
            <a:extLst>
              <a:ext uri="{FF2B5EF4-FFF2-40B4-BE49-F238E27FC236}">
                <a16:creationId xmlns:a16="http://schemas.microsoft.com/office/drawing/2014/main" id="{E20ED867-7535-4396-8132-6950FA40F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437" y="1765775"/>
            <a:ext cx="4236081" cy="716023"/>
          </a:xfrm>
          <a:prstGeom prst="rect">
            <a:avLst/>
          </a:prstGeom>
        </p:spPr>
      </p:pic>
      <p:pic>
        <p:nvPicPr>
          <p:cNvPr id="5" name="圖片 5" descr="一張含有 文字, 手錶, 量表 的圖片&#10;&#10;自動產生的描述">
            <a:extLst>
              <a:ext uri="{FF2B5EF4-FFF2-40B4-BE49-F238E27FC236}">
                <a16:creationId xmlns:a16="http://schemas.microsoft.com/office/drawing/2014/main" id="{AB1D558B-3B8A-460C-A475-23AF4450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582" y="2393142"/>
            <a:ext cx="2794707" cy="61233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5BC4EB6-5592-4CF9-A50E-2FA844ED6514}"/>
              </a:ext>
            </a:extLst>
          </p:cNvPr>
          <p:cNvSpPr txBox="1"/>
          <p:nvPr/>
        </p:nvSpPr>
        <p:spPr>
          <a:xfrm>
            <a:off x="2208882" y="3255483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1200">
                <a:ea typeface="新細明體"/>
              </a:rPr>
              <a:t>(i)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E4A8C1-4EDC-486E-9352-88A83290149E}"/>
              </a:ext>
            </a:extLst>
          </p:cNvPr>
          <p:cNvSpPr txBox="1"/>
          <p:nvPr/>
        </p:nvSpPr>
        <p:spPr>
          <a:xfrm>
            <a:off x="2410857" y="3705338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sz="1200">
                <a:ea typeface="新細明體"/>
              </a:rPr>
              <a:t>(i)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0E4E9ED-6D99-4DEC-AA41-5E533F4E0B81}"/>
              </a:ext>
            </a:extLst>
          </p:cNvPr>
          <p:cNvSpPr txBox="1"/>
          <p:nvPr/>
        </p:nvSpPr>
        <p:spPr>
          <a:xfrm>
            <a:off x="8153974" y="1874358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Arial"/>
              </a:rPr>
              <a:t>Maximize</a:t>
            </a:r>
            <a:endParaRPr lang="zh-TW" altLang="en-US" dirty="0">
              <a:ea typeface="新細明體"/>
              <a:cs typeface="Arial"/>
            </a:endParaRPr>
          </a:p>
          <a:p>
            <a:pPr algn="l"/>
            <a:endParaRPr lang="zh-TW" altLang="en-US" dirty="0">
              <a:ea typeface="新細明體"/>
              <a:cs typeface="Arial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9A51F2-8343-440F-AD20-F4DB292A4D27}"/>
              </a:ext>
            </a:extLst>
          </p:cNvPr>
          <p:cNvSpPr txBox="1"/>
          <p:nvPr/>
        </p:nvSpPr>
        <p:spPr>
          <a:xfrm>
            <a:off x="6859492" y="259963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Arial"/>
              </a:rPr>
              <a:t>Minimize</a:t>
            </a:r>
            <a:endParaRPr lang="zh-TW" altLang="en-US" dirty="0">
              <a:ea typeface="新細明體"/>
              <a:cs typeface="Arial"/>
            </a:endParaRPr>
          </a:p>
          <a:p>
            <a:pPr algn="l"/>
            <a:endParaRPr lang="zh-TW" altLang="en-US" dirty="0"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8441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麥迪遜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麥迪遜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麥迪遜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18727F08AF6E479B149F3BD655061D" ma:contentTypeVersion="2" ma:contentTypeDescription="Create a new document." ma:contentTypeScope="" ma:versionID="f039df23ab7f2030c1c5959dd3f7a18d">
  <xsd:schema xmlns:xsd="http://www.w3.org/2001/XMLSchema" xmlns:xs="http://www.w3.org/2001/XMLSchema" xmlns:p="http://schemas.microsoft.com/office/2006/metadata/properties" xmlns:ns3="5cb19e09-c1e0-4aee-858a-cf782adc851c" targetNamespace="http://schemas.microsoft.com/office/2006/metadata/properties" ma:root="true" ma:fieldsID="a3ff8719aacbfaa9b23e5defcf4f9a91" ns3:_="">
    <xsd:import namespace="5cb19e09-c1e0-4aee-858a-cf782adc85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b19e09-c1e0-4aee-858a-cf782adc85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F5725E-720E-4B2C-88E7-A6ECA91C70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46234F-2DF4-489C-B2C2-005D382C05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b19e09-c1e0-4aee-858a-cf782adc8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F92C7D-5843-4762-ABF9-088A9EA0DE3D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purl.org/dc/terms/"/>
    <ds:schemaRef ds:uri="http://schemas.openxmlformats.org/package/2006/metadata/core-properties"/>
    <ds:schemaRef ds:uri="5cb19e09-c1e0-4aee-858a-cf782adc851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TM16401375[[fn=麥迪遜]]</Template>
  <TotalTime>488</TotalTime>
  <Words>261</Words>
  <Application>Microsoft Office PowerPoint</Application>
  <PresentationFormat>寬螢幕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Adobe 黑体 Std R</vt:lpstr>
      <vt:lpstr>新細明體</vt:lpstr>
      <vt:lpstr>Arial</vt:lpstr>
      <vt:lpstr>MS Shell Dlg 2</vt:lpstr>
      <vt:lpstr>Wingdings</vt:lpstr>
      <vt:lpstr>Wingdings 3</vt:lpstr>
      <vt:lpstr>麥迪遜</vt:lpstr>
      <vt:lpstr>PowerPoint 簡報</vt:lpstr>
      <vt:lpstr>資料集</vt:lpstr>
      <vt:lpstr>實作方法</vt:lpstr>
      <vt:lpstr>資料前處理</vt:lpstr>
      <vt:lpstr>模型之間的關係</vt:lpstr>
      <vt:lpstr>為什麼需要fit_generator和fit_discriminator?</vt:lpstr>
      <vt:lpstr>Discriminator</vt:lpstr>
      <vt:lpstr>Generator</vt:lpstr>
      <vt:lpstr>Loss fuction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秉鴻 吳</dc:creator>
  <cp:lastModifiedBy>samuel</cp:lastModifiedBy>
  <cp:revision>61</cp:revision>
  <dcterms:created xsi:type="dcterms:W3CDTF">2021-06-06T12:59:02Z</dcterms:created>
  <dcterms:modified xsi:type="dcterms:W3CDTF">2021-06-28T12:53:52Z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0x0101009B18727F08AF6E479B149F3BD655061D</vt:lpwstr>
  </property>
</Properties>
</file>