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797675" cy="9928225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6pqoZlMA5llchyJ12bRKgoSu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b5942de02_0_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b5942de02_0_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1b5942de02_0_3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b5942de02_0_1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b5942de02_0_1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1b5942de02_0_1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Thank you for listening</a:t>
            </a:r>
            <a:endParaRPr/>
          </a:p>
        </p:txBody>
      </p:sp>
      <p:sp>
        <p:nvSpPr>
          <p:cNvPr id="371" name="Google Shape;371;p23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Indomethacin）是一種非類固醇消炎止痛藥（NSAID）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prostaglandin synthesis: 前列腺素合成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 sz="1200"/>
              <a:t>Embedding layer嵌入字符向量。使用 Bi-LSTM 獲取每個字符的上下文嵌入</a:t>
            </a:r>
            <a:r>
              <a:rPr lang="en-US"/>
              <a:t>，最終進入CRF層進行解碼，計算最優的標註序列。</a:t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NER 問題：在文本中查找具有特殊意義的單詞或專有名詞。</a:t>
            </a:r>
            <a:endParaRPr/>
          </a:p>
        </p:txBody>
      </p:sp>
      <p:sp>
        <p:nvSpPr>
          <p:cNvPr id="210" name="Google Shape;210;p9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5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25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3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2" name="Google Shape;102;p35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" name="Google Shape;103;p35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7974378" y="6356350"/>
            <a:ext cx="71547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cxnSp>
        <p:nvCxnSpPr>
          <p:cNvPr id="32" name="Google Shape;32;p26"/>
          <p:cNvCxnSpPr/>
          <p:nvPr/>
        </p:nvCxnSpPr>
        <p:spPr>
          <a:xfrm>
            <a:off x="489862" y="1144800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" name="Google Shape;33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7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cxnSp>
        <p:nvCxnSpPr>
          <p:cNvPr id="49" name="Google Shape;49;p28"/>
          <p:cNvCxnSpPr/>
          <p:nvPr/>
        </p:nvCxnSpPr>
        <p:spPr>
          <a:xfrm>
            <a:off x="489862" y="1144800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4648201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9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0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1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  <a:defRPr b="1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6324600" y="1219201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32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32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2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Times New Roman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3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" name="Google Shape;87;p33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33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4"/>
          <p:cNvSpPr/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iNK6ttYdJX4-EVt2gsmIWV7j4dg3H5jM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iNK6ttYdJX4-EVt2gsmIWV7j4dg3H5jM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iNK6ttYdJX4-EVt2gsmIWV7j4dg3H5jM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KhgZHVf4rnsoQ7H__dOzYfMCQgmFWuSW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KhgZHVf4rnsoQ7H__dOzYfMCQgmFWuSW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1KhgZHVf4rnsoQ7H__dOzYfMCQgmFWuSW/view?usp=sharing" TargetMode="External"/><Relationship Id="rId4" Type="http://schemas.openxmlformats.org/officeDocument/2006/relationships/hyperlink" Target="https://www.tensorflow.org/addons/api_docs/python/tfa/text/crf_log_likelihoo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HfcfGtSM80wpwr-JlVWy36mJRcz4BFca/view?usp=sharing" TargetMode="External"/><Relationship Id="rId4" Type="http://schemas.openxmlformats.org/officeDocument/2006/relationships/hyperlink" Target="https://drive.google.com/file/d/1HfcfGtSM80wpwr-JlVWy36mJRcz4BFca/view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yuFmSwrqyruWiuAqKL2HncrVvO9llxuU/view?usp=sharing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aclweb.org/anthology/N16-103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d7tqLJki3hvELWL3XXWFzIz3gRS6RgPm/view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/>
              <a:t>Assignment 3 Named Entity Recognition on MSRA corpus</a:t>
            </a:r>
            <a:endParaRPr sz="2800"/>
          </a:p>
        </p:txBody>
      </p:sp>
      <p:sp>
        <p:nvSpPr>
          <p:cNvPr id="110" name="Google Shape;110;p1"/>
          <p:cNvSpPr txBox="1"/>
          <p:nvPr/>
        </p:nvSpPr>
        <p:spPr>
          <a:xfrm>
            <a:off x="1331640" y="5805264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183200" y="5124450"/>
            <a:ext cx="721804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陳臆玄 2022/04/28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Code: Install Step</a:t>
            </a:r>
            <a:endParaRPr/>
          </a:p>
        </p:txBody>
      </p:sp>
      <p:sp>
        <p:nvSpPr>
          <p:cNvPr id="232" name="Google Shape;232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600" lvl="1" marL="273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76"/>
              <a:buFont typeface="Times New Roman"/>
              <a:buChar char="δ"/>
            </a:pPr>
            <a:r>
              <a:rPr lang="en-US" sz="2600">
                <a:solidFill>
                  <a:schemeClr val="dk1"/>
                </a:solidFill>
              </a:rPr>
              <a:t>Install step</a:t>
            </a:r>
            <a:endParaRPr/>
          </a:p>
          <a:p>
            <a:pPr indent="-342000" lvl="1" marL="882000" rtl="0" algn="l">
              <a:spcBef>
                <a:spcPts val="500"/>
              </a:spcBef>
              <a:spcAft>
                <a:spcPts val="0"/>
              </a:spcAft>
              <a:buSzPts val="152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Install PyCharm IDE/Install Anaconda</a:t>
            </a:r>
            <a:endParaRPr/>
          </a:p>
          <a:p>
            <a:pPr indent="-342000" lvl="1" marL="882000" rtl="0" algn="l">
              <a:spcBef>
                <a:spcPts val="500"/>
              </a:spcBef>
              <a:spcAft>
                <a:spcPts val="0"/>
              </a:spcAft>
              <a:buSzPts val="152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Install Python package</a:t>
            </a:r>
            <a:endParaRPr/>
          </a:p>
          <a:p>
            <a:pPr indent="-231002" lvl="1" marL="882000" rtl="0" algn="l">
              <a:spcBef>
                <a:spcPts val="500"/>
              </a:spcBef>
              <a:spcAft>
                <a:spcPts val="0"/>
              </a:spcAft>
              <a:buSzPts val="1748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1431798" y="2570270"/>
            <a:ext cx="5549186" cy="2215991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PATH="/home/&lt;user&gt;/anaconda3/bin:$PATH"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/home/&lt;user&gt;/anaconda3/etc/profile.d/conda.sh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conda activate wimuta_hw3_ner_env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conda env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conda create --name wimuta_hw3_ner_env python=3.7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Code: Install Step (cont.)</a:t>
            </a:r>
            <a:endParaRPr/>
          </a:p>
        </p:txBody>
      </p:sp>
      <p:sp>
        <p:nvSpPr>
          <p:cNvPr id="240" name="Google Shape;240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1298448" y="1315351"/>
            <a:ext cx="5549186" cy="4431983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conda activate wimuta_hw3_ner_env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tensorflow==2.3.0-rc1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sklearn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pandas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IPython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keras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tqdm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xlrd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openpyxl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conda install -c anaconda ipython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matplotlib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tensorflow_hub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transformers==4.4.2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gin-config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tensorflow_addons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512" y="1958278"/>
            <a:ext cx="6638095" cy="4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Code: Install Step (cont.)</a:t>
            </a:r>
            <a:endParaRPr/>
          </a:p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457200" y="1219200"/>
            <a:ext cx="740428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882000" rtl="0" algn="l">
              <a:spcBef>
                <a:spcPts val="0"/>
              </a:spcBef>
              <a:spcAft>
                <a:spcPts val="0"/>
              </a:spcAft>
              <a:buSzPts val="1520"/>
              <a:buFont typeface="Times New Roman"/>
              <a:buAutoNum type="arabicPeriod" startAt="3"/>
            </a:pPr>
            <a:r>
              <a:rPr lang="en-US" sz="2000">
                <a:solidFill>
                  <a:schemeClr val="dk1"/>
                </a:solidFill>
              </a:rPr>
              <a:t>Install Python package: tensorflow/models, patch version of bert-for-tf2</a:t>
            </a:r>
            <a:endParaRPr/>
          </a:p>
        </p:txBody>
      </p:sp>
      <p:grpSp>
        <p:nvGrpSpPr>
          <p:cNvPr id="252" name="Google Shape;252;p12"/>
          <p:cNvGrpSpPr/>
          <p:nvPr/>
        </p:nvGrpSpPr>
        <p:grpSpPr>
          <a:xfrm>
            <a:off x="6472732" y="1440130"/>
            <a:ext cx="2526889" cy="1989000"/>
            <a:chOff x="505552" y="2904546"/>
            <a:chExt cx="2541635" cy="1989000"/>
          </a:xfrm>
        </p:grpSpPr>
        <p:sp>
          <p:nvSpPr>
            <p:cNvPr id="253" name="Google Shape;253;p12"/>
            <p:cNvSpPr txBox="1"/>
            <p:nvPr/>
          </p:nvSpPr>
          <p:spPr>
            <a:xfrm>
              <a:off x="1953317" y="2904546"/>
              <a:ext cx="1093869" cy="374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Click button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12"/>
            <p:cNvCxnSpPr>
              <a:endCxn id="253" idx="2"/>
            </p:cNvCxnSpPr>
            <p:nvPr/>
          </p:nvCxnSpPr>
          <p:spPr>
            <a:xfrm flipH="1" rot="10800000">
              <a:off x="505551" y="3279246"/>
              <a:ext cx="1994700" cy="1614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32" y="1762610"/>
            <a:ext cx="6876190" cy="38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Code: Install Step (cont.)</a:t>
            </a:r>
            <a:endParaRPr/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6548136" y="1219200"/>
            <a:ext cx="2432237" cy="1989000"/>
            <a:chOff x="505633" y="2904546"/>
            <a:chExt cx="2446430" cy="1989000"/>
          </a:xfrm>
        </p:grpSpPr>
        <p:sp>
          <p:nvSpPr>
            <p:cNvPr id="263" name="Google Shape;263;p13"/>
            <p:cNvSpPr txBox="1"/>
            <p:nvPr/>
          </p:nvSpPr>
          <p:spPr>
            <a:xfrm>
              <a:off x="1470803" y="2904546"/>
              <a:ext cx="1481260" cy="374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models path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4" name="Google Shape;264;p13"/>
            <p:cNvCxnSpPr>
              <a:endCxn id="263" idx="2"/>
            </p:cNvCxnSpPr>
            <p:nvPr/>
          </p:nvCxnSpPr>
          <p:spPr>
            <a:xfrm flipH="1" rot="10800000">
              <a:off x="505633" y="3279246"/>
              <a:ext cx="1705800" cy="1614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5" name="Google Shape;265;p13"/>
          <p:cNvSpPr/>
          <p:nvPr/>
        </p:nvSpPr>
        <p:spPr>
          <a:xfrm>
            <a:off x="5297134" y="3208070"/>
            <a:ext cx="2016000" cy="28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Code: system.config</a:t>
            </a:r>
            <a:endParaRPr/>
          </a:p>
        </p:txBody>
      </p:sp>
      <p:sp>
        <p:nvSpPr>
          <p:cNvPr id="272" name="Google Shape;272;p14"/>
          <p:cNvSpPr txBox="1"/>
          <p:nvPr>
            <p:ph idx="1" type="body"/>
          </p:nvPr>
        </p:nvSpPr>
        <p:spPr>
          <a:xfrm>
            <a:off x="457200" y="121920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600" lvl="1" marL="273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76"/>
              <a:buFont typeface="Times New Roman"/>
              <a:buChar char="δ"/>
            </a:pPr>
            <a:r>
              <a:rPr lang="en-US" sz="2600">
                <a:solidFill>
                  <a:schemeClr val="dk1"/>
                </a:solidFill>
              </a:rPr>
              <a:t>system.config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(</a:t>
            </a:r>
            <a:r>
              <a:rPr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data.py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/>
          </a:p>
          <a:p>
            <a:pPr indent="9652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73" name="Google Shape;273;p14"/>
          <p:cNvSpPr txBox="1"/>
          <p:nvPr>
            <p:ph idx="12" type="sldNum"/>
          </p:nvPr>
        </p:nvSpPr>
        <p:spPr>
          <a:xfrm>
            <a:off x="-5308" y="6472951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569558" y="1899999"/>
            <a:ext cx="8117241" cy="153888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 use # to comment out the configure item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################ Status ################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mode=train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train/evaluate_test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################ Datasets(Input/Output) ################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datasets_fold=data/example_datasets_msra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train_file=train.txt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dev_file=dev.txt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delimiter=b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(t: "\t";"table")|(b: "backspace";" ")|(other, e.g., '|||', 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vocabs_dir=data/example_datasets_msra/vocabs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log_dir=data/example_datasets_msra/logs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checkpoints_dir=checkpoints/datasets_bert-bilsm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################ Labeling Scheme ################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label_scheme=BIO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BIO/BIESO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label_level=2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int, 1:BIO/BIESO; 2:BIO/BIESO + suffix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max to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hyphen=-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-|_, for connecting the prefix and suffix: `B_PERSON', `I_LOC'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suffix=[ORG,PERSON,LOC]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unnecessary if label_level=1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measuring_metrics=[precision,recall,f1]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accuracy|precision|recall|f1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f1 is compulsory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################ Model Configuration ################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embedding_dim=768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int, must be consistent with `token_emb_dir'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hidden_dim=200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max_sequence_length=128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int, cautions! set as a LARGE number as possible,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this will be kept during training and inferring, text having length larger than this will be truncated.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CUDA_VISIBLE_DEVICES=0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coincides with tf.CUDA_VISIBLE_DEVICES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seed=42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################ Training Settings ###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epoch=30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batch_size=6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dropout=0.1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learning_rate=0.00002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optimizer=AdamW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string: AdamW/SGD/Adagrad/AdaDelta/RMSprop/Adam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checkpoints_max_to_keep=30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print_per_batch=20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is_early_stop=False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unnecessary if is_early_stop=False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checkpoint_name=model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</a:t>
            </a:r>
            <a:endParaRPr/>
          </a:p>
        </p:txBody>
      </p:sp>
      <p:sp>
        <p:nvSpPr>
          <p:cNvPr id="281" name="Google Shape;281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457200" y="121920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600" lvl="1" marL="273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76"/>
              <a:buFont typeface="Times New Roman"/>
              <a:buChar char="δ"/>
            </a:pPr>
            <a:r>
              <a:rPr lang="en-US" sz="2600">
                <a:solidFill>
                  <a:schemeClr val="dk1"/>
                </a:solidFill>
              </a:rPr>
              <a:t>Practice step</a:t>
            </a:r>
            <a:endParaRPr/>
          </a:p>
          <a:p>
            <a:pPr indent="-342000" lvl="1" marL="882000" rtl="0" algn="l">
              <a:spcBef>
                <a:spcPts val="500"/>
              </a:spcBef>
              <a:spcAft>
                <a:spcPts val="0"/>
              </a:spcAft>
              <a:buSzPts val="152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BertDataManager class: Loading data and BERT input encoding (</a:t>
            </a:r>
            <a:r>
              <a:rPr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data.py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9652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>
            <a:off x="737887" y="2169876"/>
            <a:ext cx="8213207" cy="4616648"/>
            <a:chOff x="737887" y="2169876"/>
            <a:chExt cx="8213207" cy="4616648"/>
          </a:xfrm>
        </p:grpSpPr>
        <p:grpSp>
          <p:nvGrpSpPr>
            <p:cNvPr id="284" name="Google Shape;284;p15"/>
            <p:cNvGrpSpPr/>
            <p:nvPr/>
          </p:nvGrpSpPr>
          <p:grpSpPr>
            <a:xfrm>
              <a:off x="737887" y="3745831"/>
              <a:ext cx="2999164" cy="618120"/>
              <a:chOff x="1149757" y="2885069"/>
              <a:chExt cx="3016665" cy="618120"/>
            </a:xfrm>
          </p:grpSpPr>
          <p:sp>
            <p:nvSpPr>
              <p:cNvPr id="285" name="Google Shape;285;p15"/>
              <p:cNvSpPr txBox="1"/>
              <p:nvPr/>
            </p:nvSpPr>
            <p:spPr>
              <a:xfrm>
                <a:off x="1149757" y="2885069"/>
                <a:ext cx="2473515" cy="61812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pre-trained BERT encoder from TensorFlow Hub.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6" name="Google Shape;286;p15"/>
              <p:cNvCxnSpPr/>
              <p:nvPr/>
            </p:nvCxnSpPr>
            <p:spPr>
              <a:xfrm>
                <a:off x="3623271" y="3173899"/>
                <a:ext cx="54315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7" name="Google Shape;287;p15"/>
            <p:cNvGrpSpPr/>
            <p:nvPr/>
          </p:nvGrpSpPr>
          <p:grpSpPr>
            <a:xfrm>
              <a:off x="737889" y="5275351"/>
              <a:ext cx="3027711" cy="527435"/>
              <a:chOff x="1149758" y="2718515"/>
              <a:chExt cx="3045378" cy="527435"/>
            </a:xfrm>
          </p:grpSpPr>
          <p:sp>
            <p:nvSpPr>
              <p:cNvPr id="288" name="Google Shape;288;p15"/>
              <p:cNvSpPr txBox="1"/>
              <p:nvPr/>
            </p:nvSpPr>
            <p:spPr>
              <a:xfrm>
                <a:off x="1149758" y="2718515"/>
                <a:ext cx="2473149" cy="527435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vocabulary size, number of labels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9" name="Google Shape;289;p15"/>
              <p:cNvCxnSpPr/>
              <p:nvPr/>
            </p:nvCxnSpPr>
            <p:spPr>
              <a:xfrm>
                <a:off x="3623017" y="3004675"/>
                <a:ext cx="57211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90" name="Google Shape;290;p15"/>
            <p:cNvGrpSpPr/>
            <p:nvPr/>
          </p:nvGrpSpPr>
          <p:grpSpPr>
            <a:xfrm>
              <a:off x="737889" y="4712789"/>
              <a:ext cx="3028736" cy="374700"/>
              <a:chOff x="1149758" y="2985216"/>
              <a:chExt cx="3046410" cy="374700"/>
            </a:xfrm>
          </p:grpSpPr>
          <p:sp>
            <p:nvSpPr>
              <p:cNvPr id="291" name="Google Shape;291;p15"/>
              <p:cNvSpPr txBox="1"/>
              <p:nvPr/>
            </p:nvSpPr>
            <p:spPr>
              <a:xfrm>
                <a:off x="1149758" y="2985216"/>
                <a:ext cx="2473148" cy="3747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wordPiece tokenizer.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92" name="Google Shape;292;p15"/>
              <p:cNvCxnSpPr/>
              <p:nvPr/>
            </p:nvCxnSpPr>
            <p:spPr>
              <a:xfrm>
                <a:off x="3623018" y="3185650"/>
                <a:ext cx="5731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3" name="Google Shape;293;p15"/>
            <p:cNvSpPr txBox="1"/>
            <p:nvPr/>
          </p:nvSpPr>
          <p:spPr>
            <a:xfrm>
              <a:off x="3389959" y="2169876"/>
              <a:ext cx="5561135" cy="46166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BertDataManager: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"""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Bert的數據管理器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"""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def __init__(self, configs, logger):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hub_url = "https://tfhub.dev/tensorflow/bert_zh_L-12_H-768_A-12/2"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l_bert = hub.KerasLayer(hub_url, trainable=True)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vocab_file = l_bert.resolved_object.vocab_file.asset_path.numpy()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do_lower_case = l_bert.resolved_object.do_lower_case.numpy()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FullTokenizer = bert.bert_tokenization.FullTokenizer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self.tokenizer = FullTokenizer(vocab_file, do_lower_case)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self.max_token_number = len(self.tokenizer.vocab)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self.max_label_number = len(self.label2id)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def load_labels(self):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def build_labels(self, train_path):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</a:t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7200" y="121920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882000" rtl="0" algn="l">
              <a:spcBef>
                <a:spcPts val="0"/>
              </a:spcBef>
              <a:spcAft>
                <a:spcPts val="0"/>
              </a:spcAft>
              <a:buSzPts val="1520"/>
              <a:buFont typeface="Times New Roman"/>
              <a:buAutoNum type="arabicPeriod" startAt="2"/>
            </a:pPr>
            <a:r>
              <a:rPr lang="en-US" sz="2000">
                <a:solidFill>
                  <a:schemeClr val="dk1"/>
                </a:solidFill>
              </a:rPr>
              <a:t>BertDataManager class: Encode string feature to BERT input format  (</a:t>
            </a:r>
            <a:r>
              <a:rPr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data.py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9652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737886" y="1626951"/>
            <a:ext cx="8213208" cy="5047536"/>
            <a:chOff x="737886" y="2169876"/>
            <a:chExt cx="8213208" cy="5047536"/>
          </a:xfrm>
        </p:grpSpPr>
        <p:grpSp>
          <p:nvGrpSpPr>
            <p:cNvPr id="303" name="Google Shape;303;p16"/>
            <p:cNvGrpSpPr/>
            <p:nvPr/>
          </p:nvGrpSpPr>
          <p:grpSpPr>
            <a:xfrm>
              <a:off x="737886" y="3612481"/>
              <a:ext cx="2855165" cy="324000"/>
              <a:chOff x="1149756" y="2951744"/>
              <a:chExt cx="2871826" cy="324000"/>
            </a:xfrm>
          </p:grpSpPr>
          <p:sp>
            <p:nvSpPr>
              <p:cNvPr id="304" name="Google Shape;304;p16"/>
              <p:cNvSpPr txBox="1"/>
              <p:nvPr/>
            </p:nvSpPr>
            <p:spPr>
              <a:xfrm>
                <a:off x="1149756" y="2951744"/>
                <a:ext cx="2498495" cy="3240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X (features) and y (labels)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5" name="Google Shape;305;p16"/>
              <p:cNvCxnSpPr/>
              <p:nvPr/>
            </p:nvCxnSpPr>
            <p:spPr>
              <a:xfrm>
                <a:off x="3623271" y="3173899"/>
                <a:ext cx="39831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6" name="Google Shape;306;p16"/>
            <p:cNvSpPr txBox="1"/>
            <p:nvPr/>
          </p:nvSpPr>
          <p:spPr>
            <a:xfrm>
              <a:off x="3389959" y="2169876"/>
              <a:ext cx="5561135" cy="50475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BertDataManager: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def prepare(self, df):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X = [],  y = [], att_mask = [],  segment = []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return np.array(X), np.array(y), np.array(att_mask), np.array(segment)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def get_training_set(self, train_val_ratio=0.9):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"""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獲取訓練數據集、驗證集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:param train_val_ratio: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:return: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"""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df_train = read_csv(self.train_file, names=['token', 'label’],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delimiter=self.configs.delimiter)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X, y, att_mask, segment = self.prepare(df_train)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# shuffle the samples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return X_train, y_train, att_mask_train, X_val, y_val, att_mask_val,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segment, segment_val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def next_batch(self, X, y, att_mask, segment, start_index):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return X_batch, y_batch, att_mask_batch, segment_batch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 (cont.)</a:t>
            </a:r>
            <a:endParaRPr/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457200" y="121920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882000" rtl="0" algn="l">
              <a:spcBef>
                <a:spcPts val="0"/>
              </a:spcBef>
              <a:spcAft>
                <a:spcPts val="0"/>
              </a:spcAft>
              <a:buSzPts val="1520"/>
              <a:buFont typeface="Times New Roman"/>
              <a:buAutoNum type="arabicPeriod" startAt="3"/>
            </a:pPr>
            <a:r>
              <a:rPr lang="en-US" sz="2000">
                <a:solidFill>
                  <a:schemeClr val="dk1"/>
                </a:solidFill>
              </a:rPr>
              <a:t> Create customizing models by TensorFlow 2 </a:t>
            </a:r>
            <a:r>
              <a:rPr lang="en-US" sz="2000">
                <a:solidFill>
                  <a:srgbClr val="0070C0"/>
                </a:solidFill>
              </a:rPr>
              <a:t>Subclassing API </a:t>
            </a:r>
            <a:r>
              <a:rPr lang="en-US" sz="2000">
                <a:solidFill>
                  <a:schemeClr val="dk1"/>
                </a:solidFill>
              </a:rPr>
              <a:t>(</a:t>
            </a:r>
            <a:r>
              <a:rPr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bert_model.py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</p:txBody>
      </p:sp>
      <p:sp>
        <p:nvSpPr>
          <p:cNvPr id="315" name="Google Shape;315;p17"/>
          <p:cNvSpPr txBox="1"/>
          <p:nvPr/>
        </p:nvSpPr>
        <p:spPr>
          <a:xfrm>
            <a:off x="1603248" y="1956241"/>
            <a:ext cx="7083552" cy="48320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tensorflow_addons.text.crf import crf_log_likelihood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tensorflow_hub as hub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tensorflow.keras.models import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bert # patch version of bert-for-tf2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BiLSTM_CRFModel(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tf.keras.Mode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__init__(self, configs, vocab_size, num_classes, 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**kwargs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super().__init__(**kwargs) # 處理標準引數，例如名稱name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max_seq_length = configs.max_sequence_length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input_word_ids = tf.keras.layers.Input(shape=(max_seq_length,), dtype=tf.int32,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name="input_word_ids")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input_mask = tf.keras.layers.Input(shape=(max_seq_length,), dtype=tf.int32,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name="input_mask")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segment_ids = tf.keras.layers.Input(shape=(max_seq_length,), dtype=tf.int32,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name="segment_ids")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hub_url = "https://tfhub.dev/tensorflow/bert_zh_L-12_H-768_A-12/2"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self.l_bert = hub.KerasLayer(hub_url, trainable=True)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pooled_output, sequence_output = self.l_bert([input_word_ids, input_mask, segment_ids])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self.model = Model(inputs=[input_word_ids, input_mask, segment_ids],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outputs=[pooled_output, sequence_output])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self.model.build(input_shape=[(None, max_seq_length), (None, max_seq_length), (None,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max_seq_length)])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 (cont.)</a:t>
            </a:r>
            <a:endParaRPr/>
          </a:p>
        </p:txBody>
      </p:sp>
      <p:sp>
        <p:nvSpPr>
          <p:cNvPr id="322" name="Google Shape;322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882000" rtl="0" algn="l">
              <a:spcBef>
                <a:spcPts val="0"/>
              </a:spcBef>
              <a:spcAft>
                <a:spcPts val="0"/>
              </a:spcAft>
              <a:buSzPts val="1520"/>
              <a:buFont typeface="Times New Roman"/>
              <a:buAutoNum type="arabicPeriod" startAt="4"/>
            </a:pPr>
            <a:r>
              <a:rPr lang="en-US" sz="2000">
                <a:solidFill>
                  <a:schemeClr val="dk1"/>
                </a:solidFill>
              </a:rPr>
              <a:t> Create BERT BiLSTM CRF model by TensorFlow 2 API (</a:t>
            </a:r>
            <a:r>
              <a:rPr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bert_model.py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</p:txBody>
      </p:sp>
      <p:sp>
        <p:nvSpPr>
          <p:cNvPr id="324" name="Google Shape;324;p18"/>
          <p:cNvSpPr txBox="1"/>
          <p:nvPr/>
        </p:nvSpPr>
        <p:spPr>
          <a:xfrm>
            <a:off x="1603248" y="1912695"/>
            <a:ext cx="7083552" cy="3323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BiLSTM_CRFModel(tf.keras.Model):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__init__(self, configs, vocab_size, num_classes, **kwargs):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self.hidden_dim = configs.hidden_dim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self.dropout_rate = configs.dropout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self.dropout = tf.keras.layers.Dropout(self.dropout_rate)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self.bilstm = tf.keras.layers.Bidirectional(tf.keras.layers.LSTM(self.hidden_dim, return_sequences=True))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self.dense = tf.keras.layers.Dense(num_classes)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self.transition_params = tf.Variable(tf.random.uniform(shape=(num_classes, num_classes)))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vocab_file = self.l_bert.resolved_object.vocab_file.asset_path.numpy()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do_lower_case = self.l_bert.resolved_object.do_lower_case.numpy()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FullTokenizer = bert.bert_tokenization.FullTokenizer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self.tokenizer = FullTokenizer(vocab_file, do_lower_case)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 (cont.)</a:t>
            </a:r>
            <a:endParaRPr/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457199" y="1219200"/>
            <a:ext cx="8620125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000" lvl="1" marL="882000" rtl="0" algn="l">
              <a:spcBef>
                <a:spcPts val="0"/>
              </a:spcBef>
              <a:spcAft>
                <a:spcPts val="0"/>
              </a:spcAft>
              <a:buSzPts val="1520"/>
              <a:buFont typeface="Times New Roman"/>
              <a:buAutoNum type="arabicPeriod" startAt="5"/>
            </a:pPr>
            <a:r>
              <a:rPr lang="en-US" sz="2000">
                <a:solidFill>
                  <a:schemeClr val="dk1"/>
                </a:solidFill>
              </a:rPr>
              <a:t> Compute CRF log likelihood (</a:t>
            </a:r>
            <a:r>
              <a:rPr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bert_model.py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</p:txBody>
      </p:sp>
      <p:sp>
        <p:nvSpPr>
          <p:cNvPr id="332" name="Google Shape;332;p19"/>
          <p:cNvSpPr txBox="1"/>
          <p:nvPr/>
        </p:nvSpPr>
        <p:spPr>
          <a:xfrm>
            <a:off x="1603248" y="1607901"/>
            <a:ext cx="7083552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@tf.function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call(self, X_batch, attention_mask_batch, segment_batch, inputs_length, targets, training=None):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X_batch = tf.cast(X_batch, tf.int32)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attention_mask_batch = tf.cast(attention_mask_batch, tf.int32)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segment_batch = tf.cast(segment_batch, tf.int32)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embedding_inputs = self.l_bert([X_batch, attention_mask_batch, segment_batch], training=training)[1] # BERT last hidden state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dropout_inputs = self.dropout(embedding_inputs, training=training)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bilstm_outputs = self.bilstm(dropout_inputs)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logits = self.dense(bilstm_outputs)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tensor_targets = tf.convert_to_tensor(targets, dtype=tf.int64)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log_likelihood, self.transition_params = </a:t>
            </a:r>
            <a:r>
              <a:rPr lang="en-US" sz="1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crf_log_likelihood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logits, tensor_targets, inputs_length, transition_params=self.transition_params)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logits, log_likelihood, self.transition_params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get_tokenizer(self):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self.tokenizer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219200"/>
            <a:ext cx="8405446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6A564F"/>
              </a:buClr>
              <a:buSzPts val="1824"/>
              <a:buFont typeface="Noto Sans Symbols"/>
              <a:buChar char="●"/>
            </a:pPr>
            <a:r>
              <a:rPr lang="en-US" sz="2400"/>
              <a:t>Assignment 3 Introduction</a:t>
            </a:r>
            <a:endParaRPr sz="2400">
              <a:solidFill>
                <a:srgbClr val="464653"/>
              </a:solidFill>
            </a:endParaRPr>
          </a:p>
          <a:p>
            <a:pPr indent="-342899" lvl="1" marL="846899" rtl="0" algn="l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●"/>
            </a:pPr>
            <a:r>
              <a:rPr b="1" lang="en-US" sz="2000">
                <a:solidFill>
                  <a:srgbClr val="002060"/>
                </a:solidFill>
              </a:rPr>
              <a:t>Sequence Labeling Problem</a:t>
            </a:r>
            <a:endParaRPr/>
          </a:p>
          <a:p>
            <a:pPr indent="-342900" lvl="1" marL="342900" rtl="0" algn="l">
              <a:spcBef>
                <a:spcPts val="600"/>
              </a:spcBef>
              <a:spcAft>
                <a:spcPts val="0"/>
              </a:spcAft>
              <a:buClr>
                <a:srgbClr val="6A564F"/>
              </a:buClr>
              <a:buSzPts val="1824"/>
              <a:buFont typeface="Noto Sans Symbols"/>
              <a:buChar char="●"/>
            </a:pPr>
            <a:r>
              <a:rPr lang="en-US" sz="2400"/>
              <a:t>Use BERT BiLSTM CRF Model for Named Entity Recognition</a:t>
            </a:r>
            <a:endParaRPr/>
          </a:p>
          <a:p>
            <a:pPr indent="-342900" lvl="1" marL="342900" rtl="0" algn="l">
              <a:spcBef>
                <a:spcPts val="600"/>
              </a:spcBef>
              <a:spcAft>
                <a:spcPts val="0"/>
              </a:spcAft>
              <a:buClr>
                <a:srgbClr val="6A564F"/>
              </a:buClr>
              <a:buSzPts val="1748"/>
              <a:buFont typeface="Noto Sans Symbols"/>
              <a:buChar char="●"/>
            </a:pPr>
            <a:r>
              <a:rPr lang="en-US"/>
              <a:t>Submission</a:t>
            </a:r>
            <a:endParaRPr/>
          </a:p>
          <a:p>
            <a:pPr indent="-342899" lvl="2" marL="617220" rtl="0" algn="l">
              <a:spcBef>
                <a:spcPts val="600"/>
              </a:spcBef>
              <a:spcAft>
                <a:spcPts val="0"/>
              </a:spcAft>
              <a:buClr>
                <a:srgbClr val="6A564F"/>
              </a:buClr>
              <a:buSzPts val="1520"/>
              <a:buFont typeface="Noto Sans Symbols"/>
              <a:buChar char="●"/>
            </a:pPr>
            <a:r>
              <a:rPr lang="en-US"/>
              <a:t>Source Code</a:t>
            </a:r>
            <a:endParaRPr/>
          </a:p>
          <a:p>
            <a:pPr indent="-342899" lvl="2" marL="617220" rtl="0" algn="l">
              <a:spcBef>
                <a:spcPts val="600"/>
              </a:spcBef>
              <a:spcAft>
                <a:spcPts val="0"/>
              </a:spcAft>
              <a:buClr>
                <a:srgbClr val="6A564F"/>
              </a:buClr>
              <a:buSzPts val="1520"/>
              <a:buFont typeface="Noto Sans Symbols"/>
              <a:buChar char="●"/>
            </a:pPr>
            <a:r>
              <a:rPr lang="en-US"/>
              <a:t>A Short Report</a:t>
            </a:r>
            <a:endParaRPr/>
          </a:p>
          <a:p>
            <a:pPr indent="-342900" lvl="1" marL="342900" rtl="0" algn="l">
              <a:spcBef>
                <a:spcPts val="600"/>
              </a:spcBef>
              <a:spcAft>
                <a:spcPts val="0"/>
              </a:spcAft>
              <a:buClr>
                <a:srgbClr val="6A564F"/>
              </a:buClr>
              <a:buSzPts val="1748"/>
              <a:buFont typeface="Noto Sans Symbols"/>
              <a:buChar char="●"/>
            </a:pPr>
            <a:r>
              <a:rPr lang="en-US"/>
              <a:t>Grading Policy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64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756" lvl="1" marL="548640" rtl="0" algn="l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Sample Code (cont.)</a:t>
            </a:r>
            <a:endParaRPr/>
          </a:p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882900" rtl="0" algn="l"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Code output</a:t>
            </a:r>
            <a:endParaRPr/>
          </a:p>
          <a:p>
            <a:pPr indent="-179999" lvl="1" marL="129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Testing output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18577" l="0" r="0" t="0"/>
          <a:stretch/>
        </p:blipFill>
        <p:spPr>
          <a:xfrm>
            <a:off x="492513" y="2230030"/>
            <a:ext cx="2221470" cy="36627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8320" y="2230030"/>
            <a:ext cx="61150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2898320" y="3382555"/>
            <a:ext cx="6245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Performance on MSRA NER corpus (Exact match evaluation)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492513" y="5927634"/>
            <a:ext cx="2221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Predict output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A Short Report (1 page)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37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🞂"/>
            </a:pPr>
            <a:r>
              <a:rPr lang="en-US" sz="2300"/>
              <a:t>Report content:</a:t>
            </a:r>
            <a:endParaRPr sz="2900"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Times New Roman"/>
              <a:buAutoNum type="arabicPeriod"/>
            </a:pPr>
            <a:r>
              <a:rPr lang="en-US" sz="2000"/>
              <a:t>Your source code and the script(s) (if any).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Times New Roman"/>
              <a:buAutoNum type="arabicPeriod"/>
            </a:pPr>
            <a:r>
              <a:rPr lang="en-US" sz="2000"/>
              <a:t>Describing the key concepts of data pre-processing Method: your </a:t>
            </a:r>
            <a:r>
              <a:rPr b="1" lang="en-US" sz="2000"/>
              <a:t>algorithm details</a:t>
            </a:r>
            <a:r>
              <a:rPr lang="en-US" sz="2000"/>
              <a:t>, including </a:t>
            </a:r>
            <a:r>
              <a:rPr b="1" lang="en-US" sz="2000"/>
              <a:t>preprocessing model</a:t>
            </a:r>
            <a:r>
              <a:rPr lang="en-US" sz="2000"/>
              <a:t>, the </a:t>
            </a:r>
            <a:r>
              <a:rPr b="1" lang="en-US" sz="2000"/>
              <a:t>code</a:t>
            </a:r>
            <a:r>
              <a:rPr lang="en-US" sz="2000"/>
              <a:t>, </a:t>
            </a:r>
            <a:r>
              <a:rPr b="1" lang="en-US" sz="2000"/>
              <a:t>model training </a:t>
            </a:r>
            <a:r>
              <a:rPr lang="en-US" sz="2000"/>
              <a:t>and </a:t>
            </a:r>
            <a:r>
              <a:rPr b="1" lang="en-US" sz="2000"/>
              <a:t>hyperparameter tuning</a:t>
            </a:r>
            <a:r>
              <a:rPr lang="en-US" sz="2000"/>
              <a:t>.</a:t>
            </a:r>
            <a:endParaRPr/>
          </a:p>
          <a:p>
            <a:pPr indent="-432000" lvl="0" marL="109368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lang="en-US" sz="2000"/>
              <a:t>Template for report submission: </a:t>
            </a:r>
            <a:r>
              <a:rPr b="1" lang="en-US" sz="2000" u="sng">
                <a:solidFill>
                  <a:schemeClr val="hlink"/>
                </a:solidFill>
                <a:hlinkClick r:id="rId3"/>
              </a:rPr>
              <a:t>ACL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 conference format 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Times New Roman"/>
              <a:buAutoNum type="arabicPeriod"/>
            </a:pPr>
            <a:r>
              <a:rPr lang="en-US" sz="2000"/>
              <a:t>The report can be written in Chinese or English.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520"/>
              <a:buFont typeface="Times New Roman"/>
              <a:buAutoNum type="arabicPeriod"/>
            </a:pPr>
            <a:r>
              <a:rPr lang="en-US" sz="2000"/>
              <a:t>Note: Please zip all these items into a zip file and then upload to ee-class before the midnight of </a:t>
            </a:r>
            <a:r>
              <a:rPr lang="en-US" sz="2000">
                <a:solidFill>
                  <a:srgbClr val="FF0000"/>
                </a:solidFill>
              </a:rPr>
              <a:t>5/15/2022</a:t>
            </a:r>
            <a:r>
              <a:rPr lang="en-US" sz="2000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b5942de02_0_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1A1A1A"/>
                </a:solidFill>
              </a:rPr>
              <a:t>A Short Report</a:t>
            </a:r>
            <a:endParaRPr/>
          </a:p>
        </p:txBody>
      </p:sp>
      <p:sp>
        <p:nvSpPr>
          <p:cNvPr id="358" name="Google Shape;358;g11b5942de02_0_3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1b5942de02_0_3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Report content: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Introduction</a:t>
            </a:r>
            <a:r>
              <a:rPr lang="en-US" sz="2100"/>
              <a:t>: introduce your algorithm in brief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Related work</a:t>
            </a:r>
            <a:r>
              <a:rPr lang="en-US" sz="2100"/>
              <a:t>: the application of schema matching and existing matching methods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Method</a:t>
            </a:r>
            <a:r>
              <a:rPr lang="en-US" sz="2100"/>
              <a:t>: your algorithm details, including preprocessing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Result</a:t>
            </a:r>
            <a:r>
              <a:rPr lang="en-US" sz="2100"/>
              <a:t>: give some example of your program output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Conclusion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b="1" lang="en-US" sz="2100"/>
              <a:t>Reference</a:t>
            </a:r>
            <a:r>
              <a:rPr lang="en-US" sz="2100"/>
              <a:t>: the paper you reference or the tool you use.</a:t>
            </a:r>
            <a:endParaRPr sz="3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b5942de02_0_11"/>
          <p:cNvSpPr txBox="1"/>
          <p:nvPr>
            <p:ph type="title"/>
          </p:nvPr>
        </p:nvSpPr>
        <p:spPr>
          <a:xfrm>
            <a:off x="457200" y="4097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Grading Policy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1b5942de02_0_11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g11b5942de02_0_11"/>
          <p:cNvSpPr txBox="1"/>
          <p:nvPr>
            <p:ph idx="1" type="body"/>
          </p:nvPr>
        </p:nvSpPr>
        <p:spPr>
          <a:xfrm>
            <a:off x="457200" y="1599575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●"/>
            </a:pPr>
            <a:r>
              <a:rPr lang="en-US" sz="2100">
                <a:latin typeface="Lato"/>
                <a:ea typeface="Lato"/>
                <a:cs typeface="Lato"/>
                <a:sym typeface="Lato"/>
              </a:rPr>
              <a:t>Program </a:t>
            </a:r>
            <a:r>
              <a:rPr lang="en-US" sz="21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-US" sz="2100">
                <a:latin typeface="Lato"/>
                <a:ea typeface="Lato"/>
                <a:cs typeface="Lato"/>
                <a:sym typeface="Lato"/>
              </a:rPr>
              <a:t>0%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prediction accuracy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●"/>
            </a:pPr>
            <a:r>
              <a:rPr lang="en-US" sz="2100">
                <a:latin typeface="Lato"/>
                <a:ea typeface="Lato"/>
                <a:cs typeface="Lato"/>
                <a:sym typeface="Lato"/>
              </a:rPr>
              <a:t>Report </a:t>
            </a:r>
            <a:r>
              <a:rPr lang="en-US" sz="21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2100">
                <a:latin typeface="Lato"/>
                <a:ea typeface="Lato"/>
                <a:cs typeface="Lato"/>
                <a:sym typeface="Lato"/>
              </a:rPr>
              <a:t>0%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Format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Article Structure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</a:pPr>
            <a:r>
              <a:rPr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Rich in content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4104"/>
              <a:buNone/>
            </a:pPr>
            <a:r>
              <a:rPr lang="en-US" sz="5400"/>
              <a:t>Thank you for listening.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Assignment 3 Introduction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Assignments #3 – Information Extraction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824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labeling task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CRF packages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and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model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000" lvl="1" marL="72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MSRA Name Entity Recognition (NER)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Corpus</a:t>
            </a:r>
            <a:endParaRPr/>
          </a:p>
          <a:p>
            <a:pPr indent="-83480" lvl="1" marL="72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5824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824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7216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216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2509225"/>
            <a:ext cx="5257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457200" y="152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Sequence Labeling Problem [2016 ACL]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8871"/>
            <a:ext cx="4290239" cy="33057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5"/>
          <p:cNvSpPr txBox="1"/>
          <p:nvPr/>
        </p:nvSpPr>
        <p:spPr>
          <a:xfrm>
            <a:off x="4603905" y="5400945"/>
            <a:ext cx="4258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Neural Architectures for Named Entity Recognition.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0" y="1423138"/>
            <a:ext cx="3578453" cy="35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953525" y="4962050"/>
            <a:ext cx="3000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727CA3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</a:rPr>
              <a:t>Related research: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27CA3"/>
                </a:solidFill>
              </a:rPr>
              <a:t>•</a:t>
            </a:r>
            <a:r>
              <a:rPr lang="en-US" u="sng">
                <a:solidFill>
                  <a:schemeClr val="hlink"/>
                </a:solidFill>
                <a:hlinkClick r:id="rId5"/>
              </a:rPr>
              <a:t>Neural architectures for named entity recognition. (Lample et al., 2016 ACL)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Sequence Labeling Problem</a:t>
            </a:r>
            <a:r>
              <a:rPr lang="en-US" sz="2400"/>
              <a:t> (Background)</a:t>
            </a:r>
            <a:endParaRPr sz="2400"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824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IOB or IOBES scheme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000" lvl="1" marL="72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State-of-the-art named entity taggers follow the sequence labeling framework using IOB or IOBES scheme.</a:t>
            </a:r>
            <a:endParaRPr/>
          </a:p>
          <a:p>
            <a:pPr indent="-83480" lvl="1" marL="72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76" lvl="0" marL="18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824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5824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824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7216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FB8CD"/>
              </a:buClr>
              <a:buSzPts val="1216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6"/>
          <p:cNvGrpSpPr/>
          <p:nvPr/>
        </p:nvGrpSpPr>
        <p:grpSpPr>
          <a:xfrm>
            <a:off x="457200" y="2299395"/>
            <a:ext cx="8329664" cy="3011337"/>
            <a:chOff x="535014" y="2350195"/>
            <a:chExt cx="8329664" cy="3011337"/>
          </a:xfrm>
        </p:grpSpPr>
        <p:grpSp>
          <p:nvGrpSpPr>
            <p:cNvPr id="156" name="Google Shape;156;p6"/>
            <p:cNvGrpSpPr/>
            <p:nvPr/>
          </p:nvGrpSpPr>
          <p:grpSpPr>
            <a:xfrm>
              <a:off x="535014" y="2350195"/>
              <a:ext cx="8329664" cy="3011337"/>
              <a:chOff x="4932040" y="-1259943"/>
              <a:chExt cx="8329664" cy="3011337"/>
            </a:xfrm>
          </p:grpSpPr>
          <p:grpSp>
            <p:nvGrpSpPr>
              <p:cNvPr id="157" name="Google Shape;157;p6"/>
              <p:cNvGrpSpPr/>
              <p:nvPr/>
            </p:nvGrpSpPr>
            <p:grpSpPr>
              <a:xfrm>
                <a:off x="5938564" y="611406"/>
                <a:ext cx="7323140" cy="1139988"/>
                <a:chOff x="1605456" y="4304913"/>
                <a:chExt cx="7323140" cy="1139988"/>
              </a:xfrm>
            </p:grpSpPr>
            <p:sp>
              <p:nvSpPr>
                <p:cNvPr id="158" name="Google Shape;158;p6"/>
                <p:cNvSpPr txBox="1"/>
                <p:nvPr/>
              </p:nvSpPr>
              <p:spPr>
                <a:xfrm>
                  <a:off x="1605456" y="4304913"/>
                  <a:ext cx="73231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Thus , </a:t>
                  </a:r>
                  <a:r>
                    <a:rPr b="1" lang="en-US" sz="1800" u="sng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indomethacin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by inhibition of </a:t>
                  </a:r>
                  <a:r>
                    <a:rPr b="1" lang="en-US" sz="1800" u="sng">
                      <a:solidFill>
                        <a:srgbClr val="0070C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prostaglandin synthesis</a:t>
                  </a:r>
                  <a:r>
                    <a:rPr lang="en-US" sz="1800">
                      <a:solidFill>
                        <a:srgbClr val="0070C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may diminish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" name="Google Shape;159;p6"/>
                <p:cNvSpPr txBox="1"/>
                <p:nvPr/>
              </p:nvSpPr>
              <p:spPr>
                <a:xfrm>
                  <a:off x="6854637" y="5106347"/>
                  <a:ext cx="186412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Under Line = </a:t>
                  </a:r>
                  <a:r>
                    <a:rPr lang="en-US" sz="1600" u="sng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Entity</a:t>
                  </a:r>
                  <a:endParaRPr/>
                </a:p>
              </p:txBody>
            </p:sp>
          </p:grpSp>
          <p:grpSp>
            <p:nvGrpSpPr>
              <p:cNvPr id="160" name="Google Shape;160;p6"/>
              <p:cNvGrpSpPr/>
              <p:nvPr/>
            </p:nvGrpSpPr>
            <p:grpSpPr>
              <a:xfrm>
                <a:off x="4932040" y="-1259943"/>
                <a:ext cx="8329664" cy="3011337"/>
                <a:chOff x="4932040" y="-1259943"/>
                <a:chExt cx="8329664" cy="3011337"/>
              </a:xfrm>
            </p:grpSpPr>
            <p:sp>
              <p:nvSpPr>
                <p:cNvPr id="161" name="Google Shape;161;p6"/>
                <p:cNvSpPr/>
                <p:nvPr/>
              </p:nvSpPr>
              <p:spPr>
                <a:xfrm>
                  <a:off x="4932040" y="-1259943"/>
                  <a:ext cx="8329664" cy="3011337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62" name="Google Shape;162;p6"/>
                <p:cNvCxnSpPr/>
                <p:nvPr/>
              </p:nvCxnSpPr>
              <p:spPr>
                <a:xfrm>
                  <a:off x="8792801" y="91203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63" name="Google Shape;163;p6"/>
                <p:cNvCxnSpPr/>
                <p:nvPr/>
              </p:nvCxnSpPr>
              <p:spPr>
                <a:xfrm>
                  <a:off x="11166570" y="912035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64" name="Google Shape;164;p6"/>
                <p:cNvSpPr txBox="1"/>
                <p:nvPr/>
              </p:nvSpPr>
              <p:spPr>
                <a:xfrm>
                  <a:off x="5291579" y="1008950"/>
                  <a:ext cx="772832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       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   O  S-Chemical   O         O        O B-Chemicl E-Chemicl       O        O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                                            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5" name="Google Shape;165;p6"/>
                <p:cNvSpPr txBox="1"/>
                <p:nvPr/>
              </p:nvSpPr>
              <p:spPr>
                <a:xfrm>
                  <a:off x="5260964" y="1018489"/>
                  <a:ext cx="1008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Label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66" name="Google Shape;166;p6"/>
                <p:cNvCxnSpPr/>
                <p:nvPr/>
              </p:nvCxnSpPr>
              <p:spPr>
                <a:xfrm>
                  <a:off x="6265613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67" name="Google Shape;167;p6"/>
                <p:cNvCxnSpPr/>
                <p:nvPr/>
              </p:nvCxnSpPr>
              <p:spPr>
                <a:xfrm>
                  <a:off x="6572347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68" name="Google Shape;168;p6"/>
                <p:cNvCxnSpPr/>
                <p:nvPr/>
              </p:nvCxnSpPr>
              <p:spPr>
                <a:xfrm>
                  <a:off x="7234708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69" name="Google Shape;169;p6"/>
                <p:cNvCxnSpPr/>
                <p:nvPr/>
              </p:nvCxnSpPr>
              <p:spPr>
                <a:xfrm>
                  <a:off x="8144729" y="91203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70" name="Google Shape;170;p6"/>
                <p:cNvCxnSpPr/>
                <p:nvPr/>
              </p:nvCxnSpPr>
              <p:spPr>
                <a:xfrm>
                  <a:off x="9399345" y="903212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71" name="Google Shape;171;p6"/>
                <p:cNvCxnSpPr/>
                <p:nvPr/>
              </p:nvCxnSpPr>
              <p:spPr>
                <a:xfrm>
                  <a:off x="10148936" y="92201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72" name="Google Shape;172;p6"/>
                <p:cNvCxnSpPr/>
                <p:nvPr/>
              </p:nvCxnSpPr>
              <p:spPr>
                <a:xfrm>
                  <a:off x="12083026" y="911462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73" name="Google Shape;173;p6"/>
                <p:cNvCxnSpPr/>
                <p:nvPr/>
              </p:nvCxnSpPr>
              <p:spPr>
                <a:xfrm>
                  <a:off x="12723826" y="905683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74" name="Google Shape;174;p6"/>
                <p:cNvSpPr txBox="1"/>
                <p:nvPr/>
              </p:nvSpPr>
              <p:spPr>
                <a:xfrm>
                  <a:off x="4952166" y="85467"/>
                  <a:ext cx="39126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Example of IOBES scheme:</a:t>
                  </a:r>
                  <a:endParaRPr/>
                </a:p>
              </p:txBody>
            </p:sp>
          </p:grpSp>
        </p:grpSp>
        <p:grpSp>
          <p:nvGrpSpPr>
            <p:cNvPr id="175" name="Google Shape;175;p6"/>
            <p:cNvGrpSpPr/>
            <p:nvPr/>
          </p:nvGrpSpPr>
          <p:grpSpPr>
            <a:xfrm>
              <a:off x="555140" y="2394630"/>
              <a:ext cx="8309538" cy="1569814"/>
              <a:chOff x="4952166" y="85467"/>
              <a:chExt cx="8309538" cy="1569814"/>
            </a:xfrm>
          </p:grpSpPr>
          <p:sp>
            <p:nvSpPr>
              <p:cNvPr id="176" name="Google Shape;176;p6"/>
              <p:cNvSpPr txBox="1"/>
              <p:nvPr/>
            </p:nvSpPr>
            <p:spPr>
              <a:xfrm>
                <a:off x="5938564" y="611406"/>
                <a:ext cx="732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Thus , </a:t>
                </a:r>
                <a:r>
                  <a:rPr b="1" lang="en-US" sz="1800" u="sng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indomethacin</a:t>
                </a: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by inhibition of </a:t>
                </a:r>
                <a:r>
                  <a:rPr b="1" lang="en-US" sz="1800" u="sng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prostaglandin synthesis</a:t>
                </a: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may diminish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7" name="Google Shape;177;p6"/>
              <p:cNvGrpSpPr/>
              <p:nvPr/>
            </p:nvGrpSpPr>
            <p:grpSpPr>
              <a:xfrm>
                <a:off x="4952166" y="85467"/>
                <a:ext cx="8067742" cy="1569814"/>
                <a:chOff x="4952166" y="85467"/>
                <a:chExt cx="8067742" cy="1569814"/>
              </a:xfrm>
            </p:grpSpPr>
            <p:cxnSp>
              <p:nvCxnSpPr>
                <p:cNvPr id="178" name="Google Shape;178;p6"/>
                <p:cNvCxnSpPr/>
                <p:nvPr/>
              </p:nvCxnSpPr>
              <p:spPr>
                <a:xfrm>
                  <a:off x="8792801" y="91203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79" name="Google Shape;179;p6"/>
                <p:cNvCxnSpPr/>
                <p:nvPr/>
              </p:nvCxnSpPr>
              <p:spPr>
                <a:xfrm>
                  <a:off x="11166570" y="912035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80" name="Google Shape;180;p6"/>
                <p:cNvSpPr txBox="1"/>
                <p:nvPr/>
              </p:nvSpPr>
              <p:spPr>
                <a:xfrm>
                  <a:off x="5291579" y="1008950"/>
                  <a:ext cx="772832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       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   O  B-Chemical   O         O        O B-Chemicl I-Chemicl       O         O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                                            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" name="Google Shape;181;p6"/>
                <p:cNvSpPr txBox="1"/>
                <p:nvPr/>
              </p:nvSpPr>
              <p:spPr>
                <a:xfrm>
                  <a:off x="5260964" y="1018489"/>
                  <a:ext cx="1008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Label</a:t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82" name="Google Shape;182;p6"/>
                <p:cNvCxnSpPr/>
                <p:nvPr/>
              </p:nvCxnSpPr>
              <p:spPr>
                <a:xfrm>
                  <a:off x="6265613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3" name="Google Shape;183;p6"/>
                <p:cNvCxnSpPr/>
                <p:nvPr/>
              </p:nvCxnSpPr>
              <p:spPr>
                <a:xfrm>
                  <a:off x="6572347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4" name="Google Shape;184;p6"/>
                <p:cNvCxnSpPr/>
                <p:nvPr/>
              </p:nvCxnSpPr>
              <p:spPr>
                <a:xfrm>
                  <a:off x="7234708" y="912036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5" name="Google Shape;185;p6"/>
                <p:cNvCxnSpPr/>
                <p:nvPr/>
              </p:nvCxnSpPr>
              <p:spPr>
                <a:xfrm>
                  <a:off x="8144729" y="91203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6" name="Google Shape;186;p6"/>
                <p:cNvCxnSpPr/>
                <p:nvPr/>
              </p:nvCxnSpPr>
              <p:spPr>
                <a:xfrm>
                  <a:off x="9399345" y="903212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7" name="Google Shape;187;p6"/>
                <p:cNvCxnSpPr/>
                <p:nvPr/>
              </p:nvCxnSpPr>
              <p:spPr>
                <a:xfrm>
                  <a:off x="10148936" y="92201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8" name="Google Shape;188;p6"/>
                <p:cNvCxnSpPr/>
                <p:nvPr/>
              </p:nvCxnSpPr>
              <p:spPr>
                <a:xfrm>
                  <a:off x="12081345" y="912034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89" name="Google Shape;189;p6"/>
                <p:cNvCxnSpPr/>
                <p:nvPr/>
              </p:nvCxnSpPr>
              <p:spPr>
                <a:xfrm>
                  <a:off x="12722050" y="905683"/>
                  <a:ext cx="0" cy="1938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90" name="Google Shape;190;p6"/>
                <p:cNvSpPr txBox="1"/>
                <p:nvPr/>
              </p:nvSpPr>
              <p:spPr>
                <a:xfrm>
                  <a:off x="4952166" y="85467"/>
                  <a:ext cx="39126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Example of IOB scheme:</a:t>
                  </a:r>
                  <a:endParaRPr/>
                </a:p>
              </p:txBody>
            </p:sp>
          </p:grpSp>
        </p:grpSp>
      </p:grpSp>
      <p:sp>
        <p:nvSpPr>
          <p:cNvPr id="191" name="Google Shape;191;p6"/>
          <p:cNvSpPr txBox="1"/>
          <p:nvPr/>
        </p:nvSpPr>
        <p:spPr>
          <a:xfrm>
            <a:off x="4843671" y="5549180"/>
            <a:ext cx="43003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Indomethacin: 吲哚美辛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Prostaglandin synthesis: 前列腺素合成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464950" y="5482525"/>
            <a:ext cx="43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4F4F"/>
                </a:solidFill>
                <a:highlight>
                  <a:srgbClr val="EEF0F4"/>
                </a:highlight>
              </a:rPr>
              <a:t>(B-begin，I-inside，O-outside)</a:t>
            </a:r>
            <a:endParaRPr sz="1200">
              <a:solidFill>
                <a:srgbClr val="4F4F4F"/>
              </a:solidFill>
              <a:highlight>
                <a:srgbClr val="EEF0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4F4F"/>
                </a:solidFill>
                <a:highlight>
                  <a:srgbClr val="EEF0F4"/>
                </a:highlight>
              </a:rPr>
              <a:t>(B-begin，I-inside，O-outside，E-end，S-single)</a:t>
            </a:r>
            <a:endParaRPr sz="1200">
              <a:solidFill>
                <a:srgbClr val="4F4F4F"/>
              </a:solidFill>
              <a:highlight>
                <a:srgbClr val="EEF0F4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ctrTitle"/>
          </p:nvPr>
        </p:nvSpPr>
        <p:spPr>
          <a:xfrm>
            <a:off x="1219200" y="3639671"/>
            <a:ext cx="6858000" cy="1237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Use BERT BiLSTM CRF Model for Named Entity Recognition</a:t>
            </a:r>
            <a:endParaRPr/>
          </a:p>
        </p:txBody>
      </p:sp>
      <p:sp>
        <p:nvSpPr>
          <p:cNvPr id="198" name="Google Shape;198;p7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BERT BiLSTM CRF Model </a:t>
            </a:r>
            <a:r>
              <a:rPr lang="en-US" sz="2400"/>
              <a:t>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code download</a:t>
            </a:r>
            <a:r>
              <a:rPr lang="en-US" sz="2400"/>
              <a:t>)</a:t>
            </a:r>
            <a:endParaRPr sz="2400"/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00" y="1277463"/>
            <a:ext cx="8839200" cy="535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0" y="6329311"/>
            <a:ext cx="9144000" cy="527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503550" y="1246213"/>
            <a:ext cx="8136900" cy="484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-2887" t="-17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6642655" y="3497036"/>
            <a:ext cx="2301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6" name="Google Shape;216;p9"/>
          <p:cNvGrpSpPr/>
          <p:nvPr/>
        </p:nvGrpSpPr>
        <p:grpSpPr>
          <a:xfrm>
            <a:off x="1490544" y="3447918"/>
            <a:ext cx="7224246" cy="441596"/>
            <a:chOff x="1462554" y="3366212"/>
            <a:chExt cx="7224246" cy="441596"/>
          </a:xfrm>
        </p:grpSpPr>
        <p:sp>
          <p:nvSpPr>
            <p:cNvPr id="217" name="Google Shape;217;p9"/>
            <p:cNvSpPr txBox="1"/>
            <p:nvPr/>
          </p:nvSpPr>
          <p:spPr>
            <a:xfrm>
              <a:off x="1462554" y="3366212"/>
              <a:ext cx="5097725" cy="4415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9994" l="-1076" r="0" t="-9166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5936051" y="3383384"/>
              <a:ext cx="2750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(2) CRF log likelihood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1462554" y="4345722"/>
            <a:ext cx="6330911" cy="882486"/>
            <a:chOff x="1462554" y="3801608"/>
            <a:chExt cx="6330911" cy="882486"/>
          </a:xfrm>
        </p:grpSpPr>
        <p:sp>
          <p:nvSpPr>
            <p:cNvPr id="220" name="Google Shape;220;p9"/>
            <p:cNvSpPr/>
            <p:nvPr/>
          </p:nvSpPr>
          <p:spPr>
            <a:xfrm>
              <a:off x="1462554" y="3801608"/>
              <a:ext cx="3553665" cy="8824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5042716" y="4155228"/>
              <a:ext cx="2750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(3) Scoring function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1563115" y="5148959"/>
            <a:ext cx="6230349" cy="593624"/>
            <a:chOff x="1563115" y="4757245"/>
            <a:chExt cx="6230349" cy="593624"/>
          </a:xfrm>
        </p:grpSpPr>
        <p:sp>
          <p:nvSpPr>
            <p:cNvPr id="223" name="Google Shape;223;p9"/>
            <p:cNvSpPr/>
            <p:nvPr/>
          </p:nvSpPr>
          <p:spPr>
            <a:xfrm>
              <a:off x="1563115" y="4757245"/>
              <a:ext cx="2700547" cy="5936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5252" l="-1803" r="0" t="-1339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5042715" y="4883862"/>
              <a:ext cx="2750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(4) CRF log likelihood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-5308" y="6472951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1614730" y="5729817"/>
            <a:ext cx="7067734" cy="10066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93" l="-430" r="0" t="-598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佈景主題1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2016-11-06T07:35:12Z</dcterms:created>
  <dc:creator>林圓皓</dc:creator>
</cp:coreProperties>
</file>