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5" r:id="rId4"/>
    <p:sldId id="261" r:id="rId5"/>
    <p:sldId id="305" r:id="rId6"/>
    <p:sldId id="292" r:id="rId7"/>
    <p:sldId id="283" r:id="rId8"/>
    <p:sldId id="304" r:id="rId9"/>
    <p:sldId id="307" r:id="rId10"/>
    <p:sldId id="314" r:id="rId11"/>
    <p:sldId id="319" r:id="rId12"/>
    <p:sldId id="320" r:id="rId13"/>
    <p:sldId id="301" r:id="rId14"/>
    <p:sldId id="302" r:id="rId15"/>
    <p:sldId id="308" r:id="rId16"/>
    <p:sldId id="303" r:id="rId17"/>
    <p:sldId id="324" r:id="rId18"/>
    <p:sldId id="323" r:id="rId19"/>
    <p:sldId id="322" r:id="rId20"/>
    <p:sldId id="310" r:id="rId21"/>
    <p:sldId id="316" r:id="rId22"/>
    <p:sldId id="317" r:id="rId23"/>
    <p:sldId id="321" r:id="rId24"/>
    <p:sldId id="29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203214"/>
    <a:srgbClr val="304A1E"/>
    <a:srgbClr val="2A411B"/>
    <a:srgbClr val="365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>
        <p:scale>
          <a:sx n="66" d="100"/>
          <a:sy n="66" d="100"/>
        </p:scale>
        <p:origin x="5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EE91-E68C-41D3-BAF5-8B0ED9988D73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F941C-F321-4F39-826E-02891126A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68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66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94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90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987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5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61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726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76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45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25BED-29C6-4149-83F2-1FCD9B3AB9A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29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4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7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19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9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只考慮目前狀態最佳的選擇，且之前所選擇的解答不會影響後面所選擇的解答，不斷的選擇局部的最佳解，全部選取結束後就獲得整體的最佳解。若可以舉出反例，就證明所使用的貪婪演算法中的貪婪準則是不正確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婪演算法依照事先定義好的貪婪準則，依照此貪婪準則每次選擇目前小問題的最佳解後，就不能再修正，這一次選取的物品與下一次選取的物品沒有關係，最後這些被選取的物品的集合就是最佳解。有些問題適合使用貪婪演算法，有些問題是無法找到貪婪準則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73BC-502A-4FF6-AC32-529F9C3A5A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4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A95C3-302A-42C7-8F32-AFB39BEF2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0FBDD6-C51B-46F3-9207-8D8CB180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1087D-F3B7-4AD5-A224-97FDDE2E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3624-A7A3-4BFE-803A-579045FE33AB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BFE0E8-BA2B-4105-8AB9-895A8750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7352E-BE20-427B-82F7-A44C9E14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46190"/>
            <a:ext cx="2743200" cy="365125"/>
          </a:xfrm>
        </p:spPr>
        <p:txBody>
          <a:bodyPr/>
          <a:lstStyle>
            <a:lvl1pPr>
              <a:defRPr sz="2400">
                <a:solidFill>
                  <a:srgbClr val="FFFF99"/>
                </a:solidFill>
              </a:defRPr>
            </a:lvl1pPr>
          </a:lstStyle>
          <a:p>
            <a:fld id="{8275C484-5276-4226-B5F7-3E75859934E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75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53901-2DA3-40C5-BC25-03816401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974493-9112-455C-92F3-7F8E43772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A0E7D-2CD9-4666-BC07-1F98A183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5D50-2D29-43B5-B8C5-4C2C630701EE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0628CB-47B1-486F-8532-0DEB347C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11DB99-00BF-44CB-9A87-D97B3238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0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EC0937-FEB2-444B-81C7-78ED5779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A9053E-4065-4572-8486-878C0120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27BBF8-9E91-4191-AF56-5BD15B7C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BE5-DC2D-418D-A605-5C55412B0CC0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DB866-7FFD-4C64-8B03-F4EB7E6A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10593-3CC3-4546-8978-1D6A05E8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3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7227C-BAD7-49F7-B54E-A4030344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417EC-084D-4244-BC8F-A8EC316F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D7EDE0-3E04-4071-8A12-AD03E0B7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074E-17C8-4FFD-914D-88607935C41A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E10263-EF74-4620-999B-D17D138A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984C8C-E5EF-4F5A-A0AA-BE4DFC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>
            <a:lvl1pPr>
              <a:defRPr sz="2400">
                <a:solidFill>
                  <a:srgbClr val="FFFF99"/>
                </a:solidFill>
              </a:defRPr>
            </a:lvl1pPr>
          </a:lstStyle>
          <a:p>
            <a:fld id="{8275C484-5276-4226-B5F7-3E75859934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2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2E78E-E303-43F5-BC42-5DEC35D8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76206-D4F0-4EBE-ABE0-9EBC67D18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1534BA-9792-41C8-8862-DA48C885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084-4664-417A-ABCD-5416E3A5EC90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B30C4-151C-4524-939E-94A66625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D82948-A064-415B-8AF3-360956F9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>
            <a:lvl1pPr>
              <a:defRPr sz="2400">
                <a:solidFill>
                  <a:srgbClr val="FFFF99"/>
                </a:solidFill>
              </a:defRPr>
            </a:lvl1pPr>
          </a:lstStyle>
          <a:p>
            <a:fld id="{8275C484-5276-4226-B5F7-3E75859934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4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99DB9-B496-413E-9937-B46AED8E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2DDBE-F152-4F6F-B31A-0D97389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61809A-7441-4979-BB63-0C3E4D62F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34591A-975A-46D4-BA61-D67E1A7C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0133-1FA3-4F38-8E97-A382AD5237B6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45134E-B6EB-44C6-A8F9-10269655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2DD769-6B57-424F-9A7C-9C52D8D3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0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309A4-E79F-4AF8-93AF-7B3484E5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E7F8B6-E444-4BE4-9017-BF6AB269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895084-B9AE-48A0-BB64-E860B673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3A438B-D5FF-43EB-89D1-0B872469E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F19808-E0D1-4631-832F-F9E9593AA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03ABD4-9AC2-43E8-9F81-FE821AE3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0D4-D9AF-40DF-A4A4-A07A8CFA117A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F3D470-A4C2-4597-9499-4E28915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29A777-D6F0-4860-B30D-20C01A7E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6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763DD-FCF4-444C-9C69-DE5CCDFB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20D6DE-89BB-48A1-8562-3D028AC8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922-1DAB-4487-990F-E759E2C273DD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FBA328-E89E-430B-8DCE-02FFF461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B84AB6-6651-4EAA-B1B5-62F6537D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FFFF99"/>
                </a:solidFill>
              </a:defRPr>
            </a:lvl1pPr>
          </a:lstStyle>
          <a:p>
            <a:fld id="{8275C484-5276-4226-B5F7-3E75859934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BAA12-B4A3-4FBE-910E-8C99B82B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DF60-FBC9-4D85-A37B-B462411A52A1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B6082D-EBE0-4A68-9E2F-72C2FE10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046F6-FD2C-4ED2-B8AB-8F4583A8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52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44F1C-AA53-47B1-99AB-7B12443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F1450-E136-4AC5-915A-C46C372E2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88C430-EBB3-4346-8DF0-CD3D8C0CB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DE2D7E-7E38-4A49-B811-245C57C3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FD7E-945D-417D-88A0-548B266FCE78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6E1119-D385-46AA-9DFC-BA4FAF8E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C6E0B6-CF56-42B4-A642-581537F6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99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42593-209C-4C49-BFBC-30819CC5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2C5E68-2F38-46DE-AB1B-C85CB973B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7B8FC1-A593-4DC2-A658-9D19B9ADB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54C044-FBEB-4C31-8BEA-24640943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FCB6-F9EE-4633-BE98-0FC7FA31EF2C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20780C-908F-40EB-B9EA-D8B3FB6C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B3AE4F-4C1A-4217-89A1-6776CCB9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9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BE1453-1BF3-496D-A523-F00EEBCA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E47247-DF35-4E84-971E-24E3555E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A385E7-626B-4803-9445-4B6C1B178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3704-F8A4-486E-A11D-8F9D7EC0282F}" type="datetime1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04FA6-3779-4C76-8975-C0FCFCC92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22F49-2F9F-4139-BA68-A1F4764FB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C484-5276-4226-B5F7-3E7585993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d70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c11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d76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judge.tw/ShowProblem?problemid=b967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b55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judge.tw/ShowProblem?problemid=c14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c780" TargetMode="External"/><Relationship Id="rId7" Type="http://schemas.openxmlformats.org/officeDocument/2006/relationships/hyperlink" Target="https://zerojudge.tw/ShowProblem?problemid=a45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rojudge.tw/ShowProblem?problemid=d576" TargetMode="External"/><Relationship Id="rId5" Type="http://schemas.openxmlformats.org/officeDocument/2006/relationships/hyperlink" Target="https://zerojudge.tw/ShowProblem?problemid=d115" TargetMode="External"/><Relationship Id="rId4" Type="http://schemas.openxmlformats.org/officeDocument/2006/relationships/hyperlink" Target="https://zerojudge.tw/ShowProblem?problemid=c87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DC3CC33-0E41-422A-999E-D189E00D8460}"/>
              </a:ext>
            </a:extLst>
          </p:cNvPr>
          <p:cNvSpPr/>
          <p:nvPr/>
        </p:nvSpPr>
        <p:spPr>
          <a:xfrm rot="10022957">
            <a:off x="8542463" y="327474"/>
            <a:ext cx="4039713" cy="969953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827426">
            <a:off x="259917" y="4222190"/>
            <a:ext cx="5996598" cy="1770396"/>
          </a:xfrm>
        </p:spPr>
        <p:txBody>
          <a:bodyPr>
            <a:normAutofit fontScale="90000"/>
          </a:bodyPr>
          <a:lstStyle/>
          <a:p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圖論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003AA41-0DAB-4E75-A9D6-B5CCFDF0E5EE}"/>
              </a:ext>
            </a:extLst>
          </p:cNvPr>
          <p:cNvSpPr/>
          <p:nvPr/>
        </p:nvSpPr>
        <p:spPr>
          <a:xfrm rot="10022957">
            <a:off x="9655124" y="1216839"/>
            <a:ext cx="3236216" cy="1229152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E7AE3D-A402-42FF-9212-11C23390A8B9}"/>
              </a:ext>
            </a:extLst>
          </p:cNvPr>
          <p:cNvSpPr/>
          <p:nvPr/>
        </p:nvSpPr>
        <p:spPr>
          <a:xfrm rot="10022957">
            <a:off x="7920411" y="2667828"/>
            <a:ext cx="1678132" cy="745925"/>
          </a:xfrm>
          <a:prstGeom prst="rect">
            <a:avLst/>
          </a:prstGeom>
          <a:solidFill>
            <a:srgbClr val="FFFF99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93F90C-7053-4333-8331-702B56F66646}"/>
              </a:ext>
            </a:extLst>
          </p:cNvPr>
          <p:cNvSpPr/>
          <p:nvPr/>
        </p:nvSpPr>
        <p:spPr>
          <a:xfrm rot="10022957">
            <a:off x="9962648" y="2749601"/>
            <a:ext cx="2776298" cy="809950"/>
          </a:xfrm>
          <a:prstGeom prst="rect">
            <a:avLst/>
          </a:prstGeom>
          <a:solidFill>
            <a:srgbClr val="FFFF9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C378C2-4855-4BB7-8186-920580D0671A}"/>
              </a:ext>
            </a:extLst>
          </p:cNvPr>
          <p:cNvSpPr/>
          <p:nvPr/>
        </p:nvSpPr>
        <p:spPr>
          <a:xfrm rot="10022957">
            <a:off x="6566570" y="2003564"/>
            <a:ext cx="2232166" cy="787730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5DA1DE-3469-47E4-8163-A12944D53FEF}"/>
              </a:ext>
            </a:extLst>
          </p:cNvPr>
          <p:cNvSpPr/>
          <p:nvPr/>
        </p:nvSpPr>
        <p:spPr>
          <a:xfrm rot="10022957">
            <a:off x="8453805" y="-574238"/>
            <a:ext cx="2261526" cy="1004874"/>
          </a:xfrm>
          <a:prstGeom prst="rect">
            <a:avLst/>
          </a:prstGeom>
          <a:solidFill>
            <a:srgbClr val="FFFF9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BF32982-EE18-4075-9994-F686045BB68B}"/>
              </a:ext>
            </a:extLst>
          </p:cNvPr>
          <p:cNvSpPr/>
          <p:nvPr/>
        </p:nvSpPr>
        <p:spPr>
          <a:xfrm rot="10022957">
            <a:off x="7003292" y="637539"/>
            <a:ext cx="2887227" cy="113350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F6F97E-CF7D-4B42-A3A6-6F4B14EE5D9B}"/>
              </a:ext>
            </a:extLst>
          </p:cNvPr>
          <p:cNvSpPr/>
          <p:nvPr/>
        </p:nvSpPr>
        <p:spPr>
          <a:xfrm rot="9957984">
            <a:off x="6451111" y="-441683"/>
            <a:ext cx="1561646" cy="792052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0B94DB4-C8F1-493D-BB6A-0402D2AC819D}"/>
              </a:ext>
            </a:extLst>
          </p:cNvPr>
          <p:cNvSpPr/>
          <p:nvPr/>
        </p:nvSpPr>
        <p:spPr>
          <a:xfrm rot="10022957">
            <a:off x="11352934" y="3579691"/>
            <a:ext cx="1678132" cy="745925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443581-A3D2-459E-9BD0-F727615BC60F}"/>
              </a:ext>
            </a:extLst>
          </p:cNvPr>
          <p:cNvSpPr/>
          <p:nvPr/>
        </p:nvSpPr>
        <p:spPr>
          <a:xfrm rot="10022957">
            <a:off x="7621900" y="5014991"/>
            <a:ext cx="5461922" cy="1229152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D3F1C79-48CC-4D99-996D-4C88781ED6A0}"/>
              </a:ext>
            </a:extLst>
          </p:cNvPr>
          <p:cNvSpPr/>
          <p:nvPr/>
        </p:nvSpPr>
        <p:spPr>
          <a:xfrm rot="10022957">
            <a:off x="7942569" y="6610881"/>
            <a:ext cx="4685697" cy="809950"/>
          </a:xfrm>
          <a:prstGeom prst="rect">
            <a:avLst/>
          </a:prstGeom>
          <a:solidFill>
            <a:srgbClr val="FFFF9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67A1A42-1A86-49A1-BC5C-6BD69C16E670}"/>
              </a:ext>
            </a:extLst>
          </p:cNvPr>
          <p:cNvSpPr/>
          <p:nvPr/>
        </p:nvSpPr>
        <p:spPr>
          <a:xfrm rot="10022957">
            <a:off x="4562044" y="5939533"/>
            <a:ext cx="3767338" cy="787730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744397-3B8B-4D84-8C1F-7A944C111916}"/>
              </a:ext>
            </a:extLst>
          </p:cNvPr>
          <p:cNvSpPr/>
          <p:nvPr/>
        </p:nvSpPr>
        <p:spPr>
          <a:xfrm rot="10022957">
            <a:off x="6448440" y="3357701"/>
            <a:ext cx="3816890" cy="1004874"/>
          </a:xfrm>
          <a:prstGeom prst="rect">
            <a:avLst/>
          </a:prstGeom>
          <a:solidFill>
            <a:srgbClr val="FFFF9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B13887-1455-44D7-8A17-2652C3E4B954}"/>
              </a:ext>
            </a:extLst>
          </p:cNvPr>
          <p:cNvSpPr/>
          <p:nvPr/>
        </p:nvSpPr>
        <p:spPr>
          <a:xfrm rot="10022957">
            <a:off x="4980042" y="4483593"/>
            <a:ext cx="4872918" cy="1133502"/>
          </a:xfrm>
          <a:prstGeom prst="rect">
            <a:avLst/>
          </a:prstGeom>
          <a:solidFill>
            <a:srgbClr val="FFFF9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41DEE12-FC57-42BC-99B9-8A93345C729D}"/>
              </a:ext>
            </a:extLst>
          </p:cNvPr>
          <p:cNvSpPr/>
          <p:nvPr/>
        </p:nvSpPr>
        <p:spPr>
          <a:xfrm rot="10022957">
            <a:off x="9364243" y="7591706"/>
            <a:ext cx="2832267" cy="745925"/>
          </a:xfrm>
          <a:prstGeom prst="rect">
            <a:avLst/>
          </a:prstGeom>
          <a:solidFill>
            <a:srgbClr val="FFFF99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E08E7CC-1091-43EE-8930-213CDF54952A}"/>
              </a:ext>
            </a:extLst>
          </p:cNvPr>
          <p:cNvSpPr/>
          <p:nvPr/>
        </p:nvSpPr>
        <p:spPr>
          <a:xfrm rot="10022957">
            <a:off x="-110416" y="5046480"/>
            <a:ext cx="10625819" cy="1229152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8487AC2-07F9-45A4-9CF1-A18118356D47}"/>
              </a:ext>
            </a:extLst>
          </p:cNvPr>
          <p:cNvSpPr/>
          <p:nvPr/>
        </p:nvSpPr>
        <p:spPr>
          <a:xfrm rot="10022957">
            <a:off x="1201716" y="6294146"/>
            <a:ext cx="3908105" cy="745925"/>
          </a:xfrm>
          <a:prstGeom prst="rect">
            <a:avLst/>
          </a:prstGeom>
          <a:solidFill>
            <a:srgbClr val="FFFF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6429CB3-1BD2-4423-BCBA-4ACB7AD0A7C2}"/>
              </a:ext>
            </a:extLst>
          </p:cNvPr>
          <p:cNvSpPr/>
          <p:nvPr/>
        </p:nvSpPr>
        <p:spPr>
          <a:xfrm rot="10022957">
            <a:off x="3183305" y="6084677"/>
            <a:ext cx="6465561" cy="809950"/>
          </a:xfrm>
          <a:prstGeom prst="rect">
            <a:avLst/>
          </a:prstGeom>
          <a:solidFill>
            <a:srgbClr val="FFFF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4731A32-D522-41CC-8FC4-80596395E472}"/>
              </a:ext>
            </a:extLst>
          </p:cNvPr>
          <p:cNvSpPr/>
          <p:nvPr/>
        </p:nvSpPr>
        <p:spPr>
          <a:xfrm rot="10022957">
            <a:off x="-182721" y="5482951"/>
            <a:ext cx="5198363" cy="787730"/>
          </a:xfrm>
          <a:prstGeom prst="rect">
            <a:avLst/>
          </a:prstGeom>
          <a:solidFill>
            <a:srgbClr val="FFFF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標題 1">
            <a:extLst>
              <a:ext uri="{FF2B5EF4-FFF2-40B4-BE49-F238E27FC236}">
                <a16:creationId xmlns:a16="http://schemas.microsoft.com/office/drawing/2014/main" id="{18030B57-EE0B-4936-BA76-44401815DEF3}"/>
              </a:ext>
            </a:extLst>
          </p:cNvPr>
          <p:cNvSpPr txBox="1">
            <a:spLocks/>
          </p:cNvSpPr>
          <p:nvPr/>
        </p:nvSpPr>
        <p:spPr>
          <a:xfrm rot="20827426">
            <a:off x="6114680" y="4403374"/>
            <a:ext cx="2315530" cy="411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yenchia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\(0.0)/*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608EC9-AEBE-4C7F-BF7F-27248AFB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z="2000" smtClean="0">
                <a:solidFill>
                  <a:srgbClr val="FFFF99"/>
                </a:solidFill>
              </a:rPr>
              <a:t>1</a:t>
            </a:fld>
            <a:endParaRPr lang="zh-TW" altLang="en-US" sz="200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8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2C0E5E3F-D7F5-4C99-BD88-047D78B01F34}"/>
              </a:ext>
            </a:extLst>
          </p:cNvPr>
          <p:cNvSpPr/>
          <p:nvPr/>
        </p:nvSpPr>
        <p:spPr>
          <a:xfrm>
            <a:off x="352031" y="1936485"/>
            <a:ext cx="8394750" cy="482119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US" altLang="zh-TW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3396996-70CB-4463-8D0A-B00F61560451}"/>
              </a:ext>
            </a:extLst>
          </p:cNvPr>
          <p:cNvSpPr/>
          <p:nvPr/>
        </p:nvSpPr>
        <p:spPr>
          <a:xfrm>
            <a:off x="9587345" y="1094511"/>
            <a:ext cx="484909" cy="48490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78CA24F-BBE8-467D-94BA-62EF87D2BA9D}"/>
              </a:ext>
            </a:extLst>
          </p:cNvPr>
          <p:cNvSpPr/>
          <p:nvPr/>
        </p:nvSpPr>
        <p:spPr>
          <a:xfrm>
            <a:off x="10958944" y="1052947"/>
            <a:ext cx="484909" cy="48490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65A28D0-53D8-4CFD-B1F5-02997BFE6A65}"/>
              </a:ext>
            </a:extLst>
          </p:cNvPr>
          <p:cNvSpPr/>
          <p:nvPr/>
        </p:nvSpPr>
        <p:spPr>
          <a:xfrm>
            <a:off x="9157854" y="2008910"/>
            <a:ext cx="484909" cy="48490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500574AB-C150-4069-8F51-97BCAD52DB21}"/>
              </a:ext>
            </a:extLst>
          </p:cNvPr>
          <p:cNvSpPr/>
          <p:nvPr/>
        </p:nvSpPr>
        <p:spPr>
          <a:xfrm>
            <a:off x="10002982" y="2036619"/>
            <a:ext cx="484909" cy="48490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2D70926-78EA-4D52-BA07-DADC93AC9874}"/>
              </a:ext>
            </a:extLst>
          </p:cNvPr>
          <p:cNvSpPr/>
          <p:nvPr/>
        </p:nvSpPr>
        <p:spPr>
          <a:xfrm>
            <a:off x="10612581" y="2050474"/>
            <a:ext cx="484909" cy="48490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86BD185C-A12A-486B-AC15-C667B37E2A29}"/>
              </a:ext>
            </a:extLst>
          </p:cNvPr>
          <p:cNvSpPr/>
          <p:nvPr/>
        </p:nvSpPr>
        <p:spPr>
          <a:xfrm>
            <a:off x="11443854" y="2050473"/>
            <a:ext cx="484909" cy="484909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17428D3-0F19-4DFF-9C31-55A7C1DE47C8}"/>
              </a:ext>
            </a:extLst>
          </p:cNvPr>
          <p:cNvSpPr/>
          <p:nvPr/>
        </p:nvSpPr>
        <p:spPr>
          <a:xfrm>
            <a:off x="10270644" y="332510"/>
            <a:ext cx="484909" cy="484909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0DC41016-6B16-45CC-82F2-8CE19E4FB2ED}"/>
              </a:ext>
            </a:extLst>
          </p:cNvPr>
          <p:cNvSpPr/>
          <p:nvPr/>
        </p:nvSpPr>
        <p:spPr>
          <a:xfrm>
            <a:off x="11421324" y="2028961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ambria" pitchFamily="18" charset="0"/>
                <a:ea typeface="Cambria" pitchFamily="18" charset="0"/>
              </a:rPr>
              <a:t>6</a:t>
            </a:r>
            <a:endParaRPr lang="zh-TW" altLang="en-US" sz="2000" dirty="0">
              <a:latin typeface="Cambria" pitchFamily="18" charset="0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C7D3CA1E-FE67-472B-857C-0F1C9F5C1131}"/>
              </a:ext>
            </a:extLst>
          </p:cNvPr>
          <p:cNvSpPr/>
          <p:nvPr/>
        </p:nvSpPr>
        <p:spPr>
          <a:xfrm>
            <a:off x="10948412" y="1035153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ambria" pitchFamily="18" charset="0"/>
                <a:ea typeface="Cambria" pitchFamily="18" charset="0"/>
              </a:rPr>
              <a:t>2</a:t>
            </a:r>
            <a:endParaRPr lang="zh-TW" altLang="en-US" sz="2000" dirty="0">
              <a:latin typeface="Cambria" pitchFamily="18" charset="0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14D83936-F291-4289-BFDB-3BC1A55F722B}"/>
              </a:ext>
            </a:extLst>
          </p:cNvPr>
          <p:cNvSpPr/>
          <p:nvPr/>
        </p:nvSpPr>
        <p:spPr>
          <a:xfrm>
            <a:off x="9983141" y="2015105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ambria" pitchFamily="18" charset="0"/>
                <a:ea typeface="Cambria" pitchFamily="18" charset="0"/>
              </a:rPr>
              <a:t>4</a:t>
            </a:r>
            <a:endParaRPr lang="zh-TW" altLang="en-US" sz="2000" dirty="0">
              <a:latin typeface="Cambria" pitchFamily="18" charset="0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33B38E04-D858-4D0F-BBBD-004AD9DE51A5}"/>
              </a:ext>
            </a:extLst>
          </p:cNvPr>
          <p:cNvSpPr/>
          <p:nvPr/>
        </p:nvSpPr>
        <p:spPr>
          <a:xfrm>
            <a:off x="9145669" y="2001249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ambria" pitchFamily="18" charset="0"/>
                <a:ea typeface="Cambria" pitchFamily="18" charset="0"/>
              </a:rPr>
              <a:t>3</a:t>
            </a:r>
            <a:endParaRPr lang="zh-TW" altLang="en-US" sz="2000" dirty="0">
              <a:latin typeface="Cambria" pitchFamily="18" charset="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79BD99C6-600A-4CBB-B571-FE5BC67A728E}"/>
              </a:ext>
            </a:extLst>
          </p:cNvPr>
          <p:cNvSpPr/>
          <p:nvPr/>
        </p:nvSpPr>
        <p:spPr>
          <a:xfrm>
            <a:off x="9579086" y="1074441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ambria" pitchFamily="18" charset="0"/>
                <a:ea typeface="Cambria" pitchFamily="18" charset="0"/>
              </a:rPr>
              <a:t>1</a:t>
            </a:r>
            <a:endParaRPr lang="zh-TW" altLang="en-US" sz="2000" dirty="0">
              <a:latin typeface="Cambria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197674-8E79-4F07-94F2-B320E1BFEE43}"/>
              </a:ext>
            </a:extLst>
          </p:cNvPr>
          <p:cNvSpPr/>
          <p:nvPr/>
        </p:nvSpPr>
        <p:spPr>
          <a:xfrm>
            <a:off x="10179759" y="2876410"/>
            <a:ext cx="800219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結果</a:t>
            </a:r>
            <a:endParaRPr lang="en-US" altLang="zh-TW" sz="2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2ABC2ADE-9CCD-4D33-B48A-0800AFF5AC76}"/>
              </a:ext>
            </a:extLst>
          </p:cNvPr>
          <p:cNvSpPr/>
          <p:nvPr/>
        </p:nvSpPr>
        <p:spPr>
          <a:xfrm>
            <a:off x="10261063" y="320919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ambria" pitchFamily="18" charset="0"/>
                <a:ea typeface="Cambria" pitchFamily="18" charset="0"/>
              </a:rPr>
              <a:t>0</a:t>
            </a:r>
            <a:endParaRPr lang="zh-TW" altLang="en-US" sz="2000" dirty="0">
              <a:latin typeface="Cambria" pitchFamily="18" charset="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DF9D7A0-B161-49B6-9D01-FA4F23FDC806}"/>
              </a:ext>
            </a:extLst>
          </p:cNvPr>
          <p:cNvCxnSpPr>
            <a:stCxn id="75" idx="3"/>
            <a:endCxn id="71" idx="0"/>
          </p:cNvCxnSpPr>
          <p:nvPr/>
        </p:nvCxnSpPr>
        <p:spPr>
          <a:xfrm flipH="1">
            <a:off x="9825370" y="741351"/>
            <a:ext cx="507828" cy="33309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3FC72B43-C681-4AA4-BE1D-9373B49BDF4D}"/>
              </a:ext>
            </a:extLst>
          </p:cNvPr>
          <p:cNvCxnSpPr>
            <a:stCxn id="71" idx="3"/>
            <a:endCxn id="70" idx="0"/>
          </p:cNvCxnSpPr>
          <p:nvPr/>
        </p:nvCxnSpPr>
        <p:spPr>
          <a:xfrm flipH="1">
            <a:off x="9391953" y="1494873"/>
            <a:ext cx="259268" cy="5063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F512B9A-9ED7-4E9F-BE98-CE178BC7B4C2}"/>
              </a:ext>
            </a:extLst>
          </p:cNvPr>
          <p:cNvCxnSpPr>
            <a:stCxn id="71" idx="5"/>
            <a:endCxn id="69" idx="0"/>
          </p:cNvCxnSpPr>
          <p:nvPr/>
        </p:nvCxnSpPr>
        <p:spPr>
          <a:xfrm>
            <a:off x="9999518" y="1494873"/>
            <a:ext cx="229907" cy="52023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1CDD5578-A7C0-4D1A-A9DC-26D5A0515C87}"/>
              </a:ext>
            </a:extLst>
          </p:cNvPr>
          <p:cNvCxnSpPr>
            <a:stCxn id="75" idx="5"/>
            <a:endCxn id="68" idx="0"/>
          </p:cNvCxnSpPr>
          <p:nvPr/>
        </p:nvCxnSpPr>
        <p:spPr>
          <a:xfrm>
            <a:off x="10681495" y="741351"/>
            <a:ext cx="513201" cy="29380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>
            <a:extLst>
              <a:ext uri="{FF2B5EF4-FFF2-40B4-BE49-F238E27FC236}">
                <a16:creationId xmlns:a16="http://schemas.microsoft.com/office/drawing/2014/main" id="{F7ABF8AD-A9BC-44E3-AD66-6153D9250A2E}"/>
              </a:ext>
            </a:extLst>
          </p:cNvPr>
          <p:cNvSpPr/>
          <p:nvPr/>
        </p:nvSpPr>
        <p:spPr>
          <a:xfrm>
            <a:off x="10598115" y="2028961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ambria" pitchFamily="18" charset="0"/>
                <a:ea typeface="Cambria" pitchFamily="18" charset="0"/>
              </a:rPr>
              <a:t>5</a:t>
            </a:r>
            <a:endParaRPr lang="zh-TW" altLang="en-US" sz="2000" dirty="0">
              <a:latin typeface="Cambria" pitchFamily="18" charset="0"/>
            </a:endParaRPr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9F6C7777-8F11-48C2-B646-05D23BB071F0}"/>
              </a:ext>
            </a:extLst>
          </p:cNvPr>
          <p:cNvCxnSpPr>
            <a:stCxn id="68" idx="3"/>
            <a:endCxn id="80" idx="0"/>
          </p:cNvCxnSpPr>
          <p:nvPr/>
        </p:nvCxnSpPr>
        <p:spPr>
          <a:xfrm flipH="1">
            <a:off x="10844399" y="1455585"/>
            <a:ext cx="176148" cy="5733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64C3027E-8925-44A1-A34C-E15767A92403}"/>
              </a:ext>
            </a:extLst>
          </p:cNvPr>
          <p:cNvCxnSpPr>
            <a:stCxn id="68" idx="5"/>
            <a:endCxn id="47" idx="0"/>
          </p:cNvCxnSpPr>
          <p:nvPr/>
        </p:nvCxnSpPr>
        <p:spPr>
          <a:xfrm>
            <a:off x="11368844" y="1455585"/>
            <a:ext cx="298764" cy="5733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0E27EF1B-12E6-4F0E-BB3B-7274871B5CC1}"/>
              </a:ext>
            </a:extLst>
          </p:cNvPr>
          <p:cNvSpPr/>
          <p:nvPr/>
        </p:nvSpPr>
        <p:spPr>
          <a:xfrm>
            <a:off x="10196959" y="3563272"/>
            <a:ext cx="775855" cy="2677656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pPr algn="ctr"/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</a:p>
          <a:p>
            <a:pPr algn="ctr"/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</a:p>
          <a:p>
            <a:pPr algn="ctr"/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</a:p>
          <a:p>
            <a:pPr algn="ctr"/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6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D22C8C7-D5AB-4F2B-8AB5-2D134F13B0C5}"/>
              </a:ext>
            </a:extLst>
          </p:cNvPr>
          <p:cNvSpPr/>
          <p:nvPr/>
        </p:nvSpPr>
        <p:spPr>
          <a:xfrm>
            <a:off x="606897" y="2135743"/>
            <a:ext cx="912808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void 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vector&lt;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&gt; edge[])</a:t>
            </a:r>
          </a:p>
          <a:p>
            <a:pPr lvl="0"/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{</a:t>
            </a:r>
          </a:p>
          <a:p>
            <a:pPr lvl="0"/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cout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&lt;&lt; 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&lt;&lt; 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endl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// </a:t>
            </a:r>
            <a:r>
              <a:rPr lang="zh-TW" altLang="en-US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遍歷所有節點 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zh-TW" altLang="en-US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可連到的下一個節點</a:t>
            </a:r>
            <a:endParaRPr lang="en-US" altLang="zh-TW" sz="25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for(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j = 0; j &lt; edge[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].size(); ++j)</a:t>
            </a:r>
          </a:p>
          <a:p>
            <a:pPr lvl="0"/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(edge[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][j], edge);</a:t>
            </a:r>
          </a:p>
          <a:p>
            <a:pPr lvl="0"/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  <a:p>
            <a:pPr lvl="0"/>
            <a:endParaRPr lang="en-US" altLang="zh-TW" sz="25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vector&lt;</a:t>
            </a:r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&gt; edge[N];</a:t>
            </a:r>
          </a:p>
          <a:p>
            <a:pPr lvl="0"/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//</a:t>
            </a:r>
            <a:r>
              <a:rPr lang="zh-TW" altLang="en-US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略</a:t>
            </a:r>
            <a:endParaRPr lang="en-US" altLang="zh-TW" sz="25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r>
              <a:rPr lang="en-US" altLang="zh-TW" sz="25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en-US" altLang="zh-TW" sz="25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(0, edge);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45572E-607F-41C4-A64B-39318B41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4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子樹節點量</a:t>
            </a:r>
            <a:endParaRPr lang="en-US" altLang="zh-TW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45572E-607F-41C4-A64B-39318B41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9F01632-35E8-4169-8639-47DE0068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70" y="295217"/>
            <a:ext cx="3853564" cy="42947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B5D462B-AD97-4025-AE50-BAA21FDE4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" r="6868"/>
          <a:stretch/>
        </p:blipFill>
        <p:spPr>
          <a:xfrm>
            <a:off x="6511569" y="3592767"/>
            <a:ext cx="3853565" cy="30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0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子樹節點量</a:t>
            </a:r>
            <a:endParaRPr lang="en-US" altLang="zh-TW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45572E-607F-41C4-A64B-39318B41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568E11-B38D-41E8-9B72-E6DBC1FB9A91}"/>
              </a:ext>
            </a:extLst>
          </p:cNvPr>
          <p:cNvSpPr/>
          <p:nvPr/>
        </p:nvSpPr>
        <p:spPr>
          <a:xfrm>
            <a:off x="352030" y="3565003"/>
            <a:ext cx="10106821" cy="31926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9700CF-F3EA-49C2-B9BB-3D01D2AFF5C2}"/>
              </a:ext>
            </a:extLst>
          </p:cNvPr>
          <p:cNvSpPr/>
          <p:nvPr/>
        </p:nvSpPr>
        <p:spPr>
          <a:xfrm>
            <a:off x="583748" y="3744562"/>
            <a:ext cx="101068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 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[10000] = {0};</a:t>
            </a:r>
          </a:p>
          <a:p>
            <a:pPr lvl="0"/>
            <a:endParaRPr lang="en-US" altLang="zh-TW" sz="20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 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(int index, vector&lt;int&gt; v[]){</a:t>
            </a:r>
          </a:p>
          <a:p>
            <a:pPr lvl="0"/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if(!v[index].empty()){</a:t>
            </a:r>
          </a:p>
          <a:p>
            <a:pPr lvl="0"/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for(int 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0; 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 v[index].size(); 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++)</a:t>
            </a:r>
          </a:p>
          <a:p>
            <a:pPr lvl="0"/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[index] = 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[index] + 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(v[index][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], v) + 1;</a:t>
            </a:r>
          </a:p>
          <a:p>
            <a:pPr lvl="0"/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}</a:t>
            </a:r>
          </a:p>
          <a:p>
            <a:pPr lvl="0"/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return </a:t>
            </a:r>
            <a:r>
              <a:rPr lang="en-US" altLang="zh-TW" sz="20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ans</a:t>
            </a:r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[index];</a:t>
            </a:r>
          </a:p>
          <a:p>
            <a:pPr lvl="0"/>
            <a:r>
              <a:rPr lang="en-US" altLang="zh-TW" sz="20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F4933B6-9C73-4427-B5C1-74C5A35DFC8D}"/>
              </a:ext>
            </a:extLst>
          </p:cNvPr>
          <p:cNvGrpSpPr/>
          <p:nvPr/>
        </p:nvGrpSpPr>
        <p:grpSpPr>
          <a:xfrm>
            <a:off x="7412362" y="2298374"/>
            <a:ext cx="2743199" cy="3025981"/>
            <a:chOff x="7293166" y="3400861"/>
            <a:chExt cx="1274176" cy="2790732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D528E39-2126-48B8-881B-5F4DB0E22310}"/>
                </a:ext>
              </a:extLst>
            </p:cNvPr>
            <p:cNvCxnSpPr>
              <a:cxnSpLocks/>
            </p:cNvCxnSpPr>
            <p:nvPr/>
          </p:nvCxnSpPr>
          <p:spPr>
            <a:xfrm>
              <a:off x="7969758" y="3789227"/>
              <a:ext cx="122861" cy="2402366"/>
            </a:xfrm>
            <a:prstGeom prst="straightConnector1">
              <a:avLst/>
            </a:prstGeom>
            <a:ln w="76200">
              <a:solidFill>
                <a:srgbClr val="FFFF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5128D6-3117-4E9D-93EC-3A77F97C41FA}"/>
                </a:ext>
              </a:extLst>
            </p:cNvPr>
            <p:cNvSpPr/>
            <p:nvPr/>
          </p:nvSpPr>
          <p:spPr>
            <a:xfrm rot="10800000" flipV="1">
              <a:off x="7293166" y="3400861"/>
              <a:ext cx="1274176" cy="6143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加上的是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v[index][</a:t>
              </a:r>
              <a:r>
                <a:rPr lang="en-US" altLang="zh-TW" sz="2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這個點本身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56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1B4DC2B9-2FE9-4AEE-A416-EB5937EE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48945">
            <a:off x="720686" y="4836818"/>
            <a:ext cx="4606960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Backtracking(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回溯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4F2E85-4967-4855-8597-E96136820F03}"/>
              </a:ext>
            </a:extLst>
          </p:cNvPr>
          <p:cNvSpPr/>
          <p:nvPr/>
        </p:nvSpPr>
        <p:spPr>
          <a:xfrm rot="4593199">
            <a:off x="4840223" y="-881047"/>
            <a:ext cx="3529535" cy="15183657"/>
          </a:xfrm>
          <a:prstGeom prst="rect">
            <a:avLst/>
          </a:prstGeom>
          <a:solidFill>
            <a:srgbClr val="FFFF9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23A506-94E4-43D8-AA70-68B337F3790C}"/>
              </a:ext>
            </a:extLst>
          </p:cNvPr>
          <p:cNvSpPr/>
          <p:nvPr/>
        </p:nvSpPr>
        <p:spPr>
          <a:xfrm rot="4593199">
            <a:off x="3946441" y="-6952704"/>
            <a:ext cx="4587568" cy="15183657"/>
          </a:xfrm>
          <a:prstGeom prst="rect">
            <a:avLst/>
          </a:prstGeom>
          <a:solidFill>
            <a:srgbClr val="FFFF9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905108-1982-47D0-8110-EE4BDED1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79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回溯的精神</a:t>
            </a: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7" y="2298373"/>
            <a:ext cx="5675005" cy="4739035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記錄來時路徑，以避免走訪會造成迴圈的節點</a:t>
            </a: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當想要嘗試另一條路徑時，</a:t>
            </a:r>
            <a:r>
              <a:rPr lang="zh-TW" altLang="en-US" sz="3600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需將之前的記錄清除</a:t>
            </a:r>
            <a:endParaRPr lang="en-US" altLang="zh-TW" sz="3600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實作上常以「遞迴」搭配「深度優先搜尋」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FEDFC5-2CA2-46AC-868B-A06C0FEA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40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38FEA83E-9BFD-4E65-9DBB-6C1F75691660}"/>
              </a:ext>
            </a:extLst>
          </p:cNvPr>
          <p:cNvSpPr/>
          <p:nvPr/>
        </p:nvSpPr>
        <p:spPr>
          <a:xfrm>
            <a:off x="598893" y="1930843"/>
            <a:ext cx="4762766" cy="481536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回溯的結構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C416A-8131-484E-8395-F9A20A28A94C}"/>
              </a:ext>
            </a:extLst>
          </p:cNvPr>
          <p:cNvGrpSpPr/>
          <p:nvPr/>
        </p:nvGrpSpPr>
        <p:grpSpPr>
          <a:xfrm>
            <a:off x="3379808" y="1484032"/>
            <a:ext cx="6742255" cy="1559093"/>
            <a:chOff x="5348677" y="2986480"/>
            <a:chExt cx="5345663" cy="155909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96A288-7F71-421E-AA38-EB4C8E9E44A6}"/>
                </a:ext>
              </a:extLst>
            </p:cNvPr>
            <p:cNvSpPr/>
            <p:nvPr/>
          </p:nvSpPr>
          <p:spPr>
            <a:xfrm rot="10800000" flipV="1">
              <a:off x="7346529" y="2986480"/>
              <a:ext cx="3347811" cy="155909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建立函式雛形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e.g., </a:t>
              </a:r>
              <a:r>
                <a:rPr lang="en-US" altLang="zh-TW" sz="2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dfs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edge)</a:t>
              </a:r>
            </a:p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過程中如發現其他必要資訊，補進參數</a:t>
              </a:r>
            </a:p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e.g., </a:t>
              </a:r>
              <a:r>
                <a:rPr lang="en-US" altLang="zh-TW" sz="2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dfs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000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edge, target)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C7CADE8-7406-4DDA-8E19-57E736899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677" y="3755591"/>
              <a:ext cx="2015403" cy="209980"/>
            </a:xfrm>
            <a:prstGeom prst="straightConnector1">
              <a:avLst/>
            </a:prstGeom>
            <a:ln w="76200">
              <a:solidFill>
                <a:srgbClr val="FFFF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433CD7E-C56E-45C4-B99C-2B2F093D773D}"/>
              </a:ext>
            </a:extLst>
          </p:cNvPr>
          <p:cNvGrpSpPr/>
          <p:nvPr/>
        </p:nvGrpSpPr>
        <p:grpSpPr>
          <a:xfrm>
            <a:off x="4839735" y="3395249"/>
            <a:ext cx="6422433" cy="922605"/>
            <a:chOff x="5154101" y="3622968"/>
            <a:chExt cx="5092088" cy="92260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85C4F19-B8D3-4C54-A7F0-AE739FEA8F9E}"/>
                </a:ext>
              </a:extLst>
            </p:cNvPr>
            <p:cNvSpPr/>
            <p:nvPr/>
          </p:nvSpPr>
          <p:spPr>
            <a:xfrm rot="10800000" flipV="1">
              <a:off x="7346225" y="3656719"/>
              <a:ext cx="2899964" cy="8888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對於可以馬上判斷結果的狀況，立即回傳</a:t>
              </a:r>
              <a:endPara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8B67250-25D5-4DE1-964C-3A4CD5911E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101" y="3622968"/>
              <a:ext cx="2192124" cy="116113"/>
            </a:xfrm>
            <a:prstGeom prst="straightConnector1">
              <a:avLst/>
            </a:prstGeom>
            <a:ln w="76200">
              <a:solidFill>
                <a:srgbClr val="FFFF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F8E83F-58CA-44FF-BFA4-B82505F2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98E632-660F-4EA6-BE63-6290DBDC62A6}"/>
              </a:ext>
            </a:extLst>
          </p:cNvPr>
          <p:cNvSpPr/>
          <p:nvPr/>
        </p:nvSpPr>
        <p:spPr>
          <a:xfrm>
            <a:off x="1663132" y="4636682"/>
            <a:ext cx="1865500" cy="1476869"/>
          </a:xfrm>
          <a:prstGeom prst="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FB31D6E-85B5-4082-A7D9-B58BEC33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23" y="1964478"/>
            <a:ext cx="4375062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sz="800" b="1" dirty="0">
              <a:solidFill>
                <a:schemeClr val="accent6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void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(……)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{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if(</a:t>
            </a: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可以判斷結果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return;</a:t>
            </a:r>
          </a:p>
          <a:p>
            <a:pPr marL="0" indent="0">
              <a:buNone/>
            </a:pPr>
            <a:endParaRPr lang="en-US" altLang="zh-TW" sz="3000" dirty="0">
              <a:solidFill>
                <a:srgbClr val="2A411B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do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(……);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undo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56579DB-E934-41CA-8A58-F9EC5ED62349}"/>
              </a:ext>
            </a:extLst>
          </p:cNvPr>
          <p:cNvGrpSpPr/>
          <p:nvPr/>
        </p:nvGrpSpPr>
        <p:grpSpPr>
          <a:xfrm>
            <a:off x="3024141" y="4303881"/>
            <a:ext cx="4059564" cy="614300"/>
            <a:chOff x="5348677" y="3400861"/>
            <a:chExt cx="3218665" cy="614300"/>
          </a:xfrm>
        </p:grpSpPr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D73C9F70-2A95-4EF2-9807-5ED03FA7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677" y="3755591"/>
              <a:ext cx="2015403" cy="209980"/>
            </a:xfrm>
            <a:prstGeom prst="straightConnector1">
              <a:avLst/>
            </a:prstGeom>
            <a:ln w="76200">
              <a:solidFill>
                <a:srgbClr val="FFFF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17304E-4F1E-4F30-B3BA-ED9C7979164D}"/>
                </a:ext>
              </a:extLst>
            </p:cNvPr>
            <p:cNvSpPr/>
            <p:nvPr/>
          </p:nvSpPr>
          <p:spPr>
            <a:xfrm rot="10800000" flipV="1">
              <a:off x="7293166" y="3400861"/>
              <a:ext cx="1274176" cy="6143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做某些事情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7A4DEC5-5754-4BE8-9197-A9A84479E4BF}"/>
              </a:ext>
            </a:extLst>
          </p:cNvPr>
          <p:cNvGrpSpPr/>
          <p:nvPr/>
        </p:nvGrpSpPr>
        <p:grpSpPr>
          <a:xfrm>
            <a:off x="3379808" y="4868591"/>
            <a:ext cx="6054806" cy="564710"/>
            <a:chOff x="3777347" y="3351271"/>
            <a:chExt cx="4800612" cy="564710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D5A1DB3-2C82-4816-A679-CE1F7C907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347" y="3820319"/>
              <a:ext cx="3526436" cy="51385"/>
            </a:xfrm>
            <a:prstGeom prst="straightConnector1">
              <a:avLst/>
            </a:prstGeom>
            <a:ln w="76200">
              <a:solidFill>
                <a:srgbClr val="FFFF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3889339-FCE7-4610-8C97-AA9DC2E685B3}"/>
                </a:ext>
              </a:extLst>
            </p:cNvPr>
            <p:cNvSpPr/>
            <p:nvPr/>
          </p:nvSpPr>
          <p:spPr>
            <a:xfrm rot="10800000" flipV="1">
              <a:off x="7303783" y="3351271"/>
              <a:ext cx="1274176" cy="5647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嘗試下一步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8A7DABC-C730-46A9-AE31-05F03607B0D0}"/>
              </a:ext>
            </a:extLst>
          </p:cNvPr>
          <p:cNvGrpSpPr/>
          <p:nvPr/>
        </p:nvGrpSpPr>
        <p:grpSpPr>
          <a:xfrm>
            <a:off x="2759922" y="5837621"/>
            <a:ext cx="8273455" cy="797840"/>
            <a:chOff x="2347370" y="3051618"/>
            <a:chExt cx="6559689" cy="797840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400127DA-B983-458D-AA29-4B21601EF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7370" y="3051618"/>
              <a:ext cx="5051710" cy="297859"/>
            </a:xfrm>
            <a:prstGeom prst="straightConnector1">
              <a:avLst/>
            </a:prstGeom>
            <a:ln w="76200">
              <a:solidFill>
                <a:srgbClr val="FFFF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880116F-D45E-4535-B082-4E11A785FC7D}"/>
                </a:ext>
              </a:extLst>
            </p:cNvPr>
            <p:cNvSpPr/>
            <p:nvPr/>
          </p:nvSpPr>
          <p:spPr>
            <a:xfrm rot="10800000" flipV="1">
              <a:off x="7364080" y="3059476"/>
              <a:ext cx="1542979" cy="78998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「完整」消除做過的事情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8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14908" y="-788791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192656" y="527768"/>
            <a:ext cx="5829190" cy="1325563"/>
          </a:xfrm>
        </p:spPr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：排列組合</a:t>
            </a: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7" y="2518253"/>
            <a:ext cx="10686843" cy="2655405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題目描述：輸入一個數字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n(1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&lt;=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&lt;=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9)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，求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1~n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的所有排列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想法：建一個表格</a:t>
            </a:r>
            <a:r>
              <a:rPr lang="en-US" altLang="zh-TW" sz="3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，來填放，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visit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陣列判斷是否用過這個數字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836FC0-E67B-49A5-AA58-A086A506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0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14908" y="-788791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192656" y="527768"/>
            <a:ext cx="5829190" cy="1325563"/>
          </a:xfrm>
        </p:spPr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：排列組合</a:t>
            </a: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59" y="1957592"/>
            <a:ext cx="5362489" cy="27109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函式部分：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836FC0-E67B-49A5-AA58-A086A506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D2361-F46E-40BF-ACE2-896A9FD79838}"/>
              </a:ext>
            </a:extLst>
          </p:cNvPr>
          <p:cNvSpPr/>
          <p:nvPr/>
        </p:nvSpPr>
        <p:spPr>
          <a:xfrm>
            <a:off x="609627" y="2443052"/>
            <a:ext cx="6634302" cy="43027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D113E8-8A1B-4F8E-B534-947B6355E76E}"/>
              </a:ext>
            </a:extLst>
          </p:cNvPr>
          <p:cNvGrpSpPr/>
          <p:nvPr/>
        </p:nvGrpSpPr>
        <p:grpSpPr>
          <a:xfrm>
            <a:off x="4972688" y="2958837"/>
            <a:ext cx="3312301" cy="577017"/>
            <a:chOff x="5346656" y="3467082"/>
            <a:chExt cx="2626190" cy="57701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ED4AADD-A81F-4BB5-8878-EFAEFB63020B}"/>
                </a:ext>
              </a:extLst>
            </p:cNvPr>
            <p:cNvSpPr/>
            <p:nvPr/>
          </p:nvSpPr>
          <p:spPr>
            <a:xfrm rot="10800000" flipV="1">
              <a:off x="7335382" y="3467082"/>
              <a:ext cx="637464" cy="57701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印出</a:t>
              </a:r>
              <a:endPara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FFB264E-9D3B-45A5-AD8F-D36918FC0689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5346656" y="3755591"/>
              <a:ext cx="2017425" cy="107041"/>
            </a:xfrm>
            <a:prstGeom prst="straightConnector1">
              <a:avLst/>
            </a:prstGeom>
            <a:ln w="76200">
              <a:solidFill>
                <a:srgbClr val="FFFF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A11C7D3-615A-4646-B75A-91F56735D61B}"/>
              </a:ext>
            </a:extLst>
          </p:cNvPr>
          <p:cNvSpPr/>
          <p:nvPr/>
        </p:nvSpPr>
        <p:spPr>
          <a:xfrm>
            <a:off x="1241813" y="2704118"/>
            <a:ext cx="3730876" cy="1300537"/>
          </a:xfrm>
          <a:prstGeom prst="rect">
            <a:avLst/>
          </a:prstGeom>
          <a:solidFill>
            <a:srgbClr val="FFFF99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8AA3687-078C-4AA5-BD3D-12E345DDF0D6}"/>
              </a:ext>
            </a:extLst>
          </p:cNvPr>
          <p:cNvGrpSpPr/>
          <p:nvPr/>
        </p:nvGrpSpPr>
        <p:grpSpPr>
          <a:xfrm>
            <a:off x="4677927" y="3838549"/>
            <a:ext cx="6756515" cy="1559093"/>
            <a:chOff x="5337371" y="2986480"/>
            <a:chExt cx="5356969" cy="155909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74787B-8F3E-45AF-9559-64B284A88A36}"/>
                </a:ext>
              </a:extLst>
            </p:cNvPr>
            <p:cNvSpPr/>
            <p:nvPr/>
          </p:nvSpPr>
          <p:spPr>
            <a:xfrm rot="10800000" flipV="1">
              <a:off x="7346529" y="2986480"/>
              <a:ext cx="3347811" cy="155909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如果所在的這個數字還沒用過的話，把判斷有沒有用過的紀錄陣列設為用過了，然後傳入下一個函式</a:t>
              </a:r>
              <a:endPara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3F5BFD6-1044-4FB1-9BD2-CBC16755B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7371" y="3742336"/>
              <a:ext cx="2017425" cy="107041"/>
            </a:xfrm>
            <a:prstGeom prst="straightConnector1">
              <a:avLst/>
            </a:prstGeom>
            <a:ln w="76200">
              <a:solidFill>
                <a:srgbClr val="FFFF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4E4D4E2-BB7C-4AB5-BB98-27C28E8E31E8}"/>
              </a:ext>
            </a:extLst>
          </p:cNvPr>
          <p:cNvSpPr/>
          <p:nvPr/>
        </p:nvSpPr>
        <p:spPr>
          <a:xfrm>
            <a:off x="1484881" y="4233352"/>
            <a:ext cx="3730876" cy="1785483"/>
          </a:xfrm>
          <a:prstGeom prst="rect">
            <a:avLst/>
          </a:prstGeom>
          <a:solidFill>
            <a:srgbClr val="FFFF99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F505B91-DA4A-42F5-8916-780EAC116406}"/>
              </a:ext>
            </a:extLst>
          </p:cNvPr>
          <p:cNvSpPr txBox="1">
            <a:spLocks/>
          </p:cNvSpPr>
          <p:nvPr/>
        </p:nvSpPr>
        <p:spPr>
          <a:xfrm>
            <a:off x="1083179" y="2483379"/>
            <a:ext cx="6094249" cy="4374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void path(int num, int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arr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[], bool visit[]){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if(num == n){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for(int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0;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 n;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++)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cout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&lt;&lt;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arr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 &lt;&lt; " ";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cout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&lt;&lt; "\n";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else{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for(int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0;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 n;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++){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if(!visit[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]){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visit[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 = true;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   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arr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[num] =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+ 1;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path(num + 1, 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arr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visit);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visit[</a:t>
            </a:r>
            <a:r>
              <a:rPr lang="en-US" altLang="zh-TW" sz="3000" dirty="0" err="1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 = false;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zh-TW" altLang="en-US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2A411B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894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14908" y="-788791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192656" y="527768"/>
            <a:ext cx="5829190" cy="1325563"/>
          </a:xfrm>
        </p:spPr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當場練習：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d703: SOS ~~~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7" y="2518253"/>
            <a:ext cx="9865041" cy="27109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解題說明：嘗試用上一個範例修改讓他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836FC0-E67B-49A5-AA58-A086A506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68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1B4DC2B9-2FE9-4AEE-A416-EB5937EE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48945">
            <a:off x="720686" y="4836818"/>
            <a:ext cx="460696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例題練習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:)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4F2E85-4967-4855-8597-E96136820F03}"/>
              </a:ext>
            </a:extLst>
          </p:cNvPr>
          <p:cNvSpPr/>
          <p:nvPr/>
        </p:nvSpPr>
        <p:spPr>
          <a:xfrm rot="4593199">
            <a:off x="4840223" y="-881047"/>
            <a:ext cx="3529535" cy="15183657"/>
          </a:xfrm>
          <a:prstGeom prst="rect">
            <a:avLst/>
          </a:prstGeom>
          <a:solidFill>
            <a:srgbClr val="FFFF9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23A506-94E4-43D8-AA70-68B337F3790C}"/>
              </a:ext>
            </a:extLst>
          </p:cNvPr>
          <p:cNvSpPr/>
          <p:nvPr/>
        </p:nvSpPr>
        <p:spPr>
          <a:xfrm rot="4593199">
            <a:off x="3946441" y="-6952704"/>
            <a:ext cx="4587568" cy="15183657"/>
          </a:xfrm>
          <a:prstGeom prst="rect">
            <a:avLst/>
          </a:prstGeom>
          <a:solidFill>
            <a:srgbClr val="FFFF9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905108-1982-47D0-8110-EE4BDED1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13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7EF3D55-B52D-4E65-9DBF-44CEB5ED7629}"/>
              </a:ext>
            </a:extLst>
          </p:cNvPr>
          <p:cNvSpPr/>
          <p:nvPr/>
        </p:nvSpPr>
        <p:spPr>
          <a:xfrm rot="1396681">
            <a:off x="8716769" y="-408698"/>
            <a:ext cx="4060855" cy="8746937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BA0F027-175B-4886-8A28-CABC1DBF1682}"/>
              </a:ext>
            </a:extLst>
          </p:cNvPr>
          <p:cNvSpPr/>
          <p:nvPr/>
        </p:nvSpPr>
        <p:spPr>
          <a:xfrm rot="5249144">
            <a:off x="5182375" y="498867"/>
            <a:ext cx="2505435" cy="12783119"/>
          </a:xfrm>
          <a:prstGeom prst="rect">
            <a:avLst/>
          </a:prstGeom>
          <a:solidFill>
            <a:srgbClr val="FFFF99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73847">
            <a:off x="318195" y="472073"/>
            <a:ext cx="4428744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9AB797D-FF38-4975-B44F-B545F847F4F0}"/>
              </a:ext>
            </a:extLst>
          </p:cNvPr>
          <p:cNvSpPr/>
          <p:nvPr/>
        </p:nvSpPr>
        <p:spPr>
          <a:xfrm rot="9971541" flipV="1">
            <a:off x="1631602" y="2112511"/>
            <a:ext cx="7044752" cy="538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3A325A-E582-4657-A63B-A2767FD36709}"/>
              </a:ext>
            </a:extLst>
          </p:cNvPr>
          <p:cNvSpPr txBox="1"/>
          <p:nvPr/>
        </p:nvSpPr>
        <p:spPr>
          <a:xfrm rot="20772598">
            <a:off x="1478525" y="1776585"/>
            <a:ext cx="628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Breadth-First Search(BFS</a:t>
            </a:r>
            <a:r>
              <a:rPr lang="zh-TW" altLang="en-US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，廣度優先搜尋</a:t>
            </a:r>
            <a:r>
              <a:rPr lang="en-US" altLang="zh-TW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rgbClr val="FFFF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9DFAC63-D791-49F4-90BE-7EE2C810E3CC}"/>
              </a:ext>
            </a:extLst>
          </p:cNvPr>
          <p:cNvSpPr/>
          <p:nvPr/>
        </p:nvSpPr>
        <p:spPr>
          <a:xfrm rot="20772598">
            <a:off x="1631172" y="3063579"/>
            <a:ext cx="7044752" cy="53863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46AAA7B-E301-462A-9ECA-D2B6215C82A9}"/>
              </a:ext>
            </a:extLst>
          </p:cNvPr>
          <p:cNvSpPr txBox="1"/>
          <p:nvPr/>
        </p:nvSpPr>
        <p:spPr>
          <a:xfrm rot="20772598">
            <a:off x="1555511" y="2778820"/>
            <a:ext cx="606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Depth-First Search(DFS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，深度優先搜尋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36A0449-EF21-4F4A-9325-32FE4AFA0FB9}"/>
              </a:ext>
            </a:extLst>
          </p:cNvPr>
          <p:cNvSpPr/>
          <p:nvPr/>
        </p:nvSpPr>
        <p:spPr>
          <a:xfrm rot="9972598" flipV="1">
            <a:off x="1626019" y="4015163"/>
            <a:ext cx="7044752" cy="538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70E4640-6A1E-492C-BC7C-974C9A90D6EE}"/>
              </a:ext>
            </a:extLst>
          </p:cNvPr>
          <p:cNvSpPr txBox="1"/>
          <p:nvPr/>
        </p:nvSpPr>
        <p:spPr>
          <a:xfrm rot="20772598">
            <a:off x="1609958" y="4070199"/>
            <a:ext cx="298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Backtracking(</a:t>
            </a:r>
            <a:r>
              <a:rPr lang="zh-TW" altLang="en-US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回溯</a:t>
            </a:r>
            <a:r>
              <a:rPr lang="en-US" altLang="zh-TW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rgbClr val="FFFF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E8B67209-8410-4E9E-A71C-35E4C72A2A40}"/>
              </a:ext>
            </a:extLst>
          </p:cNvPr>
          <p:cNvSpPr/>
          <p:nvPr/>
        </p:nvSpPr>
        <p:spPr>
          <a:xfrm rot="20772598">
            <a:off x="1636327" y="4965990"/>
            <a:ext cx="7044752" cy="53863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9801A6-DFA8-4603-8079-914F8B526E6E}"/>
              </a:ext>
            </a:extLst>
          </p:cNvPr>
          <p:cNvSpPr txBox="1"/>
          <p:nvPr/>
        </p:nvSpPr>
        <p:spPr>
          <a:xfrm rot="20772598">
            <a:off x="1629809" y="5185190"/>
            <a:ext cx="161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例題練習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4FCF64-7765-49E9-937F-664DEF6C74CF}"/>
              </a:ext>
            </a:extLst>
          </p:cNvPr>
          <p:cNvSpPr/>
          <p:nvPr/>
        </p:nvSpPr>
        <p:spPr>
          <a:xfrm rot="4593199">
            <a:off x="5434704" y="-1634419"/>
            <a:ext cx="1980321" cy="15183657"/>
          </a:xfrm>
          <a:prstGeom prst="rect">
            <a:avLst/>
          </a:prstGeom>
          <a:solidFill>
            <a:srgbClr val="FFFF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233965C-0ECB-47D8-936A-6FDC652D1C43}"/>
              </a:ext>
            </a:extLst>
          </p:cNvPr>
          <p:cNvSpPr/>
          <p:nvPr/>
        </p:nvSpPr>
        <p:spPr>
          <a:xfrm rot="9997578">
            <a:off x="9685924" y="1319319"/>
            <a:ext cx="3236216" cy="1229152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62BD12-3BE5-4F4A-B47C-E44D6D1AFE8C}"/>
              </a:ext>
            </a:extLst>
          </p:cNvPr>
          <p:cNvSpPr/>
          <p:nvPr/>
        </p:nvSpPr>
        <p:spPr>
          <a:xfrm rot="9997578">
            <a:off x="8636496" y="-91421"/>
            <a:ext cx="2232166" cy="787730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64146A5-754D-4A64-8DA5-DBDD285DFAF9}"/>
              </a:ext>
            </a:extLst>
          </p:cNvPr>
          <p:cNvSpPr/>
          <p:nvPr/>
        </p:nvSpPr>
        <p:spPr>
          <a:xfrm rot="10022957">
            <a:off x="10514792" y="9714"/>
            <a:ext cx="4039713" cy="1093728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1EBB3C-0055-42AF-B588-D8BDD1D0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0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例題</a:t>
            </a: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7" y="2518252"/>
            <a:ext cx="9911339" cy="401856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c117: 00439 - Knight Moves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80F2A1-88AD-481E-B49B-60FC6177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49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例題</a:t>
            </a: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7" y="2518252"/>
            <a:ext cx="9911339" cy="401856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d768: 10004 – </a:t>
            </a:r>
            <a:r>
              <a:rPr lang="en-US" altLang="zh-TW" sz="3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Bicoloring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b967: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題 血緣關係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80F2A1-88AD-481E-B49B-60FC6177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008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Backtracking</a:t>
            </a:r>
            <a:b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例題</a:t>
            </a: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7" y="2518252"/>
            <a:ext cx="9911339" cy="401856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b554: 5.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貪吃龍遊戲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c145: 105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北二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蛇行兜風怪客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80F2A1-88AD-481E-B49B-60FC6177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13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其他練習例題</a:t>
            </a: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7" y="2518252"/>
            <a:ext cx="9911339" cy="401856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c780: 106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北二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炮打眾卒遊戲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c877: 107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北二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環保愛地球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d115: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數字包牌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d576: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辭典遊戲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a456: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子集合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80F2A1-88AD-481E-B49B-60FC6177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55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DC3CC33-0E41-422A-999E-D189E00D8460}"/>
              </a:ext>
            </a:extLst>
          </p:cNvPr>
          <p:cNvSpPr/>
          <p:nvPr/>
        </p:nvSpPr>
        <p:spPr>
          <a:xfrm rot="10022957">
            <a:off x="8542463" y="327474"/>
            <a:ext cx="4039713" cy="969953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45031-D20A-4661-92FD-3AE15297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827426">
            <a:off x="259917" y="4222190"/>
            <a:ext cx="5996598" cy="1770396"/>
          </a:xfrm>
        </p:spPr>
        <p:txBody>
          <a:bodyPr>
            <a:normAutofit/>
          </a:bodyPr>
          <a:lstStyle/>
          <a:p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003AA41-0DAB-4E75-A9D6-B5CCFDF0E5EE}"/>
              </a:ext>
            </a:extLst>
          </p:cNvPr>
          <p:cNvSpPr/>
          <p:nvPr/>
        </p:nvSpPr>
        <p:spPr>
          <a:xfrm rot="10022957">
            <a:off x="9655124" y="1216839"/>
            <a:ext cx="3236216" cy="1229152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E7AE3D-A402-42FF-9212-11C23390A8B9}"/>
              </a:ext>
            </a:extLst>
          </p:cNvPr>
          <p:cNvSpPr/>
          <p:nvPr/>
        </p:nvSpPr>
        <p:spPr>
          <a:xfrm rot="10022957">
            <a:off x="7920411" y="2667828"/>
            <a:ext cx="1678132" cy="745925"/>
          </a:xfrm>
          <a:prstGeom prst="rect">
            <a:avLst/>
          </a:prstGeom>
          <a:solidFill>
            <a:srgbClr val="FFFF99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93F90C-7053-4333-8331-702B56F66646}"/>
              </a:ext>
            </a:extLst>
          </p:cNvPr>
          <p:cNvSpPr/>
          <p:nvPr/>
        </p:nvSpPr>
        <p:spPr>
          <a:xfrm rot="10022957">
            <a:off x="9962648" y="2749601"/>
            <a:ext cx="2776298" cy="809950"/>
          </a:xfrm>
          <a:prstGeom prst="rect">
            <a:avLst/>
          </a:prstGeom>
          <a:solidFill>
            <a:srgbClr val="FFFF9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C378C2-4855-4BB7-8186-920580D0671A}"/>
              </a:ext>
            </a:extLst>
          </p:cNvPr>
          <p:cNvSpPr/>
          <p:nvPr/>
        </p:nvSpPr>
        <p:spPr>
          <a:xfrm rot="10022957">
            <a:off x="6566570" y="2003564"/>
            <a:ext cx="2232166" cy="787730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5DA1DE-3469-47E4-8163-A12944D53FEF}"/>
              </a:ext>
            </a:extLst>
          </p:cNvPr>
          <p:cNvSpPr/>
          <p:nvPr/>
        </p:nvSpPr>
        <p:spPr>
          <a:xfrm rot="10022957">
            <a:off x="8453805" y="-574238"/>
            <a:ext cx="2261526" cy="1004874"/>
          </a:xfrm>
          <a:prstGeom prst="rect">
            <a:avLst/>
          </a:prstGeom>
          <a:solidFill>
            <a:srgbClr val="FFFF9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BF32982-EE18-4075-9994-F686045BB68B}"/>
              </a:ext>
            </a:extLst>
          </p:cNvPr>
          <p:cNvSpPr/>
          <p:nvPr/>
        </p:nvSpPr>
        <p:spPr>
          <a:xfrm rot="10022957">
            <a:off x="7003292" y="637539"/>
            <a:ext cx="2887227" cy="113350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F6F97E-CF7D-4B42-A3A6-6F4B14EE5D9B}"/>
              </a:ext>
            </a:extLst>
          </p:cNvPr>
          <p:cNvSpPr/>
          <p:nvPr/>
        </p:nvSpPr>
        <p:spPr>
          <a:xfrm rot="9957984">
            <a:off x="6451111" y="-441683"/>
            <a:ext cx="1561646" cy="792052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0B94DB4-C8F1-493D-BB6A-0402D2AC819D}"/>
              </a:ext>
            </a:extLst>
          </p:cNvPr>
          <p:cNvSpPr/>
          <p:nvPr/>
        </p:nvSpPr>
        <p:spPr>
          <a:xfrm rot="10022957">
            <a:off x="11352934" y="3579691"/>
            <a:ext cx="1678132" cy="745925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443581-A3D2-459E-9BD0-F727615BC60F}"/>
              </a:ext>
            </a:extLst>
          </p:cNvPr>
          <p:cNvSpPr/>
          <p:nvPr/>
        </p:nvSpPr>
        <p:spPr>
          <a:xfrm rot="10022957">
            <a:off x="7621900" y="5014991"/>
            <a:ext cx="5461922" cy="1229152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D3F1C79-48CC-4D99-996D-4C88781ED6A0}"/>
              </a:ext>
            </a:extLst>
          </p:cNvPr>
          <p:cNvSpPr/>
          <p:nvPr/>
        </p:nvSpPr>
        <p:spPr>
          <a:xfrm rot="10022957">
            <a:off x="7942569" y="6610881"/>
            <a:ext cx="4685697" cy="809950"/>
          </a:xfrm>
          <a:prstGeom prst="rect">
            <a:avLst/>
          </a:prstGeom>
          <a:solidFill>
            <a:srgbClr val="FFFF9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67A1A42-1A86-49A1-BC5C-6BD69C16E670}"/>
              </a:ext>
            </a:extLst>
          </p:cNvPr>
          <p:cNvSpPr/>
          <p:nvPr/>
        </p:nvSpPr>
        <p:spPr>
          <a:xfrm rot="10022957">
            <a:off x="4562044" y="5939533"/>
            <a:ext cx="3767338" cy="787730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744397-3B8B-4D84-8C1F-7A944C111916}"/>
              </a:ext>
            </a:extLst>
          </p:cNvPr>
          <p:cNvSpPr/>
          <p:nvPr/>
        </p:nvSpPr>
        <p:spPr>
          <a:xfrm rot="10022957">
            <a:off x="6448440" y="3357701"/>
            <a:ext cx="3816890" cy="1004874"/>
          </a:xfrm>
          <a:prstGeom prst="rect">
            <a:avLst/>
          </a:prstGeom>
          <a:solidFill>
            <a:srgbClr val="FFFF9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B13887-1455-44D7-8A17-2652C3E4B954}"/>
              </a:ext>
            </a:extLst>
          </p:cNvPr>
          <p:cNvSpPr/>
          <p:nvPr/>
        </p:nvSpPr>
        <p:spPr>
          <a:xfrm rot="10022957">
            <a:off x="4980042" y="4483593"/>
            <a:ext cx="4872918" cy="1133502"/>
          </a:xfrm>
          <a:prstGeom prst="rect">
            <a:avLst/>
          </a:prstGeom>
          <a:solidFill>
            <a:srgbClr val="FFFF9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41DEE12-FC57-42BC-99B9-8A93345C729D}"/>
              </a:ext>
            </a:extLst>
          </p:cNvPr>
          <p:cNvSpPr/>
          <p:nvPr/>
        </p:nvSpPr>
        <p:spPr>
          <a:xfrm rot="10022957">
            <a:off x="9364243" y="7591706"/>
            <a:ext cx="2832267" cy="745925"/>
          </a:xfrm>
          <a:prstGeom prst="rect">
            <a:avLst/>
          </a:prstGeom>
          <a:solidFill>
            <a:srgbClr val="FFFF99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E08E7CC-1091-43EE-8930-213CDF54952A}"/>
              </a:ext>
            </a:extLst>
          </p:cNvPr>
          <p:cNvSpPr/>
          <p:nvPr/>
        </p:nvSpPr>
        <p:spPr>
          <a:xfrm rot="10022957">
            <a:off x="-110416" y="5046480"/>
            <a:ext cx="10625819" cy="1229152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8487AC2-07F9-45A4-9CF1-A18118356D47}"/>
              </a:ext>
            </a:extLst>
          </p:cNvPr>
          <p:cNvSpPr/>
          <p:nvPr/>
        </p:nvSpPr>
        <p:spPr>
          <a:xfrm rot="10022957">
            <a:off x="1201716" y="6294146"/>
            <a:ext cx="3908105" cy="745925"/>
          </a:xfrm>
          <a:prstGeom prst="rect">
            <a:avLst/>
          </a:prstGeom>
          <a:solidFill>
            <a:srgbClr val="FFFF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6429CB3-1BD2-4423-BCBA-4ACB7AD0A7C2}"/>
              </a:ext>
            </a:extLst>
          </p:cNvPr>
          <p:cNvSpPr/>
          <p:nvPr/>
        </p:nvSpPr>
        <p:spPr>
          <a:xfrm rot="10022957">
            <a:off x="3183305" y="6084677"/>
            <a:ext cx="6465561" cy="809950"/>
          </a:xfrm>
          <a:prstGeom prst="rect">
            <a:avLst/>
          </a:prstGeom>
          <a:solidFill>
            <a:srgbClr val="FFFF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4731A32-D522-41CC-8FC4-80596395E472}"/>
              </a:ext>
            </a:extLst>
          </p:cNvPr>
          <p:cNvSpPr/>
          <p:nvPr/>
        </p:nvSpPr>
        <p:spPr>
          <a:xfrm rot="10022957">
            <a:off x="-182721" y="5482951"/>
            <a:ext cx="5198363" cy="787730"/>
          </a:xfrm>
          <a:prstGeom prst="rect">
            <a:avLst/>
          </a:prstGeom>
          <a:solidFill>
            <a:srgbClr val="FFFF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B6991AE8-DFE5-4092-8504-FD52357E6956}"/>
              </a:ext>
            </a:extLst>
          </p:cNvPr>
          <p:cNvSpPr txBox="1">
            <a:spLocks/>
          </p:cNvSpPr>
          <p:nvPr/>
        </p:nvSpPr>
        <p:spPr>
          <a:xfrm rot="20827426">
            <a:off x="5340098" y="4428664"/>
            <a:ext cx="4046769" cy="411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希望大家離汽球更進一步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:D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BD6A2-55F0-4DD6-B7EF-D8BF1D61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5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1B4DC2B9-2FE9-4AEE-A416-EB5937EE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48945">
            <a:off x="723403" y="4858653"/>
            <a:ext cx="4428744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Breadth-First Search(BFS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，廣度優先搜尋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4F2E85-4967-4855-8597-E96136820F03}"/>
              </a:ext>
            </a:extLst>
          </p:cNvPr>
          <p:cNvSpPr/>
          <p:nvPr/>
        </p:nvSpPr>
        <p:spPr>
          <a:xfrm rot="4593199">
            <a:off x="4840223" y="-881047"/>
            <a:ext cx="3529535" cy="15183657"/>
          </a:xfrm>
          <a:prstGeom prst="rect">
            <a:avLst/>
          </a:prstGeom>
          <a:solidFill>
            <a:srgbClr val="FFFF9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23A506-94E4-43D8-AA70-68B337F3790C}"/>
              </a:ext>
            </a:extLst>
          </p:cNvPr>
          <p:cNvSpPr/>
          <p:nvPr/>
        </p:nvSpPr>
        <p:spPr>
          <a:xfrm rot="4593199">
            <a:off x="3946441" y="-6952704"/>
            <a:ext cx="4587568" cy="15183657"/>
          </a:xfrm>
          <a:prstGeom prst="rect">
            <a:avLst/>
          </a:prstGeom>
          <a:solidFill>
            <a:srgbClr val="FFFF9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25AA52C-D5C3-42DE-B338-A5A33A84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98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18195" y="472073"/>
            <a:ext cx="4428744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的精神</a:t>
            </a: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7" y="2518253"/>
            <a:ext cx="4742965" cy="27109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對於目前節點，下一步盡可能往較淺的方向走</a:t>
            </a:r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7D54F05D-34C2-4A60-B6EB-24F1E2540A17}"/>
              </a:ext>
            </a:extLst>
          </p:cNvPr>
          <p:cNvSpPr/>
          <p:nvPr/>
        </p:nvSpPr>
        <p:spPr>
          <a:xfrm>
            <a:off x="8293332" y="3197869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E3BDF920-7488-4C80-8792-676D23B1316B}"/>
              </a:ext>
            </a:extLst>
          </p:cNvPr>
          <p:cNvSpPr/>
          <p:nvPr/>
        </p:nvSpPr>
        <p:spPr>
          <a:xfrm>
            <a:off x="6755478" y="4153834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9634BB19-A4D6-4F28-BA20-FEDED3A01AB6}"/>
              </a:ext>
            </a:extLst>
          </p:cNvPr>
          <p:cNvSpPr/>
          <p:nvPr/>
        </p:nvSpPr>
        <p:spPr>
          <a:xfrm>
            <a:off x="5896495" y="5760966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10A7776A-961C-44AA-BC35-DA67F0B6AD8A}"/>
              </a:ext>
            </a:extLst>
          </p:cNvPr>
          <p:cNvSpPr/>
          <p:nvPr/>
        </p:nvSpPr>
        <p:spPr>
          <a:xfrm>
            <a:off x="7600606" y="5760958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橢圓 128">
            <a:extLst>
              <a:ext uri="{FF2B5EF4-FFF2-40B4-BE49-F238E27FC236}">
                <a16:creationId xmlns:a16="http://schemas.microsoft.com/office/drawing/2014/main" id="{60184ABE-4BDA-42DC-B51F-94D698F0984C}"/>
              </a:ext>
            </a:extLst>
          </p:cNvPr>
          <p:cNvSpPr/>
          <p:nvPr/>
        </p:nvSpPr>
        <p:spPr>
          <a:xfrm>
            <a:off x="10135987" y="4209246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>
            <a:extLst>
              <a:ext uri="{FF2B5EF4-FFF2-40B4-BE49-F238E27FC236}">
                <a16:creationId xmlns:a16="http://schemas.microsoft.com/office/drawing/2014/main" id="{DA537152-A6AB-48D0-879F-FB0304367458}"/>
              </a:ext>
            </a:extLst>
          </p:cNvPr>
          <p:cNvSpPr/>
          <p:nvPr/>
        </p:nvSpPr>
        <p:spPr>
          <a:xfrm>
            <a:off x="9277004" y="5816378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86569C64-69C6-4B6E-A714-DF32A2ACB5A8}"/>
              </a:ext>
            </a:extLst>
          </p:cNvPr>
          <p:cNvSpPr/>
          <p:nvPr/>
        </p:nvSpPr>
        <p:spPr>
          <a:xfrm>
            <a:off x="10994970" y="5788660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50347759-9CB8-46C6-86E8-F6209ABB5166}"/>
              </a:ext>
            </a:extLst>
          </p:cNvPr>
          <p:cNvSpPr/>
          <p:nvPr/>
        </p:nvSpPr>
        <p:spPr>
          <a:xfrm>
            <a:off x="10986286" y="5794872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6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9F9E232D-30C2-4C6D-8ECE-04F7055C19F9}"/>
              </a:ext>
            </a:extLst>
          </p:cNvPr>
          <p:cNvSpPr/>
          <p:nvPr/>
        </p:nvSpPr>
        <p:spPr>
          <a:xfrm>
            <a:off x="9262532" y="5794872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5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D370B500-6876-4AF1-972A-1A9C5E00F060}"/>
              </a:ext>
            </a:extLst>
          </p:cNvPr>
          <p:cNvSpPr/>
          <p:nvPr/>
        </p:nvSpPr>
        <p:spPr>
          <a:xfrm>
            <a:off x="10125447" y="4205319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2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CEA75F3D-1148-4756-B08F-B2EED08FA702}"/>
              </a:ext>
            </a:extLst>
          </p:cNvPr>
          <p:cNvSpPr/>
          <p:nvPr/>
        </p:nvSpPr>
        <p:spPr>
          <a:xfrm>
            <a:off x="7580758" y="5753307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4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222DF151-94DC-4D6A-A33F-8F136732DAF2}"/>
              </a:ext>
            </a:extLst>
          </p:cNvPr>
          <p:cNvSpPr/>
          <p:nvPr/>
        </p:nvSpPr>
        <p:spPr>
          <a:xfrm>
            <a:off x="5884301" y="5753307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3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CFEB9C6B-9BC7-4195-8D60-39CD3F017A81}"/>
              </a:ext>
            </a:extLst>
          </p:cNvPr>
          <p:cNvSpPr/>
          <p:nvPr/>
        </p:nvSpPr>
        <p:spPr>
          <a:xfrm>
            <a:off x="6747211" y="4133771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1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138" name="橢圓 137">
            <a:extLst>
              <a:ext uri="{FF2B5EF4-FFF2-40B4-BE49-F238E27FC236}">
                <a16:creationId xmlns:a16="http://schemas.microsoft.com/office/drawing/2014/main" id="{9C3C7C59-83D0-49AD-B5ED-2D6EE5EF4ED2}"/>
              </a:ext>
            </a:extLst>
          </p:cNvPr>
          <p:cNvSpPr/>
          <p:nvPr/>
        </p:nvSpPr>
        <p:spPr>
          <a:xfrm>
            <a:off x="8274316" y="3186285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0</a:t>
            </a:r>
            <a:endParaRPr lang="zh-TW" altLang="en-US" sz="3600" dirty="0">
              <a:latin typeface="Cambria" pitchFamily="18" charset="0"/>
            </a:endParaRPr>
          </a:p>
        </p:txBody>
      </p: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5EF4F371-9171-4B0B-B356-C79E7ED305C8}"/>
              </a:ext>
            </a:extLst>
          </p:cNvPr>
          <p:cNvCxnSpPr>
            <a:stCxn id="138" idx="3"/>
            <a:endCxn id="137" idx="0"/>
          </p:cNvCxnSpPr>
          <p:nvPr/>
        </p:nvCxnSpPr>
        <p:spPr>
          <a:xfrm flipH="1">
            <a:off x="7111255" y="3807746"/>
            <a:ext cx="1269687" cy="32602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AC65E5F0-D976-44A0-A034-B09CCD2AB654}"/>
              </a:ext>
            </a:extLst>
          </p:cNvPr>
          <p:cNvCxnSpPr>
            <a:stCxn id="137" idx="3"/>
            <a:endCxn id="136" idx="0"/>
          </p:cNvCxnSpPr>
          <p:nvPr/>
        </p:nvCxnSpPr>
        <p:spPr>
          <a:xfrm flipH="1">
            <a:off x="6248345" y="4755232"/>
            <a:ext cx="605492" cy="99807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2D148BF6-24EF-4182-AA59-E78EA4FA41FF}"/>
              </a:ext>
            </a:extLst>
          </p:cNvPr>
          <p:cNvCxnSpPr>
            <a:stCxn id="137" idx="5"/>
            <a:endCxn id="135" idx="0"/>
          </p:cNvCxnSpPr>
          <p:nvPr/>
        </p:nvCxnSpPr>
        <p:spPr>
          <a:xfrm>
            <a:off x="7368672" y="4755232"/>
            <a:ext cx="576130" cy="99807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CD491286-20F9-4040-A21C-5F3357F4DC13}"/>
              </a:ext>
            </a:extLst>
          </p:cNvPr>
          <p:cNvCxnSpPr>
            <a:stCxn id="138" idx="5"/>
            <a:endCxn id="134" idx="0"/>
          </p:cNvCxnSpPr>
          <p:nvPr/>
        </p:nvCxnSpPr>
        <p:spPr>
          <a:xfrm>
            <a:off x="8895777" y="3807746"/>
            <a:ext cx="1593714" cy="397573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D2C4D3E5-611A-48A0-88D1-1FCDF0F50EAE}"/>
              </a:ext>
            </a:extLst>
          </p:cNvPr>
          <p:cNvCxnSpPr>
            <a:stCxn id="134" idx="3"/>
            <a:endCxn id="133" idx="0"/>
          </p:cNvCxnSpPr>
          <p:nvPr/>
        </p:nvCxnSpPr>
        <p:spPr>
          <a:xfrm flipH="1">
            <a:off x="9626576" y="4826780"/>
            <a:ext cx="605497" cy="96809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80539D15-4540-46B8-B9B2-155166A19DA6}"/>
              </a:ext>
            </a:extLst>
          </p:cNvPr>
          <p:cNvCxnSpPr>
            <a:stCxn id="134" idx="5"/>
            <a:endCxn id="132" idx="0"/>
          </p:cNvCxnSpPr>
          <p:nvPr/>
        </p:nvCxnSpPr>
        <p:spPr>
          <a:xfrm>
            <a:off x="10746908" y="4826780"/>
            <a:ext cx="603422" cy="96809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FECD9B-AC2E-452E-A1F1-D85042E1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2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B532D9CB-4507-46E5-A11F-9C7D9E6917C8}"/>
              </a:ext>
            </a:extLst>
          </p:cNvPr>
          <p:cNvSpPr/>
          <p:nvPr/>
        </p:nvSpPr>
        <p:spPr>
          <a:xfrm>
            <a:off x="598893" y="1930843"/>
            <a:ext cx="8394750" cy="482119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356CC3-FB76-4F94-8DC0-374D39CDE361}"/>
              </a:ext>
            </a:extLst>
          </p:cNvPr>
          <p:cNvSpPr/>
          <p:nvPr/>
        </p:nvSpPr>
        <p:spPr>
          <a:xfrm>
            <a:off x="870860" y="2001249"/>
            <a:ext cx="81183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vector&lt;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&gt; edge[N];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//</a:t>
            </a:r>
            <a:r>
              <a:rPr lang="zh-TW" altLang="en-US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略</a:t>
            </a:r>
            <a:endParaRPr lang="en-US" altLang="zh-TW" sz="22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endParaRPr lang="en-US" altLang="zh-TW" sz="22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queue&lt;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&gt; q; // </a:t>
            </a:r>
            <a:r>
              <a:rPr lang="zh-TW" altLang="en-US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存放未結束的節點，前端為目前所在位置</a:t>
            </a:r>
            <a:endParaRPr lang="en-US" altLang="zh-TW" sz="22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q.push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(0);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while(!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q.empty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{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q.front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();</a:t>
            </a:r>
          </a:p>
          <a:p>
            <a:pPr lvl="0"/>
            <a:r>
              <a:rPr lang="zh-TW" altLang="en-US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cout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&lt;&lt;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&lt;&lt;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endl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q.pop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();</a:t>
            </a:r>
          </a:p>
          <a:p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// </a:t>
            </a:r>
            <a:r>
              <a:rPr lang="zh-TW" altLang="en-US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遍歷所有節點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zh-TW" altLang="en-US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可連到的下一個節點</a:t>
            </a:r>
            <a:endParaRPr lang="en-US" altLang="zh-TW" sz="22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for(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j = 0; j &lt; edge[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].size(); ++j)</a:t>
            </a:r>
          </a:p>
          <a:p>
            <a:pPr lvl="0"/>
            <a:r>
              <a:rPr lang="zh-TW" altLang="en-US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q.push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(edge[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][j]);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5476CCBA-AFFE-4E80-8F46-7D37B1FB81C2}"/>
              </a:ext>
            </a:extLst>
          </p:cNvPr>
          <p:cNvSpPr/>
          <p:nvPr/>
        </p:nvSpPr>
        <p:spPr>
          <a:xfrm>
            <a:off x="11421324" y="2028961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E7647A1-4CB6-474F-B090-368A50249A9A}"/>
              </a:ext>
            </a:extLst>
          </p:cNvPr>
          <p:cNvSpPr/>
          <p:nvPr/>
        </p:nvSpPr>
        <p:spPr>
          <a:xfrm>
            <a:off x="10948412" y="1035153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AF97E6FD-3279-451D-9DEF-F2A0310DDC9A}"/>
              </a:ext>
            </a:extLst>
          </p:cNvPr>
          <p:cNvSpPr/>
          <p:nvPr/>
        </p:nvSpPr>
        <p:spPr>
          <a:xfrm>
            <a:off x="9983141" y="2015105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B489A2C-C7D0-4476-9D7D-0330CAC930EE}"/>
              </a:ext>
            </a:extLst>
          </p:cNvPr>
          <p:cNvSpPr/>
          <p:nvPr/>
        </p:nvSpPr>
        <p:spPr>
          <a:xfrm>
            <a:off x="9145669" y="2001249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08F385C1-CA06-4EF9-80FD-700CBDDA6CAB}"/>
              </a:ext>
            </a:extLst>
          </p:cNvPr>
          <p:cNvSpPr/>
          <p:nvPr/>
        </p:nvSpPr>
        <p:spPr>
          <a:xfrm>
            <a:off x="9579086" y="1074441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3BA90C6D-976D-4ECF-B5A7-FDACC10CC391}"/>
              </a:ext>
            </a:extLst>
          </p:cNvPr>
          <p:cNvSpPr/>
          <p:nvPr/>
        </p:nvSpPr>
        <p:spPr>
          <a:xfrm>
            <a:off x="10261063" y="320919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586C377-ABDD-4FCE-B759-455A63D6D834}"/>
              </a:ext>
            </a:extLst>
          </p:cNvPr>
          <p:cNvCxnSpPr>
            <a:stCxn id="49" idx="3"/>
            <a:endCxn id="48" idx="0"/>
          </p:cNvCxnSpPr>
          <p:nvPr/>
        </p:nvCxnSpPr>
        <p:spPr>
          <a:xfrm flipH="1">
            <a:off x="9825370" y="741351"/>
            <a:ext cx="507828" cy="33309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DEE4C8D-70D6-4413-B764-9A8B9A197C11}"/>
              </a:ext>
            </a:extLst>
          </p:cNvPr>
          <p:cNvCxnSpPr>
            <a:stCxn id="48" idx="3"/>
            <a:endCxn id="47" idx="0"/>
          </p:cNvCxnSpPr>
          <p:nvPr/>
        </p:nvCxnSpPr>
        <p:spPr>
          <a:xfrm flipH="1">
            <a:off x="9391953" y="1494873"/>
            <a:ext cx="259268" cy="5063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4966890-50DA-454D-A30D-8B34C8D44B7F}"/>
              </a:ext>
            </a:extLst>
          </p:cNvPr>
          <p:cNvCxnSpPr>
            <a:stCxn id="48" idx="5"/>
            <a:endCxn id="46" idx="0"/>
          </p:cNvCxnSpPr>
          <p:nvPr/>
        </p:nvCxnSpPr>
        <p:spPr>
          <a:xfrm>
            <a:off x="9999518" y="1494873"/>
            <a:ext cx="229907" cy="52023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E6C0CC0-8DCA-48D4-9926-D31BACCAE01D}"/>
              </a:ext>
            </a:extLst>
          </p:cNvPr>
          <p:cNvCxnSpPr>
            <a:stCxn id="49" idx="5"/>
            <a:endCxn id="45" idx="0"/>
          </p:cNvCxnSpPr>
          <p:nvPr/>
        </p:nvCxnSpPr>
        <p:spPr>
          <a:xfrm>
            <a:off x="10681495" y="741351"/>
            <a:ext cx="513201" cy="29380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BB08524C-521D-4422-9C1D-9B322B6946DE}"/>
              </a:ext>
            </a:extLst>
          </p:cNvPr>
          <p:cNvSpPr/>
          <p:nvPr/>
        </p:nvSpPr>
        <p:spPr>
          <a:xfrm>
            <a:off x="10598115" y="2028961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A31AE6D2-2410-426F-9333-9776F1C76541}"/>
              </a:ext>
            </a:extLst>
          </p:cNvPr>
          <p:cNvCxnSpPr>
            <a:stCxn id="45" idx="3"/>
            <a:endCxn id="54" idx="0"/>
          </p:cNvCxnSpPr>
          <p:nvPr/>
        </p:nvCxnSpPr>
        <p:spPr>
          <a:xfrm flipH="1">
            <a:off x="10844399" y="1455585"/>
            <a:ext cx="176148" cy="5733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30B3521-F1BD-4D60-B962-334F9CA34751}"/>
              </a:ext>
            </a:extLst>
          </p:cNvPr>
          <p:cNvCxnSpPr>
            <a:stCxn id="45" idx="5"/>
            <a:endCxn id="44" idx="0"/>
          </p:cNvCxnSpPr>
          <p:nvPr/>
        </p:nvCxnSpPr>
        <p:spPr>
          <a:xfrm>
            <a:off x="11368844" y="1455585"/>
            <a:ext cx="298764" cy="5733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E2F7A68-08C9-4082-8CA4-E09B688BDFDE}"/>
              </a:ext>
            </a:extLst>
          </p:cNvPr>
          <p:cNvSpPr/>
          <p:nvPr/>
        </p:nvSpPr>
        <p:spPr>
          <a:xfrm>
            <a:off x="11094189" y="2876410"/>
            <a:ext cx="8002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2400" b="1" dirty="0">
              <a:solidFill>
                <a:srgbClr val="20321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28D09AA-709D-453F-84D7-EEFDB5B1552A}"/>
              </a:ext>
            </a:extLst>
          </p:cNvPr>
          <p:cNvSpPr/>
          <p:nvPr/>
        </p:nvSpPr>
        <p:spPr>
          <a:xfrm>
            <a:off x="11111389" y="3563272"/>
            <a:ext cx="775855" cy="267765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515BDF2-FC01-426D-B820-49095C2B8C53}"/>
              </a:ext>
            </a:extLst>
          </p:cNvPr>
          <p:cNvSpPr/>
          <p:nvPr/>
        </p:nvSpPr>
        <p:spPr>
          <a:xfrm>
            <a:off x="9680993" y="2876410"/>
            <a:ext cx="11208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5C5614B4-DFF9-4C4C-9C04-3465C99C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07061"/>
              </p:ext>
            </p:extLst>
          </p:nvPr>
        </p:nvGraphicFramePr>
        <p:xfrm>
          <a:off x="9709969" y="3526171"/>
          <a:ext cx="1011614" cy="261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139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矩形 60">
            <a:extLst>
              <a:ext uri="{FF2B5EF4-FFF2-40B4-BE49-F238E27FC236}">
                <a16:creationId xmlns:a16="http://schemas.microsoft.com/office/drawing/2014/main" id="{DAC4D460-2876-4322-BF7F-DD1327C8B412}"/>
              </a:ext>
            </a:extLst>
          </p:cNvPr>
          <p:cNvSpPr/>
          <p:nvPr/>
        </p:nvSpPr>
        <p:spPr>
          <a:xfrm>
            <a:off x="9841964" y="5593023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DA42F90-D120-479D-8B8B-62682CD5AB3B}"/>
              </a:ext>
            </a:extLst>
          </p:cNvPr>
          <p:cNvSpPr/>
          <p:nvPr/>
        </p:nvSpPr>
        <p:spPr>
          <a:xfrm>
            <a:off x="9841963" y="5593023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A3044A4-C064-4596-ACCA-70282D965813}"/>
              </a:ext>
            </a:extLst>
          </p:cNvPr>
          <p:cNvSpPr/>
          <p:nvPr/>
        </p:nvSpPr>
        <p:spPr>
          <a:xfrm>
            <a:off x="9828108" y="5052696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50CF72A-5184-4549-BC42-9D4CC66A96B8}"/>
              </a:ext>
            </a:extLst>
          </p:cNvPr>
          <p:cNvSpPr/>
          <p:nvPr/>
        </p:nvSpPr>
        <p:spPr>
          <a:xfrm>
            <a:off x="9828109" y="5579168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9CF3635-E405-4AA2-A5C0-AD76C3889358}"/>
              </a:ext>
            </a:extLst>
          </p:cNvPr>
          <p:cNvSpPr/>
          <p:nvPr/>
        </p:nvSpPr>
        <p:spPr>
          <a:xfrm>
            <a:off x="9828109" y="5052695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594A282-A047-430D-99B6-6B42EB3FA127}"/>
              </a:ext>
            </a:extLst>
          </p:cNvPr>
          <p:cNvSpPr/>
          <p:nvPr/>
        </p:nvSpPr>
        <p:spPr>
          <a:xfrm>
            <a:off x="9828108" y="4498513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92E9A65-3A5B-466E-9E05-33D6463603FE}"/>
              </a:ext>
            </a:extLst>
          </p:cNvPr>
          <p:cNvSpPr/>
          <p:nvPr/>
        </p:nvSpPr>
        <p:spPr>
          <a:xfrm>
            <a:off x="9828109" y="3972041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62985F0-A82E-48F2-82E2-AEE20D7E81E0}"/>
              </a:ext>
            </a:extLst>
          </p:cNvPr>
          <p:cNvSpPr/>
          <p:nvPr/>
        </p:nvSpPr>
        <p:spPr>
          <a:xfrm>
            <a:off x="9828108" y="3417859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0EC5811-73A5-447F-A932-4D97F716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B0E1C6CD-86FE-4D87-B149-8540A785351F}"/>
              </a:ext>
            </a:extLst>
          </p:cNvPr>
          <p:cNvSpPr/>
          <p:nvPr/>
        </p:nvSpPr>
        <p:spPr>
          <a:xfrm>
            <a:off x="4585996" y="1901959"/>
            <a:ext cx="7423974" cy="482119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55134" y="2154808"/>
            <a:ext cx="773558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vector&lt;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&gt; edge[N];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//</a:t>
            </a:r>
            <a:r>
              <a:rPr lang="zh-TW" altLang="en-US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略</a:t>
            </a:r>
            <a:endParaRPr lang="en-US" altLang="zh-TW" sz="22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stack&lt;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&gt; s;</a:t>
            </a:r>
          </a:p>
          <a:p>
            <a:pPr lvl="0"/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s.push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(0);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while(!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s.empty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{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s.top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();</a:t>
            </a:r>
          </a:p>
          <a:p>
            <a:pPr lvl="0"/>
            <a:r>
              <a:rPr lang="zh-TW" altLang="en-US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cout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&lt;&lt;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&lt;&lt;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endl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s.pop();</a:t>
            </a:r>
          </a:p>
          <a:p>
            <a:pPr lvl="0"/>
            <a:endParaRPr lang="en-US" altLang="zh-TW" sz="2200" dirty="0">
              <a:solidFill>
                <a:srgbClr val="203214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for(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j = edge[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].size()-1; j &gt;= 0; --j)</a:t>
            </a:r>
          </a:p>
          <a:p>
            <a:pPr lvl="0"/>
            <a:r>
              <a:rPr lang="zh-TW" altLang="en-US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s.push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(edge[</a:t>
            </a:r>
            <a:r>
              <a:rPr lang="en-US" altLang="zh-TW" sz="2200" dirty="0" err="1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][j]);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6518"/>
              </p:ext>
            </p:extLst>
          </p:nvPr>
        </p:nvGraphicFramePr>
        <p:xfrm>
          <a:off x="2377239" y="4806954"/>
          <a:ext cx="20029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  <a:ea typeface="Cambria" pitchFamily="18" charset="0"/>
                        </a:rPr>
                        <a:t>0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</a:rPr>
                        <a:t>3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  <a:ea typeface="Cambria" pitchFamily="18" charset="0"/>
                        </a:rPr>
                        <a:t>1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</a:rPr>
                        <a:t>2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</a:rPr>
                        <a:t>4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  <a:ea typeface="Cambria" pitchFamily="18" charset="0"/>
                        </a:rPr>
                        <a:t>2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</a:rPr>
                        <a:t>0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  <a:ea typeface="Cambria" pitchFamily="18" charset="0"/>
                        </a:rPr>
                        <a:t>3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</a:rPr>
                        <a:t>2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</a:rPr>
                        <a:t>4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  <a:ea typeface="Cambria" pitchFamily="18" charset="0"/>
                        </a:rPr>
                        <a:t>4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</a:rPr>
                        <a:t>1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mbria" pitchFamily="18" charset="0"/>
                        </a:rPr>
                        <a:t>3</a:t>
                      </a:r>
                      <a:endParaRPr lang="zh-TW" altLang="en-US" dirty="0">
                        <a:latin typeface="Cambri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D064-C321-4518-90B7-84AEB69EE9D7}" type="slidenum">
              <a:rPr lang="zh-TW" altLang="en-US" smtClean="0"/>
              <a:pPr/>
              <a:t>6</a:t>
            </a:fld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2949684" y="4985762"/>
            <a:ext cx="518615" cy="0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951958" y="5342885"/>
            <a:ext cx="518615" cy="0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2965606" y="5725016"/>
            <a:ext cx="518615" cy="0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2967880" y="6082139"/>
            <a:ext cx="518615" cy="0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2967881" y="6477931"/>
            <a:ext cx="518615" cy="0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270662" y="2236957"/>
            <a:ext cx="779676" cy="779676"/>
          </a:xfrm>
          <a:prstGeom prst="ellipse">
            <a:avLst/>
          </a:prstGeom>
          <a:solidFill>
            <a:srgbClr val="FFFF99">
              <a:alpha val="6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0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182030" y="3469838"/>
            <a:ext cx="779676" cy="779676"/>
          </a:xfrm>
          <a:prstGeom prst="ellipse">
            <a:avLst/>
          </a:prstGeom>
          <a:solidFill>
            <a:srgbClr val="FFFF99">
              <a:alpha val="6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1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2308033" y="3500670"/>
            <a:ext cx="779676" cy="779676"/>
          </a:xfrm>
          <a:prstGeom prst="ellipse">
            <a:avLst/>
          </a:prstGeom>
          <a:solidFill>
            <a:srgbClr val="FFFF99">
              <a:alpha val="6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3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174883" y="4826637"/>
            <a:ext cx="779676" cy="779676"/>
          </a:xfrm>
          <a:prstGeom prst="ellipse">
            <a:avLst/>
          </a:prstGeom>
          <a:solidFill>
            <a:srgbClr val="FFFF99">
              <a:alpha val="6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4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261144" y="3499830"/>
            <a:ext cx="779676" cy="779676"/>
          </a:xfrm>
          <a:prstGeom prst="ellipse">
            <a:avLst/>
          </a:prstGeom>
          <a:solidFill>
            <a:srgbClr val="FFFF99">
              <a:alpha val="6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2</a:t>
            </a:r>
            <a:endParaRPr lang="zh-TW" altLang="en-US" sz="3600" dirty="0">
              <a:latin typeface="Cambria" pitchFamily="18" charset="0"/>
            </a:endParaRPr>
          </a:p>
        </p:txBody>
      </p:sp>
      <p:cxnSp>
        <p:nvCxnSpPr>
          <p:cNvPr id="46" name="直線接點 45"/>
          <p:cNvCxnSpPr>
            <a:stCxn id="41" idx="4"/>
            <a:endCxn id="45" idx="0"/>
          </p:cNvCxnSpPr>
          <p:nvPr/>
        </p:nvCxnSpPr>
        <p:spPr>
          <a:xfrm flipH="1">
            <a:off x="1650982" y="3016633"/>
            <a:ext cx="9518" cy="483197"/>
          </a:xfrm>
          <a:prstGeom prst="line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41" idx="5"/>
            <a:endCxn id="43" idx="0"/>
          </p:cNvCxnSpPr>
          <p:nvPr/>
        </p:nvCxnSpPr>
        <p:spPr>
          <a:xfrm>
            <a:off x="1936157" y="2902452"/>
            <a:ext cx="761714" cy="59821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42" idx="5"/>
            <a:endCxn id="44" idx="1"/>
          </p:cNvCxnSpPr>
          <p:nvPr/>
        </p:nvCxnSpPr>
        <p:spPr>
          <a:xfrm>
            <a:off x="847525" y="4135333"/>
            <a:ext cx="441539" cy="805485"/>
          </a:xfrm>
          <a:prstGeom prst="line">
            <a:avLst/>
          </a:pr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5" idx="6"/>
            <a:endCxn id="43" idx="2"/>
          </p:cNvCxnSpPr>
          <p:nvPr/>
        </p:nvCxnSpPr>
        <p:spPr>
          <a:xfrm>
            <a:off x="2040820" y="3889668"/>
            <a:ext cx="267213" cy="840"/>
          </a:xfrm>
          <a:prstGeom prst="line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4" idx="7"/>
            <a:endCxn id="43" idx="3"/>
          </p:cNvCxnSpPr>
          <p:nvPr/>
        </p:nvCxnSpPr>
        <p:spPr>
          <a:xfrm flipV="1">
            <a:off x="1840378" y="4166165"/>
            <a:ext cx="581836" cy="774653"/>
          </a:xfrm>
          <a:prstGeom prst="line">
            <a:avLst/>
          </a:pr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07374"/>
              </p:ext>
            </p:extLst>
          </p:nvPr>
        </p:nvGraphicFramePr>
        <p:xfrm>
          <a:off x="9280478" y="1247518"/>
          <a:ext cx="1011614" cy="333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182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矩形 52"/>
          <p:cNvSpPr/>
          <p:nvPr/>
        </p:nvSpPr>
        <p:spPr>
          <a:xfrm>
            <a:off x="10903091" y="829245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結果</a:t>
            </a:r>
            <a:endParaRPr lang="en-US" altLang="zh-TW" sz="2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920291" y="1516107"/>
            <a:ext cx="7758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55" name="矩形 54"/>
          <p:cNvSpPr/>
          <p:nvPr/>
        </p:nvSpPr>
        <p:spPr>
          <a:xfrm>
            <a:off x="9403308" y="4026090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0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00963" y="4009678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3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398618" y="3993265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4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410128" y="3386010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2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400750" y="3418835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0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398405" y="3402423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3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96060" y="3386010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4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79860" y="2778755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2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98618" y="2811580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0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396273" y="2795168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3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93928" y="2778755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4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377515" y="2213703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2</a:t>
            </a:r>
            <a:endParaRPr lang="zh-TW" altLang="en-US" sz="2600" dirty="0">
              <a:latin typeface="Cambria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375169" y="1983541"/>
            <a:ext cx="736979" cy="7353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latin typeface="Cambria" pitchFamily="18" charset="0"/>
                <a:ea typeface="Cambria" pitchFamily="18" charset="0"/>
              </a:rPr>
              <a:t>…</a:t>
            </a:r>
          </a:p>
        </p:txBody>
      </p:sp>
      <p:cxnSp>
        <p:nvCxnSpPr>
          <p:cNvPr id="75" name="直線接點 74"/>
          <p:cNvCxnSpPr>
            <a:stCxn id="45" idx="2"/>
            <a:endCxn id="42" idx="6"/>
          </p:cNvCxnSpPr>
          <p:nvPr/>
        </p:nvCxnSpPr>
        <p:spPr>
          <a:xfrm flipH="1" flipV="1">
            <a:off x="961706" y="3859676"/>
            <a:ext cx="299438" cy="29992"/>
          </a:xfrm>
          <a:prstGeom prst="line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E8C3909C-0E8B-4DF3-A5D4-B2208F62DD99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FEAF812-FF27-47E7-8E7E-AB57A259EB6A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05A4FD8-3D81-41EC-9D1D-367E22F85E74}"/>
              </a:ext>
            </a:extLst>
          </p:cNvPr>
          <p:cNvSpPr/>
          <p:nvPr/>
        </p:nvSpPr>
        <p:spPr>
          <a:xfrm rot="10022957">
            <a:off x="-1227675" y="856659"/>
            <a:ext cx="5115597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標題 1">
            <a:extLst>
              <a:ext uri="{FF2B5EF4-FFF2-40B4-BE49-F238E27FC236}">
                <a16:creationId xmlns:a16="http://schemas.microsoft.com/office/drawing/2014/main" id="{D3BF8BE9-2B6C-46E4-9434-FD5CC97D25AC}"/>
              </a:ext>
            </a:extLst>
          </p:cNvPr>
          <p:cNvSpPr txBox="1">
            <a:spLocks/>
          </p:cNvSpPr>
          <p:nvPr/>
        </p:nvSpPr>
        <p:spPr>
          <a:xfrm rot="20839375">
            <a:off x="303573" y="342018"/>
            <a:ext cx="5600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如果圖有循環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2B44539-D940-4992-8195-FEC43B2F9D77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0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7" grpId="0" animBg="1"/>
      <p:bldP spid="58" grpId="0" animBg="1"/>
      <p:bldP spid="58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73" grpId="0" animBg="1"/>
      <p:bldP spid="73" grpId="1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1B4DC2B9-2FE9-4AEE-A416-EB5937EE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48945">
            <a:off x="723403" y="4858653"/>
            <a:ext cx="4428744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Depth-First Search(DFS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，深度優先搜尋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4F2E85-4967-4855-8597-E96136820F03}"/>
              </a:ext>
            </a:extLst>
          </p:cNvPr>
          <p:cNvSpPr/>
          <p:nvPr/>
        </p:nvSpPr>
        <p:spPr>
          <a:xfrm rot="4593199">
            <a:off x="4601237" y="274695"/>
            <a:ext cx="3529535" cy="12986454"/>
          </a:xfrm>
          <a:prstGeom prst="rect">
            <a:avLst/>
          </a:prstGeom>
          <a:solidFill>
            <a:srgbClr val="FFFF9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23A506-94E4-43D8-AA70-68B337F3790C}"/>
              </a:ext>
            </a:extLst>
          </p:cNvPr>
          <p:cNvSpPr/>
          <p:nvPr/>
        </p:nvSpPr>
        <p:spPr>
          <a:xfrm rot="4593199">
            <a:off x="3462214" y="-6022456"/>
            <a:ext cx="4587568" cy="13554716"/>
          </a:xfrm>
          <a:prstGeom prst="rect">
            <a:avLst/>
          </a:prstGeom>
          <a:solidFill>
            <a:srgbClr val="FFFF9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660BFF-D7AF-4C72-880E-32D32FC8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26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的精神</a:t>
            </a:r>
          </a:p>
        </p:txBody>
      </p:sp>
      <p:sp>
        <p:nvSpPr>
          <p:cNvPr id="124" name="內容版面配置區 8">
            <a:extLst>
              <a:ext uri="{FF2B5EF4-FFF2-40B4-BE49-F238E27FC236}">
                <a16:creationId xmlns:a16="http://schemas.microsoft.com/office/drawing/2014/main" id="{638C025A-C4B9-4E18-80F7-21C2A257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67" y="2518253"/>
            <a:ext cx="4742965" cy="27109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對於目前節點，下一步盡可能往較深的方向走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26D1ABB-C47E-4720-BA94-BC50C972EDB2}"/>
              </a:ext>
            </a:extLst>
          </p:cNvPr>
          <p:cNvSpPr/>
          <p:nvPr/>
        </p:nvSpPr>
        <p:spPr>
          <a:xfrm>
            <a:off x="7939959" y="3197869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297F49C-9F1E-4194-B81D-59E8A1CAC597}"/>
              </a:ext>
            </a:extLst>
          </p:cNvPr>
          <p:cNvSpPr/>
          <p:nvPr/>
        </p:nvSpPr>
        <p:spPr>
          <a:xfrm>
            <a:off x="6402105" y="4153834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70B1E3E-E67C-433B-B410-13B3A891B8D5}"/>
              </a:ext>
            </a:extLst>
          </p:cNvPr>
          <p:cNvSpPr/>
          <p:nvPr/>
        </p:nvSpPr>
        <p:spPr>
          <a:xfrm>
            <a:off x="5543122" y="5760966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D95B8D9-9F9A-49DD-914C-2EF387F387AA}"/>
              </a:ext>
            </a:extLst>
          </p:cNvPr>
          <p:cNvSpPr/>
          <p:nvPr/>
        </p:nvSpPr>
        <p:spPr>
          <a:xfrm>
            <a:off x="7247233" y="5760958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F283F63-9685-4FA9-B343-ABE922C2E2AD}"/>
              </a:ext>
            </a:extLst>
          </p:cNvPr>
          <p:cNvSpPr/>
          <p:nvPr/>
        </p:nvSpPr>
        <p:spPr>
          <a:xfrm>
            <a:off x="9782614" y="4209246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96CD467-5812-4735-8D12-7D23D3A5D7BB}"/>
              </a:ext>
            </a:extLst>
          </p:cNvPr>
          <p:cNvSpPr/>
          <p:nvPr/>
        </p:nvSpPr>
        <p:spPr>
          <a:xfrm>
            <a:off x="8923631" y="5816378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3B3A67C-8101-4F45-B146-033C84E5CFE2}"/>
              </a:ext>
            </a:extLst>
          </p:cNvPr>
          <p:cNvSpPr/>
          <p:nvPr/>
        </p:nvSpPr>
        <p:spPr>
          <a:xfrm>
            <a:off x="10641597" y="5788660"/>
            <a:ext cx="720436" cy="720436"/>
          </a:xfrm>
          <a:prstGeom prst="ellipse">
            <a:avLst/>
          </a:prstGeom>
          <a:solidFill>
            <a:srgbClr val="FFFF99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088F245-A577-4AC6-927D-D56D2C86CAA5}"/>
              </a:ext>
            </a:extLst>
          </p:cNvPr>
          <p:cNvSpPr/>
          <p:nvPr/>
        </p:nvSpPr>
        <p:spPr>
          <a:xfrm>
            <a:off x="7920943" y="3186285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0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F180524-4898-4174-8F1C-21EA8D9729F9}"/>
              </a:ext>
            </a:extLst>
          </p:cNvPr>
          <p:cNvSpPr/>
          <p:nvPr/>
        </p:nvSpPr>
        <p:spPr>
          <a:xfrm>
            <a:off x="6393838" y="4133771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1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45A6FAE-DD2B-498B-A083-414CDA6ABECD}"/>
              </a:ext>
            </a:extLst>
          </p:cNvPr>
          <p:cNvSpPr/>
          <p:nvPr/>
        </p:nvSpPr>
        <p:spPr>
          <a:xfrm>
            <a:off x="5530928" y="5753307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3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6F33ECE-07C3-405F-8E9D-B0F255FB6DAB}"/>
              </a:ext>
            </a:extLst>
          </p:cNvPr>
          <p:cNvSpPr/>
          <p:nvPr/>
        </p:nvSpPr>
        <p:spPr>
          <a:xfrm>
            <a:off x="7227385" y="5753307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4</a:t>
            </a:r>
            <a:endParaRPr lang="zh-TW" altLang="en-US" sz="3600" dirty="0">
              <a:latin typeface="Cambria" pitchFamily="18" charset="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0B3414A-6CB7-42FC-8EE8-A751497B8B63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 flipH="1">
            <a:off x="6757882" y="3807746"/>
            <a:ext cx="1269687" cy="32602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21C492F-57B3-4F23-9E39-1782930B9E82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 flipH="1">
            <a:off x="5894972" y="4755232"/>
            <a:ext cx="605492" cy="99807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CBC8378-57ED-4C0F-B610-E4FC1C255C9C}"/>
              </a:ext>
            </a:extLst>
          </p:cNvPr>
          <p:cNvCxnSpPr>
            <a:stCxn id="16" idx="5"/>
            <a:endCxn id="18" idx="0"/>
          </p:cNvCxnSpPr>
          <p:nvPr/>
        </p:nvCxnSpPr>
        <p:spPr>
          <a:xfrm>
            <a:off x="7015299" y="4755232"/>
            <a:ext cx="576130" cy="99807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2734500-7A48-476F-BB4B-764E7BAC1D48}"/>
              </a:ext>
            </a:extLst>
          </p:cNvPr>
          <p:cNvCxnSpPr>
            <a:stCxn id="15" idx="5"/>
            <a:endCxn id="26" idx="0"/>
          </p:cNvCxnSpPr>
          <p:nvPr/>
        </p:nvCxnSpPr>
        <p:spPr>
          <a:xfrm>
            <a:off x="8542404" y="3807746"/>
            <a:ext cx="1593714" cy="397573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3AA930A8-22CF-4A0A-B235-EF7CFF4BB350}"/>
              </a:ext>
            </a:extLst>
          </p:cNvPr>
          <p:cNvSpPr/>
          <p:nvPr/>
        </p:nvSpPr>
        <p:spPr>
          <a:xfrm>
            <a:off x="9772074" y="4205319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2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193DC8A5-1134-4FA1-AE85-F734A151B0E9}"/>
              </a:ext>
            </a:extLst>
          </p:cNvPr>
          <p:cNvSpPr/>
          <p:nvPr/>
        </p:nvSpPr>
        <p:spPr>
          <a:xfrm>
            <a:off x="8909159" y="5794872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5</a:t>
            </a:r>
            <a:endParaRPr lang="zh-TW" altLang="en-US" sz="3600" dirty="0">
              <a:latin typeface="Cambria" pitchFamily="18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38450E3-3611-4AE9-BA8E-B2A1DF93882C}"/>
              </a:ext>
            </a:extLst>
          </p:cNvPr>
          <p:cNvSpPr/>
          <p:nvPr/>
        </p:nvSpPr>
        <p:spPr>
          <a:xfrm>
            <a:off x="10632913" y="5794872"/>
            <a:ext cx="728087" cy="7280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Cambria" pitchFamily="18" charset="0"/>
                <a:ea typeface="Cambria" pitchFamily="18" charset="0"/>
              </a:rPr>
              <a:t>6</a:t>
            </a:r>
            <a:endParaRPr lang="zh-TW" altLang="en-US" sz="3600" dirty="0">
              <a:latin typeface="Cambria" pitchFamily="18" charset="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42E5EF6-BE55-46B4-9807-4302AD6A3821}"/>
              </a:ext>
            </a:extLst>
          </p:cNvPr>
          <p:cNvCxnSpPr>
            <a:stCxn id="26" idx="3"/>
            <a:endCxn id="28" idx="0"/>
          </p:cNvCxnSpPr>
          <p:nvPr/>
        </p:nvCxnSpPr>
        <p:spPr>
          <a:xfrm flipH="1">
            <a:off x="9273203" y="4826780"/>
            <a:ext cx="605497" cy="96809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16E9E92-B0CE-49C5-BFAA-83313D90C159}"/>
              </a:ext>
            </a:extLst>
          </p:cNvPr>
          <p:cNvCxnSpPr>
            <a:stCxn id="26" idx="5"/>
            <a:endCxn id="30" idx="0"/>
          </p:cNvCxnSpPr>
          <p:nvPr/>
        </p:nvCxnSpPr>
        <p:spPr>
          <a:xfrm>
            <a:off x="10393535" y="4826780"/>
            <a:ext cx="603422" cy="96809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79E90F-A9B3-4C7F-88E8-87B1381E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4919B93B-2AFB-4EC2-82BD-1FEF89FD5B3D}"/>
              </a:ext>
            </a:extLst>
          </p:cNvPr>
          <p:cNvSpPr/>
          <p:nvPr/>
        </p:nvSpPr>
        <p:spPr>
          <a:xfrm>
            <a:off x="598893" y="1930843"/>
            <a:ext cx="8394750" cy="482119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3B4B0C-9BE8-4FDA-9E0B-6209E63D24F8}"/>
              </a:ext>
            </a:extLst>
          </p:cNvPr>
          <p:cNvSpPr/>
          <p:nvPr/>
        </p:nvSpPr>
        <p:spPr>
          <a:xfrm rot="10022957">
            <a:off x="424763" y="-230470"/>
            <a:ext cx="4342238" cy="1141907"/>
          </a:xfrm>
          <a:prstGeom prst="rect">
            <a:avLst/>
          </a:prstGeom>
          <a:solidFill>
            <a:srgbClr val="FFFF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6E5868-2553-492F-82EA-4F0D508B3916}"/>
              </a:ext>
            </a:extLst>
          </p:cNvPr>
          <p:cNvSpPr/>
          <p:nvPr/>
        </p:nvSpPr>
        <p:spPr>
          <a:xfrm rot="10022957">
            <a:off x="2823216" y="723600"/>
            <a:ext cx="3702976" cy="985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D867-6BBE-4EBE-96BE-2CAFC49822C3}"/>
              </a:ext>
            </a:extLst>
          </p:cNvPr>
          <p:cNvSpPr/>
          <p:nvPr/>
        </p:nvSpPr>
        <p:spPr>
          <a:xfrm rot="10022957">
            <a:off x="-255142" y="746276"/>
            <a:ext cx="4130535" cy="927379"/>
          </a:xfrm>
          <a:prstGeom prst="rect">
            <a:avLst/>
          </a:prstGeom>
          <a:solidFill>
            <a:srgbClr val="FFFF9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3BCC8-A945-445B-A340-261AE3A6512C}"/>
              </a:ext>
            </a:extLst>
          </p:cNvPr>
          <p:cNvSpPr/>
          <p:nvPr/>
        </p:nvSpPr>
        <p:spPr>
          <a:xfrm rot="10022957">
            <a:off x="-523486" y="-791498"/>
            <a:ext cx="4650066" cy="133445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6F4627B6-8556-4936-B0F2-3E10274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6362">
            <a:off x="308085" y="387045"/>
            <a:ext cx="5154009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DAA1CE4-8FF4-4984-9341-F527B479A9A5}"/>
              </a:ext>
            </a:extLst>
          </p:cNvPr>
          <p:cNvSpPr/>
          <p:nvPr/>
        </p:nvSpPr>
        <p:spPr>
          <a:xfrm>
            <a:off x="9145669" y="2001249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5BAE30C-2886-4BD2-AE3A-1D7AC4C20B73}"/>
              </a:ext>
            </a:extLst>
          </p:cNvPr>
          <p:cNvSpPr/>
          <p:nvPr/>
        </p:nvSpPr>
        <p:spPr>
          <a:xfrm>
            <a:off x="9983141" y="2015105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4FA7155A-3AD6-457D-A636-BA6ABB509C6A}"/>
              </a:ext>
            </a:extLst>
          </p:cNvPr>
          <p:cNvSpPr/>
          <p:nvPr/>
        </p:nvSpPr>
        <p:spPr>
          <a:xfrm>
            <a:off x="10948412" y="1035153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E4C553D1-9AC8-4667-BCDF-B0CF98065D45}"/>
              </a:ext>
            </a:extLst>
          </p:cNvPr>
          <p:cNvSpPr/>
          <p:nvPr/>
        </p:nvSpPr>
        <p:spPr>
          <a:xfrm>
            <a:off x="9579086" y="1074441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4762717-3FDD-4643-A043-B651407D3077}"/>
              </a:ext>
            </a:extLst>
          </p:cNvPr>
          <p:cNvSpPr/>
          <p:nvPr/>
        </p:nvSpPr>
        <p:spPr>
          <a:xfrm>
            <a:off x="10261063" y="320919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EA9677D-ABF6-4E30-A85F-113B6BE29AFB}"/>
              </a:ext>
            </a:extLst>
          </p:cNvPr>
          <p:cNvSpPr/>
          <p:nvPr/>
        </p:nvSpPr>
        <p:spPr>
          <a:xfrm>
            <a:off x="748293" y="1969824"/>
            <a:ext cx="91280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vector&lt;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edge[N];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略</a:t>
            </a:r>
            <a:endParaRPr lang="en-US" altLang="zh-TW" sz="2200" dirty="0">
              <a:solidFill>
                <a:srgbClr val="20321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200" dirty="0">
              <a:solidFill>
                <a:srgbClr val="20321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stack&lt;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s; // </a:t>
            </a:r>
            <a:r>
              <a:rPr lang="zh-TW" altLang="en-US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存放未結束的節點，頂端為目前所在位置</a:t>
            </a:r>
            <a:endParaRPr lang="en-US" altLang="zh-TW" sz="2200" dirty="0">
              <a:solidFill>
                <a:srgbClr val="20321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s.push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(0);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while(!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s.empty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s.top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 lvl="0"/>
            <a:r>
              <a:rPr lang="zh-TW" altLang="en-US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cout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&lt;&lt; 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&lt;&lt; 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endl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s.pop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// </a:t>
            </a:r>
            <a:r>
              <a:rPr lang="zh-TW" altLang="en-US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遍歷所有節點 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可連到的下一個節點</a:t>
            </a:r>
            <a:endParaRPr lang="en-US" altLang="zh-TW" sz="2200" dirty="0">
              <a:solidFill>
                <a:srgbClr val="20321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for(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 = edge[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].size()-1; j &gt;= 0; --j)</a:t>
            </a:r>
          </a:p>
          <a:p>
            <a:pPr lvl="0"/>
            <a:r>
              <a:rPr lang="zh-TW" altLang="en-US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s.push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(edge[</a:t>
            </a:r>
            <a:r>
              <a:rPr lang="en-US" altLang="zh-TW" sz="2200" dirty="0" err="1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][j]);</a:t>
            </a:r>
          </a:p>
          <a:p>
            <a:pPr lvl="0"/>
            <a:r>
              <a:rPr lang="en-US" altLang="zh-TW" sz="2200" dirty="0">
                <a:solidFill>
                  <a:srgbClr val="2032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8E4FE47-3FFD-4FAF-B114-44E8101BAC3D}"/>
              </a:ext>
            </a:extLst>
          </p:cNvPr>
          <p:cNvSpPr/>
          <p:nvPr/>
        </p:nvSpPr>
        <p:spPr>
          <a:xfrm>
            <a:off x="11094189" y="2876410"/>
            <a:ext cx="8002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F3C747F2-3715-4D88-8297-89F53FBC5676}"/>
              </a:ext>
            </a:extLst>
          </p:cNvPr>
          <p:cNvSpPr/>
          <p:nvPr/>
        </p:nvSpPr>
        <p:spPr>
          <a:xfrm>
            <a:off x="11421324" y="2028961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79B478F9-E0A4-4A6A-88B5-17C76E3801EF}"/>
              </a:ext>
            </a:extLst>
          </p:cNvPr>
          <p:cNvCxnSpPr>
            <a:stCxn id="44" idx="3"/>
            <a:endCxn id="43" idx="0"/>
          </p:cNvCxnSpPr>
          <p:nvPr/>
        </p:nvCxnSpPr>
        <p:spPr>
          <a:xfrm flipH="1">
            <a:off x="9825370" y="741351"/>
            <a:ext cx="507828" cy="33309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D39FE2F-FE57-4D0D-8E99-753BF53ECCE3}"/>
              </a:ext>
            </a:extLst>
          </p:cNvPr>
          <p:cNvCxnSpPr>
            <a:stCxn id="43" idx="3"/>
            <a:endCxn id="40" idx="0"/>
          </p:cNvCxnSpPr>
          <p:nvPr/>
        </p:nvCxnSpPr>
        <p:spPr>
          <a:xfrm flipH="1">
            <a:off x="9391953" y="1494873"/>
            <a:ext cx="259268" cy="5063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0CA7E62-D506-4475-BC24-1287C28EBB35}"/>
              </a:ext>
            </a:extLst>
          </p:cNvPr>
          <p:cNvCxnSpPr>
            <a:stCxn id="43" idx="5"/>
            <a:endCxn id="41" idx="0"/>
          </p:cNvCxnSpPr>
          <p:nvPr/>
        </p:nvCxnSpPr>
        <p:spPr>
          <a:xfrm>
            <a:off x="9999518" y="1494873"/>
            <a:ext cx="229907" cy="52023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0432953-2A0F-4A7A-ACCB-B576B3CC47B4}"/>
              </a:ext>
            </a:extLst>
          </p:cNvPr>
          <p:cNvCxnSpPr>
            <a:stCxn id="44" idx="5"/>
            <a:endCxn id="42" idx="0"/>
          </p:cNvCxnSpPr>
          <p:nvPr/>
        </p:nvCxnSpPr>
        <p:spPr>
          <a:xfrm>
            <a:off x="10681495" y="741351"/>
            <a:ext cx="513201" cy="29380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032E7960-4107-49A7-BCE3-70876BF4E862}"/>
              </a:ext>
            </a:extLst>
          </p:cNvPr>
          <p:cNvSpPr/>
          <p:nvPr/>
        </p:nvSpPr>
        <p:spPr>
          <a:xfrm>
            <a:off x="10598115" y="2028961"/>
            <a:ext cx="492567" cy="49256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54956A4-0491-4C95-BF20-EF887A55910A}"/>
              </a:ext>
            </a:extLst>
          </p:cNvPr>
          <p:cNvCxnSpPr>
            <a:stCxn id="42" idx="3"/>
            <a:endCxn id="54" idx="0"/>
          </p:cNvCxnSpPr>
          <p:nvPr/>
        </p:nvCxnSpPr>
        <p:spPr>
          <a:xfrm flipH="1">
            <a:off x="10844399" y="1455585"/>
            <a:ext cx="176148" cy="5733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D4E09F6-DC39-40A2-BFE1-86336A8DCD5F}"/>
              </a:ext>
            </a:extLst>
          </p:cNvPr>
          <p:cNvCxnSpPr>
            <a:stCxn id="42" idx="5"/>
            <a:endCxn id="49" idx="0"/>
          </p:cNvCxnSpPr>
          <p:nvPr/>
        </p:nvCxnSpPr>
        <p:spPr>
          <a:xfrm>
            <a:off x="11368844" y="1455585"/>
            <a:ext cx="298764" cy="5733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99EB1ABA-64E7-45A5-A575-F1371EBC49A2}"/>
              </a:ext>
            </a:extLst>
          </p:cNvPr>
          <p:cNvSpPr/>
          <p:nvPr/>
        </p:nvSpPr>
        <p:spPr>
          <a:xfrm>
            <a:off x="11111389" y="3563272"/>
            <a:ext cx="775855" cy="267765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5F2E56F-6CE9-4303-B1A0-ED85396B23DB}"/>
              </a:ext>
            </a:extLst>
          </p:cNvPr>
          <p:cNvSpPr/>
          <p:nvPr/>
        </p:nvSpPr>
        <p:spPr>
          <a:xfrm>
            <a:off x="9680993" y="2876410"/>
            <a:ext cx="9509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E1778827-883C-4601-8356-D89F4BD16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83388"/>
              </p:ext>
            </p:extLst>
          </p:nvPr>
        </p:nvGraphicFramePr>
        <p:xfrm>
          <a:off x="9709969" y="3526171"/>
          <a:ext cx="1011614" cy="261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139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矩形 59">
            <a:extLst>
              <a:ext uri="{FF2B5EF4-FFF2-40B4-BE49-F238E27FC236}">
                <a16:creationId xmlns:a16="http://schemas.microsoft.com/office/drawing/2014/main" id="{D2DB78A0-2F57-4DCB-8C21-506DB2AE467B}"/>
              </a:ext>
            </a:extLst>
          </p:cNvPr>
          <p:cNvSpPr/>
          <p:nvPr/>
        </p:nvSpPr>
        <p:spPr>
          <a:xfrm>
            <a:off x="9828109" y="5593023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FDDEF65-9715-44E2-8864-6C42A146B1F1}"/>
              </a:ext>
            </a:extLst>
          </p:cNvPr>
          <p:cNvSpPr/>
          <p:nvPr/>
        </p:nvSpPr>
        <p:spPr>
          <a:xfrm>
            <a:off x="9841964" y="5606878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0EDDF4-602F-4265-9A3F-834F85297F0F}"/>
              </a:ext>
            </a:extLst>
          </p:cNvPr>
          <p:cNvSpPr/>
          <p:nvPr/>
        </p:nvSpPr>
        <p:spPr>
          <a:xfrm>
            <a:off x="9828110" y="5052697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8DFF410-D530-420D-A0BD-8994FAC245F1}"/>
              </a:ext>
            </a:extLst>
          </p:cNvPr>
          <p:cNvSpPr/>
          <p:nvPr/>
        </p:nvSpPr>
        <p:spPr>
          <a:xfrm>
            <a:off x="9828109" y="5052696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FACB7E-134B-49EE-AE80-F0D7C43961F2}"/>
              </a:ext>
            </a:extLst>
          </p:cNvPr>
          <p:cNvSpPr/>
          <p:nvPr/>
        </p:nvSpPr>
        <p:spPr>
          <a:xfrm>
            <a:off x="9814255" y="4498515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C00B040-2857-4F1A-A549-F244837A2765}"/>
              </a:ext>
            </a:extLst>
          </p:cNvPr>
          <p:cNvSpPr/>
          <p:nvPr/>
        </p:nvSpPr>
        <p:spPr>
          <a:xfrm>
            <a:off x="9841959" y="5606873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C281E76-9704-47E0-8F10-AE95998487A1}"/>
              </a:ext>
            </a:extLst>
          </p:cNvPr>
          <p:cNvSpPr/>
          <p:nvPr/>
        </p:nvSpPr>
        <p:spPr>
          <a:xfrm>
            <a:off x="9828104" y="5052691"/>
            <a:ext cx="736979" cy="4230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34886-1C36-4451-9B26-BD271D86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C484-5276-4226-B5F7-3E75859934E3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3335</Words>
  <Application>Microsoft Office PowerPoint</Application>
  <PresentationFormat>寬螢幕</PresentationFormat>
  <Paragraphs>359</Paragraphs>
  <Slides>24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Cambria</vt:lpstr>
      <vt:lpstr>Consolas</vt:lpstr>
      <vt:lpstr>Wingdings</vt:lpstr>
      <vt:lpstr>Office 佈景主題</vt:lpstr>
      <vt:lpstr>Graph圖論(一)</vt:lpstr>
      <vt:lpstr>Contents</vt:lpstr>
      <vt:lpstr>Breadth-First Search(BFS，廣度優先搜尋)</vt:lpstr>
      <vt:lpstr>BFS的精神</vt:lpstr>
      <vt:lpstr>BFS搭配Queue</vt:lpstr>
      <vt:lpstr>PowerPoint 簡報</vt:lpstr>
      <vt:lpstr>Depth-First Search(DFS，深度優先搜尋)</vt:lpstr>
      <vt:lpstr>DFS的精神</vt:lpstr>
      <vt:lpstr>DFS搭配Stack</vt:lpstr>
      <vt:lpstr>DFS實作</vt:lpstr>
      <vt:lpstr>DFS子樹節點量</vt:lpstr>
      <vt:lpstr>DFS子樹節點量</vt:lpstr>
      <vt:lpstr>Backtracking(回溯)</vt:lpstr>
      <vt:lpstr>回溯的精神</vt:lpstr>
      <vt:lpstr>回溯的結構</vt:lpstr>
      <vt:lpstr>範例1：排列組合</vt:lpstr>
      <vt:lpstr>範例1：排列組合</vt:lpstr>
      <vt:lpstr>當場練習：d703: SOS ~~~</vt:lpstr>
      <vt:lpstr>例題練習:)</vt:lpstr>
      <vt:lpstr>BFS例題</vt:lpstr>
      <vt:lpstr>DFS例題</vt:lpstr>
      <vt:lpstr>Backtracking 例題</vt:lpstr>
      <vt:lpstr>其他練習例題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陳彥嘉 (108403532)</dc:creator>
  <cp:lastModifiedBy>陳彥嘉 (108403532)</cp:lastModifiedBy>
  <cp:revision>65</cp:revision>
  <dcterms:created xsi:type="dcterms:W3CDTF">2020-07-15T03:12:57Z</dcterms:created>
  <dcterms:modified xsi:type="dcterms:W3CDTF">2020-08-03T14:31:58Z</dcterms:modified>
</cp:coreProperties>
</file>