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5" r:id="rId4"/>
    <p:sldId id="261" r:id="rId5"/>
    <p:sldId id="282" r:id="rId6"/>
    <p:sldId id="266" r:id="rId7"/>
    <p:sldId id="259" r:id="rId8"/>
    <p:sldId id="268" r:id="rId9"/>
    <p:sldId id="269" r:id="rId10"/>
    <p:sldId id="270" r:id="rId11"/>
    <p:sldId id="271" r:id="rId12"/>
    <p:sldId id="274" r:id="rId13"/>
    <p:sldId id="267" r:id="rId14"/>
    <p:sldId id="263" r:id="rId15"/>
    <p:sldId id="264" r:id="rId16"/>
    <p:sldId id="272" r:id="rId17"/>
    <p:sldId id="273" r:id="rId18"/>
    <p:sldId id="275" r:id="rId19"/>
    <p:sldId id="276" r:id="rId20"/>
    <p:sldId id="278" r:id="rId21"/>
    <p:sldId id="277" r:id="rId22"/>
    <p:sldId id="281" r:id="rId23"/>
    <p:sldId id="280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23D"/>
    <a:srgbClr val="EA7E42"/>
    <a:srgbClr val="FFC409"/>
    <a:srgbClr val="5F3211"/>
    <a:srgbClr val="FFF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3" autoAdjust="0"/>
    <p:restoredTop sz="79526" autoAdjust="0"/>
  </p:normalViewPr>
  <p:slideViewPr>
    <p:cSldViewPr snapToGrid="0">
      <p:cViewPr>
        <p:scale>
          <a:sx n="50" d="100"/>
          <a:sy n="50" d="100"/>
        </p:scale>
        <p:origin x="131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29B40-EC8E-4D20-BAF5-6CCDEA75645A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73BC-502A-4FF6-AC32-529F9C3A5A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66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8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而且我也覺得挺多的題目也不一定完全就是</a:t>
            </a:r>
            <a:r>
              <a:rPr lang="en-US" altLang="zh-TW" dirty="0"/>
              <a:t>greedy</a:t>
            </a:r>
            <a:r>
              <a:rPr lang="zh-TW" altLang="en-US" dirty="0"/>
              <a:t>的概念啦</a:t>
            </a:r>
            <a:r>
              <a:rPr lang="en-US" altLang="zh-TW" dirty="0"/>
              <a:t>-3-</a:t>
            </a:r>
            <a:r>
              <a:rPr lang="zh-TW" altLang="en-US" dirty="0"/>
              <a:t>，怕錯的話感覺可以先直接用</a:t>
            </a:r>
            <a:r>
              <a:rPr lang="en-US" altLang="zh-TW" dirty="0"/>
              <a:t>DP</a:t>
            </a:r>
            <a:r>
              <a:rPr lang="zh-TW" altLang="en-US" dirty="0"/>
              <a:t>的想法解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0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選的大多都是在</a:t>
            </a:r>
            <a:r>
              <a:rPr lang="en-US" altLang="zh-TW" dirty="0"/>
              <a:t>NCUOJ</a:t>
            </a:r>
            <a:r>
              <a:rPr lang="zh-TW" altLang="en-US" dirty="0"/>
              <a:t>上的題目，一來是我比較熟，至少解過；二來是大家看過，不需要重新理解題目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79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((</a:t>
            </a:r>
            <a:r>
              <a:rPr lang="zh-TW" altLang="en-US" dirty="0"/>
              <a:t>說真的我不太懂為何這個是</a:t>
            </a:r>
            <a:r>
              <a:rPr lang="en-US" altLang="zh-TW" dirty="0"/>
              <a:t>GREEDY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72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我也不太懂這個為何是</a:t>
            </a:r>
            <a:r>
              <a:rPr lang="en-US" altLang="zh-TW" dirty="0"/>
              <a:t>GREEDY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8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5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9DF51-ED9A-4F6A-815B-F9CA6E15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0AAD8D-3BB3-422D-890A-5048526C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66B4B0-E957-43CF-81B6-D40AFDF9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D14884-606E-41DD-9ED5-958E8B1F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6CFE66-A772-479B-BBFC-E224EE51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9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5A777-6937-4277-987F-FD4FE036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35EFC0-35F9-43A7-8082-475C8BEC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20E24-C579-4EC6-B6C6-9ACEC80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FD3DD-0E86-4F58-9E70-70740CE3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6CE27-4CB4-4BAC-B438-9673018A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0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696802-56B1-4415-ACEC-7E6CE9480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4C4D49-437B-4CA7-80F9-F1A60F7F8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FFDAB7-9D19-4B9B-918E-25B8D42C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8A6B8-DB8F-454B-8C04-3F292F0B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0F1F4A-C3B5-4429-8341-7DA9D1B6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3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D0F9C-2459-4313-8737-C95E4F6A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356E8-2E9D-4AFC-B668-25F35EC6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04F017-AFEF-4370-B114-D7842176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820374-C4F4-4E0F-90A0-C934FD16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B90E10-3C39-4651-B670-ED6216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44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440AC-24AA-472D-8AC3-9B51AB1B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518AAD-6749-46E1-BB8E-3CE804A6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E0E1E2-C101-41E1-922C-6D88450D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84D44F-ED14-449C-A263-85B6E34F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0E9FE-5925-47F7-B74D-EA343414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B5FF9-1AF8-4087-982A-8A5E3CE3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2253C-0005-4119-AB4E-14CDFB6DE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F61FFC-BF0F-4E08-9E65-3EF5F4B2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260387-5213-4FE9-8630-BDBE5EE2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256888-E4B9-4ABA-8317-AFD45F06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AA4666-FD72-48C8-89EB-5A870A45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6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4BF95-3E3E-4548-A5B8-8BD114A7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B801AC-C929-4962-9818-BDBDB203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316C88-E7B8-4C64-B07C-7A4D09863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C42D80-7F6D-47B0-B30B-61FC490C8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DBCB93-3060-439F-880F-ED1151049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601623-F639-4F81-BF21-DAB998DB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BD1A95-F5E3-475B-824F-21212E94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CD19CA-4318-4C72-BE65-BA60FEB6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4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E6021-8D5E-4169-B08C-97F08575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A276D6-E9B1-4CCA-BD14-3A13DFA8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C0053E-CB90-436B-AC02-38848D8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A469FA-D574-4272-A505-F0D81FAE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4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163F97-FCF7-4156-814F-6A59FF6E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40AF3D-4337-4308-A03C-5574687C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3298B7-01FD-4BF2-BE86-803DDE69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96827-7357-42C8-A633-08FEA9A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EFD30C-705E-480B-A08D-1CDDAAF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714BEA-5D46-47B6-A4CD-4D635D132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06ADA9-0444-41F8-AE53-6ECCBA6E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A21A95-26E4-4403-B6FC-9819C51B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D7C80-E7FA-4212-948A-73948CA5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9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4793F-63B4-4FF9-B760-BDED5EF6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0FD779-2A4B-4ED2-9894-C79E3CC85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FC478A-6A2C-4124-A337-77B09F71C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0FD2FC-5C75-4A12-A79E-79F4113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BE5CBD-10A1-4767-8C65-A1E3970D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13A119-3FA4-491A-A43D-228085B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23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7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E9AEDE-D5F9-4C3D-B8E0-7AEC4A76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89A749-F390-4559-A07C-3DCE7CFE9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99AED5-F3D0-4695-A63D-E13F3769B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4F49-0531-496E-A430-21AD7D30D5C6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A8D644-2A78-43B4-959B-70FD4B10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206D28-8186-40C3-9E84-07E19C801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8F53-9565-43C1-914C-4E515EEE3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55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A5AE24-7644-4A9F-8A80-416E93D5F921}"/>
              </a:ext>
            </a:extLst>
          </p:cNvPr>
          <p:cNvSpPr/>
          <p:nvPr/>
        </p:nvSpPr>
        <p:spPr>
          <a:xfrm>
            <a:off x="4286249" y="1983580"/>
            <a:ext cx="3619499" cy="2890838"/>
          </a:xfrm>
          <a:prstGeom prst="rect">
            <a:avLst/>
          </a:prstGeom>
          <a:solidFill>
            <a:srgbClr val="FFF9C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712" y="2897980"/>
            <a:ext cx="3838575" cy="1062038"/>
          </a:xfrm>
        </p:spPr>
        <p:txBody>
          <a:bodyPr>
            <a:normAutofit fontScale="90000"/>
          </a:bodyPr>
          <a:lstStyle/>
          <a:p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endParaRPr lang="zh-TW" alt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C5C34C-F837-4620-A8C2-0DA464C3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0749" y="5586102"/>
            <a:ext cx="5090495" cy="543645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用於解最佳化問題的解題技巧之一的演算法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2978774">
            <a:off x="1148517" y="-145769"/>
            <a:ext cx="1564092" cy="1550237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5150354">
            <a:off x="2541462" y="466391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574444-A92C-445D-BD14-5CAA051B263F}"/>
              </a:ext>
            </a:extLst>
          </p:cNvPr>
          <p:cNvSpPr/>
          <p:nvPr/>
        </p:nvSpPr>
        <p:spPr>
          <a:xfrm>
            <a:off x="4176712" y="1865745"/>
            <a:ext cx="3838575" cy="3121892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7F7A69-29CF-4B2E-9049-286A23CB840F}"/>
              </a:ext>
            </a:extLst>
          </p:cNvPr>
          <p:cNvSpPr/>
          <p:nvPr/>
        </p:nvSpPr>
        <p:spPr>
          <a:xfrm>
            <a:off x="3738560" y="1476089"/>
            <a:ext cx="4714875" cy="3901204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8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5490" cy="4351338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題目敘述：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種硬幣，你欠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David m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元，請用最少硬幣數，湊出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元給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David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不能用的例子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NCUOJ#1010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75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549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法非常直覺。填答案的原則：先找給你面額較高的硬幣。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：若錢幣的面額是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8,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，而要找錢的金額是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元的話，就爆掉了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QQ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不能用的例子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NCUOJ#1010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E3D7E7C-0438-489C-9B04-8D286AD32D3D}"/>
              </a:ext>
            </a:extLst>
          </p:cNvPr>
          <p:cNvSpPr/>
          <p:nvPr/>
        </p:nvSpPr>
        <p:spPr>
          <a:xfrm>
            <a:off x="1043015" y="4424784"/>
            <a:ext cx="716337" cy="73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31BAEB7-7E19-46F8-AE89-CDB32756AE1C}"/>
              </a:ext>
            </a:extLst>
          </p:cNvPr>
          <p:cNvSpPr/>
          <p:nvPr/>
        </p:nvSpPr>
        <p:spPr>
          <a:xfrm>
            <a:off x="1915726" y="4424784"/>
            <a:ext cx="716337" cy="73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5F020A6-A652-46F4-B9AB-87E6B23F8E32}"/>
              </a:ext>
            </a:extLst>
          </p:cNvPr>
          <p:cNvSpPr/>
          <p:nvPr/>
        </p:nvSpPr>
        <p:spPr>
          <a:xfrm>
            <a:off x="2788437" y="4424784"/>
            <a:ext cx="716337" cy="73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62EB933-7910-4DC0-9FBB-B605821A5436}"/>
              </a:ext>
            </a:extLst>
          </p:cNvPr>
          <p:cNvSpPr/>
          <p:nvPr/>
        </p:nvSpPr>
        <p:spPr>
          <a:xfrm>
            <a:off x="3661148" y="4424784"/>
            <a:ext cx="716337" cy="73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F67D1EA-4880-4A38-AA80-36B741B51B82}"/>
              </a:ext>
            </a:extLst>
          </p:cNvPr>
          <p:cNvSpPr/>
          <p:nvPr/>
        </p:nvSpPr>
        <p:spPr>
          <a:xfrm>
            <a:off x="1043015" y="5492448"/>
            <a:ext cx="716337" cy="73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D06138B-8ACB-487E-B53D-4C71F0028293}"/>
              </a:ext>
            </a:extLst>
          </p:cNvPr>
          <p:cNvSpPr/>
          <p:nvPr/>
        </p:nvSpPr>
        <p:spPr>
          <a:xfrm>
            <a:off x="1915726" y="5492448"/>
            <a:ext cx="716337" cy="73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EF53915-065C-49C9-9016-0E0E59A5904D}"/>
              </a:ext>
            </a:extLst>
          </p:cNvPr>
          <p:cNvSpPr/>
          <p:nvPr/>
        </p:nvSpPr>
        <p:spPr>
          <a:xfrm>
            <a:off x="2788437" y="5492448"/>
            <a:ext cx="716337" cy="73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0BD581-13AE-47D6-8771-8152C7B9EB22}"/>
              </a:ext>
            </a:extLst>
          </p:cNvPr>
          <p:cNvSpPr/>
          <p:nvPr/>
        </p:nvSpPr>
        <p:spPr>
          <a:xfrm>
            <a:off x="838200" y="5306047"/>
            <a:ext cx="5041739" cy="11868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000" dirty="0">
                <a:solidFill>
                  <a:srgbClr val="FF0000"/>
                </a:solidFill>
              </a:rPr>
              <a:t>WIN</a:t>
            </a:r>
            <a:r>
              <a:rPr lang="zh-TW" altLang="en-US" sz="40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6815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5490" cy="4351338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爬完文的感覺告訴我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要如何正確得知此題用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42F8DD-2A39-406C-B00B-5389AB330B5F}"/>
              </a:ext>
            </a:extLst>
          </p:cNvPr>
          <p:cNvSpPr/>
          <p:nvPr/>
        </p:nvSpPr>
        <p:spPr>
          <a:xfrm>
            <a:off x="1260146" y="2456855"/>
            <a:ext cx="9186362" cy="3201378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靠經驗</a:t>
            </a:r>
            <a:r>
              <a:rPr lang="en-US" altLang="zh-TW" sz="16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66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41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0FD9CE0-23B0-4978-B4E6-70A7F3BD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70" y="3429000"/>
            <a:ext cx="10515600" cy="2852737"/>
          </a:xfrm>
        </p:spPr>
        <p:txBody>
          <a:bodyPr>
            <a:norm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2C0A9-9C1E-47FF-9069-01B336AC8F0B}"/>
              </a:ext>
            </a:extLst>
          </p:cNvPr>
          <p:cNvSpPr/>
          <p:nvPr/>
        </p:nvSpPr>
        <p:spPr>
          <a:xfrm rot="17540180">
            <a:off x="1718053" y="2182752"/>
            <a:ext cx="2830624" cy="8955127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EE9E70-4B9A-404D-B9EB-6954A604E5DB}"/>
              </a:ext>
            </a:extLst>
          </p:cNvPr>
          <p:cNvSpPr/>
          <p:nvPr/>
        </p:nvSpPr>
        <p:spPr>
          <a:xfrm rot="11259404">
            <a:off x="516141" y="2089467"/>
            <a:ext cx="996581" cy="1251034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58B1D5-53F6-4D5D-8DDF-D8B71A6A49BF}"/>
              </a:ext>
            </a:extLst>
          </p:cNvPr>
          <p:cNvSpPr/>
          <p:nvPr/>
        </p:nvSpPr>
        <p:spPr>
          <a:xfrm rot="13430984">
            <a:off x="534200" y="719455"/>
            <a:ext cx="2100210" cy="2046916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AE77A6-B68E-41D5-96E3-D053969BC963}"/>
              </a:ext>
            </a:extLst>
          </p:cNvPr>
          <p:cNvSpPr/>
          <p:nvPr/>
        </p:nvSpPr>
        <p:spPr>
          <a:xfrm rot="13204095">
            <a:off x="1086934" y="2870439"/>
            <a:ext cx="996581" cy="104195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8D26C4-7611-4D8D-8128-7B24B7F8BA8C}"/>
              </a:ext>
            </a:extLst>
          </p:cNvPr>
          <p:cNvSpPr/>
          <p:nvPr/>
        </p:nvSpPr>
        <p:spPr>
          <a:xfrm rot="11259404">
            <a:off x="1361547" y="3672287"/>
            <a:ext cx="340303" cy="459300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41B241-772C-4E1C-BD1D-8075AF0268BF}"/>
              </a:ext>
            </a:extLst>
          </p:cNvPr>
          <p:cNvSpPr/>
          <p:nvPr/>
        </p:nvSpPr>
        <p:spPr>
          <a:xfrm rot="13204095">
            <a:off x="1060710" y="4394188"/>
            <a:ext cx="340303" cy="382542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D05326-0853-4601-97D7-CB487BA800FA}"/>
              </a:ext>
            </a:extLst>
          </p:cNvPr>
          <p:cNvSpPr/>
          <p:nvPr/>
        </p:nvSpPr>
        <p:spPr>
          <a:xfrm>
            <a:off x="1632074" y="639181"/>
            <a:ext cx="10163686" cy="77100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5D5549-435E-4466-BA9D-F823C230AD0C}"/>
              </a:ext>
            </a:extLst>
          </p:cNvPr>
          <p:cNvSpPr/>
          <p:nvPr/>
        </p:nvSpPr>
        <p:spPr>
          <a:xfrm rot="5400000">
            <a:off x="9359862" y="2356458"/>
            <a:ext cx="3900478" cy="45721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61314E-A518-458F-B7C5-6EC4437FE879}"/>
              </a:ext>
            </a:extLst>
          </p:cNvPr>
          <p:cNvSpPr/>
          <p:nvPr/>
        </p:nvSpPr>
        <p:spPr>
          <a:xfrm rot="5400000">
            <a:off x="8518650" y="3265283"/>
            <a:ext cx="6021572" cy="4571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54B893-0995-4267-91B3-D81EB213546D}"/>
              </a:ext>
            </a:extLst>
          </p:cNvPr>
          <p:cNvSpPr/>
          <p:nvPr/>
        </p:nvSpPr>
        <p:spPr>
          <a:xfrm flipV="1">
            <a:off x="5078849" y="854559"/>
            <a:ext cx="6995160" cy="4571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3F4414-B796-4515-89C6-8AA2FF03C72B}"/>
              </a:ext>
            </a:extLst>
          </p:cNvPr>
          <p:cNvSpPr/>
          <p:nvPr/>
        </p:nvSpPr>
        <p:spPr>
          <a:xfrm rot="13031843">
            <a:off x="10579993" y="5575782"/>
            <a:ext cx="1111486" cy="1191072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A6B369-F112-4447-97A7-CE5E63DE72F6}"/>
              </a:ext>
            </a:extLst>
          </p:cNvPr>
          <p:cNvSpPr/>
          <p:nvPr/>
        </p:nvSpPr>
        <p:spPr>
          <a:xfrm rot="15415510">
            <a:off x="11310528" y="5013618"/>
            <a:ext cx="809111" cy="779808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66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題目敘述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：就如標題一樣，不能再簡化了。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Pseudocode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：最大連續區間和 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#1004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81E2A4-4BF4-4D3E-95CA-5A01947799D5}"/>
              </a:ext>
            </a:extLst>
          </p:cNvPr>
          <p:cNvSpPr/>
          <p:nvPr/>
        </p:nvSpPr>
        <p:spPr>
          <a:xfrm>
            <a:off x="1178331" y="3185554"/>
            <a:ext cx="9527406" cy="2472680"/>
          </a:xfrm>
          <a:prstGeom prst="rect">
            <a:avLst/>
          </a:prstGeom>
          <a:solidFill>
            <a:srgbClr val="FFF9C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for(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0 to n){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tmpmax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+=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MAX = max(MAX,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tmpmax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	//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找到目前讀取的最大值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if(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tmpmax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 0)	//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tmpmax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勢必再加任何數字都不可能比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tmpmax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015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題目敘述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：就如標題一樣，不能再簡化了。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：想像一下，如果是把它整個陣列全部乘以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的話，在其中取最大連續區間和，再次把它翻轉過來，把整個陣列全部加總然後剪掉剛剛負的部分最大區間合就是答案了ㄟ！！！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這根本是黑魔法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Pseudocode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：參考範例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：最大環狀連續區間合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#1008(vs #1004)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3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題目敘述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：電視有很多節目，每個有給開始時間和結束時間，要找我能夠完整看完多少個節目？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：填答案的原則很簡單，優先選擇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最早結束的活動，就能剩下最多時間來安排其他活動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：排程問題 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#1007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F431F4-BB04-4F6F-BE8B-209989B58656}"/>
              </a:ext>
            </a:extLst>
          </p:cNvPr>
          <p:cNvSpPr/>
          <p:nvPr/>
        </p:nvSpPr>
        <p:spPr>
          <a:xfrm>
            <a:off x="1246931" y="4062499"/>
            <a:ext cx="3919383" cy="2536237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A3A3E9-2348-4620-8B42-CBE15BAEEA35}"/>
              </a:ext>
            </a:extLst>
          </p:cNvPr>
          <p:cNvSpPr/>
          <p:nvPr/>
        </p:nvSpPr>
        <p:spPr>
          <a:xfrm>
            <a:off x="1239116" y="4045611"/>
            <a:ext cx="90312" cy="2536237"/>
          </a:xfrm>
          <a:prstGeom prst="rect">
            <a:avLst/>
          </a:prstGeom>
          <a:solidFill>
            <a:srgbClr val="FFF9C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0B0BA1-8526-41DC-86FB-6A2D9EE30FAC}"/>
              </a:ext>
            </a:extLst>
          </p:cNvPr>
          <p:cNvSpPr/>
          <p:nvPr/>
        </p:nvSpPr>
        <p:spPr>
          <a:xfrm rot="5400000">
            <a:off x="3153653" y="4593888"/>
            <a:ext cx="90311" cy="3919385"/>
          </a:xfrm>
          <a:prstGeom prst="rect">
            <a:avLst/>
          </a:prstGeom>
          <a:solidFill>
            <a:srgbClr val="FFF9C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56AD8C-4A08-413D-A099-85354DDA7949}"/>
              </a:ext>
            </a:extLst>
          </p:cNvPr>
          <p:cNvSpPr/>
          <p:nvPr/>
        </p:nvSpPr>
        <p:spPr>
          <a:xfrm rot="5400000">
            <a:off x="2501137" y="3981975"/>
            <a:ext cx="378204" cy="1269278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AD5E8-C89D-4301-A6C7-F5D50E23F524}"/>
              </a:ext>
            </a:extLst>
          </p:cNvPr>
          <p:cNvSpPr/>
          <p:nvPr/>
        </p:nvSpPr>
        <p:spPr>
          <a:xfrm rot="5400000">
            <a:off x="1923767" y="4549748"/>
            <a:ext cx="378204" cy="1044796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A91D25-68CE-4F03-A9FD-35F2BC622F0B}"/>
              </a:ext>
            </a:extLst>
          </p:cNvPr>
          <p:cNvSpPr/>
          <p:nvPr/>
        </p:nvSpPr>
        <p:spPr>
          <a:xfrm rot="5400000">
            <a:off x="2775752" y="4881783"/>
            <a:ext cx="378204" cy="2258100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81457C-609F-4292-B015-34947CC3C3A6}"/>
              </a:ext>
            </a:extLst>
          </p:cNvPr>
          <p:cNvSpPr/>
          <p:nvPr/>
        </p:nvSpPr>
        <p:spPr>
          <a:xfrm rot="5400000">
            <a:off x="3449276" y="4652927"/>
            <a:ext cx="378204" cy="1728971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2D89D0-6FB7-4ACD-88B3-A6E351037A06}"/>
              </a:ext>
            </a:extLst>
          </p:cNvPr>
          <p:cNvSpPr/>
          <p:nvPr/>
        </p:nvSpPr>
        <p:spPr>
          <a:xfrm>
            <a:off x="6046840" y="4062499"/>
            <a:ext cx="3919383" cy="2536237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01657C-5FBB-4960-A44C-4B4C4170A413}"/>
              </a:ext>
            </a:extLst>
          </p:cNvPr>
          <p:cNvSpPr/>
          <p:nvPr/>
        </p:nvSpPr>
        <p:spPr>
          <a:xfrm>
            <a:off x="6039025" y="4045611"/>
            <a:ext cx="90312" cy="2536237"/>
          </a:xfrm>
          <a:prstGeom prst="rect">
            <a:avLst/>
          </a:prstGeom>
          <a:solidFill>
            <a:srgbClr val="FFF9C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07411A-0199-420D-AF06-AA38A7FCDEE2}"/>
              </a:ext>
            </a:extLst>
          </p:cNvPr>
          <p:cNvSpPr/>
          <p:nvPr/>
        </p:nvSpPr>
        <p:spPr>
          <a:xfrm rot="5400000">
            <a:off x="7953562" y="4593888"/>
            <a:ext cx="90311" cy="3919385"/>
          </a:xfrm>
          <a:prstGeom prst="rect">
            <a:avLst/>
          </a:prstGeom>
          <a:solidFill>
            <a:srgbClr val="FFF9C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418E7-103B-48F5-8B29-5468637B405C}"/>
              </a:ext>
            </a:extLst>
          </p:cNvPr>
          <p:cNvSpPr/>
          <p:nvPr/>
        </p:nvSpPr>
        <p:spPr>
          <a:xfrm rot="5400000">
            <a:off x="7301046" y="4433389"/>
            <a:ext cx="378204" cy="1269278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AC65CA-9808-49A6-A224-F9F364969CED}"/>
              </a:ext>
            </a:extLst>
          </p:cNvPr>
          <p:cNvSpPr/>
          <p:nvPr/>
        </p:nvSpPr>
        <p:spPr>
          <a:xfrm rot="5400000">
            <a:off x="6723676" y="4075182"/>
            <a:ext cx="378204" cy="1044796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8701AB-0ED2-4252-A4E4-65D907738002}"/>
              </a:ext>
            </a:extLst>
          </p:cNvPr>
          <p:cNvSpPr/>
          <p:nvPr/>
        </p:nvSpPr>
        <p:spPr>
          <a:xfrm rot="5400000">
            <a:off x="7575661" y="4384073"/>
            <a:ext cx="378204" cy="2258100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BCC036-DFDF-4294-8E96-AADD280BA3D7}"/>
              </a:ext>
            </a:extLst>
          </p:cNvPr>
          <p:cNvSpPr/>
          <p:nvPr/>
        </p:nvSpPr>
        <p:spPr>
          <a:xfrm rot="5400000">
            <a:off x="8249185" y="5127493"/>
            <a:ext cx="378204" cy="1728971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111B197-A6EB-40CC-A44D-CD272F432259}"/>
              </a:ext>
            </a:extLst>
          </p:cNvPr>
          <p:cNvSpPr/>
          <p:nvPr/>
        </p:nvSpPr>
        <p:spPr>
          <a:xfrm>
            <a:off x="1059450" y="3894159"/>
            <a:ext cx="424169" cy="378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6C27F555-6A49-42C2-928E-0C24CC4475B6}"/>
              </a:ext>
            </a:extLst>
          </p:cNvPr>
          <p:cNvSpPr/>
          <p:nvPr/>
        </p:nvSpPr>
        <p:spPr>
          <a:xfrm>
            <a:off x="5883915" y="3873396"/>
            <a:ext cx="424169" cy="378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8BD26E0-D8D0-4DC4-9E69-2CE09FB1AB5D}"/>
              </a:ext>
            </a:extLst>
          </p:cNvPr>
          <p:cNvSpPr/>
          <p:nvPr/>
        </p:nvSpPr>
        <p:spPr>
          <a:xfrm rot="5400000">
            <a:off x="4983410" y="6325685"/>
            <a:ext cx="424169" cy="378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46B1FD61-E386-4241-A7BB-110B7C022C8C}"/>
              </a:ext>
            </a:extLst>
          </p:cNvPr>
          <p:cNvSpPr/>
          <p:nvPr/>
        </p:nvSpPr>
        <p:spPr>
          <a:xfrm rot="5400000">
            <a:off x="9798925" y="6364478"/>
            <a:ext cx="424169" cy="378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31FFA4F-3FA1-4DBE-A03E-531CDB547B17}"/>
              </a:ext>
            </a:extLst>
          </p:cNvPr>
          <p:cNvCxnSpPr>
            <a:cxnSpLocks/>
          </p:cNvCxnSpPr>
          <p:nvPr/>
        </p:nvCxnSpPr>
        <p:spPr>
          <a:xfrm>
            <a:off x="5006392" y="5368376"/>
            <a:ext cx="1208495" cy="0"/>
          </a:xfrm>
          <a:prstGeom prst="straightConnector1">
            <a:avLst/>
          </a:prstGeom>
          <a:ln w="1174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0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Pseudocode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：排程問題 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#1007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81E2A4-4BF4-4D3E-95CA-5A01947799D5}"/>
              </a:ext>
            </a:extLst>
          </p:cNvPr>
          <p:cNvSpPr/>
          <p:nvPr/>
        </p:nvSpPr>
        <p:spPr>
          <a:xfrm>
            <a:off x="1202360" y="2631894"/>
            <a:ext cx="10515600" cy="3098203"/>
          </a:xfrm>
          <a:prstGeom prst="rect">
            <a:avLst/>
          </a:prstGeom>
          <a:solidFill>
            <a:srgbClr val="FFF9C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sort(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	//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排序全部的節目，讓先結束的排在前面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 end=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[0]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的結束時間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start,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1;	//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1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是因為最糟我一定可以看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個節目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for(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1 to n){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if(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現在所在的這個節目開始時間比我前一個結束時間晚的話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++;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end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更新成目前此節目的結束時間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}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6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題目敘述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：有一個正方形矩陣，求從左上走到右下的全部合法走法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合法：往右、往下；不合法：往左、往上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：走就對了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遇到不合法的就不要走下去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：正方形上的神祕路徑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#1013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3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題目敘述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：輸入一串數字，我要照字典序輸出所有子集合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：把題目分解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假設現在是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：子集合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#1014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D29DD7-F4F2-4845-95AC-B5BD8606E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0592"/>
          <a:stretch/>
        </p:blipFill>
        <p:spPr>
          <a:xfrm>
            <a:off x="1442463" y="3563813"/>
            <a:ext cx="860128" cy="31051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0126D7-0125-4E6F-A54D-1132A4135116}"/>
              </a:ext>
            </a:extLst>
          </p:cNvPr>
          <p:cNvSpPr/>
          <p:nvPr/>
        </p:nvSpPr>
        <p:spPr>
          <a:xfrm>
            <a:off x="1397676" y="3758308"/>
            <a:ext cx="211669" cy="1539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BBFEBA-7ECB-467F-ADA7-9C24BC686B97}"/>
              </a:ext>
            </a:extLst>
          </p:cNvPr>
          <p:cNvSpPr/>
          <p:nvPr/>
        </p:nvSpPr>
        <p:spPr>
          <a:xfrm>
            <a:off x="1643737" y="3833210"/>
            <a:ext cx="559476" cy="15391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4D9CC9-1472-4A88-B9A8-775C1509D4B6}"/>
              </a:ext>
            </a:extLst>
          </p:cNvPr>
          <p:cNvSpPr/>
          <p:nvPr/>
        </p:nvSpPr>
        <p:spPr>
          <a:xfrm>
            <a:off x="1363999" y="5233207"/>
            <a:ext cx="559476" cy="13835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35FD9D0-0E50-45D6-A598-94CCAE73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659" y="3563813"/>
            <a:ext cx="666750" cy="1562100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166AE19-D5B1-4065-8799-F7A5FEEF5ED1}"/>
              </a:ext>
            </a:extLst>
          </p:cNvPr>
          <p:cNvCxnSpPr>
            <a:cxnSpLocks/>
          </p:cNvCxnSpPr>
          <p:nvPr/>
        </p:nvCxnSpPr>
        <p:spPr>
          <a:xfrm>
            <a:off x="2488644" y="4527865"/>
            <a:ext cx="1208495" cy="0"/>
          </a:xfrm>
          <a:prstGeom prst="straightConnector1">
            <a:avLst/>
          </a:prstGeom>
          <a:ln w="1174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7A0333D-47D9-4B13-BCDA-DE351ED5AB3C}"/>
              </a:ext>
            </a:extLst>
          </p:cNvPr>
          <p:cNvSpPr txBox="1"/>
          <p:nvPr/>
        </p:nvSpPr>
        <p:spPr>
          <a:xfrm>
            <a:off x="2651760" y="52332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510CED-9BF9-4EE3-885C-DAB93CDD802D}"/>
              </a:ext>
            </a:extLst>
          </p:cNvPr>
          <p:cNvCxnSpPr>
            <a:cxnSpLocks/>
          </p:cNvCxnSpPr>
          <p:nvPr/>
        </p:nvCxnSpPr>
        <p:spPr>
          <a:xfrm>
            <a:off x="4887505" y="4527865"/>
            <a:ext cx="1208495" cy="0"/>
          </a:xfrm>
          <a:prstGeom prst="straightConnector1">
            <a:avLst/>
          </a:prstGeom>
          <a:ln w="1174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947EE3-5FE5-4889-9DA2-311F1F4CD53B}"/>
              </a:ext>
            </a:extLst>
          </p:cNvPr>
          <p:cNvSpPr txBox="1"/>
          <p:nvPr/>
        </p:nvSpPr>
        <p:spPr>
          <a:xfrm>
            <a:off x="5050621" y="52332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D310E27-7A1F-4F22-93E3-A0DB24475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697" y="3563144"/>
            <a:ext cx="542925" cy="8763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C1B66DD-6200-465E-946B-CB5B889CD7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58"/>
          <a:stretch/>
        </p:blipFill>
        <p:spPr>
          <a:xfrm>
            <a:off x="9148909" y="3563144"/>
            <a:ext cx="333145" cy="485775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8235C28-75F0-46CF-B0F0-3808A19B810C}"/>
              </a:ext>
            </a:extLst>
          </p:cNvPr>
          <p:cNvCxnSpPr>
            <a:cxnSpLocks/>
          </p:cNvCxnSpPr>
          <p:nvPr/>
        </p:nvCxnSpPr>
        <p:spPr>
          <a:xfrm>
            <a:off x="7559407" y="4527865"/>
            <a:ext cx="1208495" cy="0"/>
          </a:xfrm>
          <a:prstGeom prst="straightConnector1">
            <a:avLst/>
          </a:prstGeom>
          <a:ln w="1174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F48C3CA-08B5-43E7-9CD0-896EA88D25B2}"/>
              </a:ext>
            </a:extLst>
          </p:cNvPr>
          <p:cNvSpPr txBox="1"/>
          <p:nvPr/>
        </p:nvSpPr>
        <p:spPr>
          <a:xfrm>
            <a:off x="7722523" y="52332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89A8D1-7226-49FB-9B5D-7F4E476FF165}"/>
              </a:ext>
            </a:extLst>
          </p:cNvPr>
          <p:cNvSpPr/>
          <p:nvPr/>
        </p:nvSpPr>
        <p:spPr>
          <a:xfrm>
            <a:off x="3920659" y="3570814"/>
            <a:ext cx="144359" cy="860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F7EA72B-3B77-4EAE-B447-5899EC877518}"/>
              </a:ext>
            </a:extLst>
          </p:cNvPr>
          <p:cNvSpPr/>
          <p:nvPr/>
        </p:nvSpPr>
        <p:spPr>
          <a:xfrm>
            <a:off x="4134024" y="3586798"/>
            <a:ext cx="381565" cy="8609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F6F33F-F74D-4C7A-AE68-EA748681370D}"/>
              </a:ext>
            </a:extLst>
          </p:cNvPr>
          <p:cNvSpPr/>
          <p:nvPr/>
        </p:nvSpPr>
        <p:spPr>
          <a:xfrm>
            <a:off x="3881952" y="4401987"/>
            <a:ext cx="381565" cy="7739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EDCB69-0B5F-4937-8366-BC70B997DA05}"/>
              </a:ext>
            </a:extLst>
          </p:cNvPr>
          <p:cNvSpPr/>
          <p:nvPr/>
        </p:nvSpPr>
        <p:spPr>
          <a:xfrm>
            <a:off x="6595595" y="3635373"/>
            <a:ext cx="109974" cy="493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B689E8-41B8-491A-B0E9-1F5BF417D052}"/>
              </a:ext>
            </a:extLst>
          </p:cNvPr>
          <p:cNvSpPr/>
          <p:nvPr/>
        </p:nvSpPr>
        <p:spPr>
          <a:xfrm>
            <a:off x="6808959" y="3651357"/>
            <a:ext cx="290679" cy="4939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496120-70CF-497D-BB2A-BBD508D6734A}"/>
              </a:ext>
            </a:extLst>
          </p:cNvPr>
          <p:cNvSpPr/>
          <p:nvPr/>
        </p:nvSpPr>
        <p:spPr>
          <a:xfrm>
            <a:off x="6549158" y="4143489"/>
            <a:ext cx="290679" cy="4439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3E6D68C-727F-450B-B862-F6004C801985}"/>
              </a:ext>
            </a:extLst>
          </p:cNvPr>
          <p:cNvSpPr/>
          <p:nvPr/>
        </p:nvSpPr>
        <p:spPr>
          <a:xfrm>
            <a:off x="9158516" y="3635373"/>
            <a:ext cx="168363" cy="357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39F4740-AC31-473D-A033-32B53CA99C74}"/>
              </a:ext>
            </a:extLst>
          </p:cNvPr>
          <p:cNvSpPr/>
          <p:nvPr/>
        </p:nvSpPr>
        <p:spPr>
          <a:xfrm>
            <a:off x="6611926" y="5980441"/>
            <a:ext cx="4688751" cy="537502"/>
          </a:xfrm>
          <a:prstGeom prst="rect">
            <a:avLst/>
          </a:prstGeom>
          <a:solidFill>
            <a:srgbClr val="FFF9C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有種地回感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		-&gt;</a:t>
            </a:r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先做再說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</a:t>
            </a:r>
            <a:endParaRPr lang="en-US" altLang="zh-TW" sz="20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89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63" y="332372"/>
            <a:ext cx="4428744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262400" y="3522054"/>
            <a:ext cx="532986" cy="618009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54664" y="2623354"/>
            <a:ext cx="1123223" cy="1011173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1155688" y="-3357277"/>
            <a:ext cx="2830624" cy="7235832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49005" y="839084"/>
            <a:ext cx="1903325" cy="1839814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6018B9-25BC-41F6-911C-395FA699E8E1}"/>
              </a:ext>
            </a:extLst>
          </p:cNvPr>
          <p:cNvSpPr/>
          <p:nvPr/>
        </p:nvSpPr>
        <p:spPr>
          <a:xfrm rot="12233828">
            <a:off x="594070" y="4122676"/>
            <a:ext cx="532986" cy="514726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BFF605-1A58-488F-B09F-9B6B1BDEC5F1}"/>
              </a:ext>
            </a:extLst>
          </p:cNvPr>
          <p:cNvSpPr/>
          <p:nvPr/>
        </p:nvSpPr>
        <p:spPr>
          <a:xfrm rot="10289137">
            <a:off x="910085" y="4664943"/>
            <a:ext cx="181999" cy="226894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5A726A-376E-4098-A636-DA6829B978C1}"/>
              </a:ext>
            </a:extLst>
          </p:cNvPr>
          <p:cNvSpPr/>
          <p:nvPr/>
        </p:nvSpPr>
        <p:spPr>
          <a:xfrm rot="12233828">
            <a:off x="525275" y="5270547"/>
            <a:ext cx="181999" cy="188975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F6678A-4149-4F7D-9C8F-E58FAC2EEE29}"/>
              </a:ext>
            </a:extLst>
          </p:cNvPr>
          <p:cNvSpPr/>
          <p:nvPr/>
        </p:nvSpPr>
        <p:spPr>
          <a:xfrm rot="16743996">
            <a:off x="10943833" y="4835846"/>
            <a:ext cx="532986" cy="61800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8D973F-820F-4ABC-9344-BF737CD9356E}"/>
              </a:ext>
            </a:extLst>
          </p:cNvPr>
          <p:cNvSpPr/>
          <p:nvPr/>
        </p:nvSpPr>
        <p:spPr>
          <a:xfrm rot="18915576">
            <a:off x="10736097" y="3937146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8BDB14-E8D1-4721-82B1-1F29CAF4B5F8}"/>
              </a:ext>
            </a:extLst>
          </p:cNvPr>
          <p:cNvSpPr/>
          <p:nvPr/>
        </p:nvSpPr>
        <p:spPr>
          <a:xfrm rot="18688687">
            <a:off x="11275503" y="5521308"/>
            <a:ext cx="532986" cy="514726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471D60-3FEC-46D7-981B-30AD590F0ADC}"/>
              </a:ext>
            </a:extLst>
          </p:cNvPr>
          <p:cNvSpPr/>
          <p:nvPr/>
        </p:nvSpPr>
        <p:spPr>
          <a:xfrm rot="16743996">
            <a:off x="11591518" y="5978735"/>
            <a:ext cx="181999" cy="226894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7C8DFE-8CE9-4094-A1B9-E231DC5084AF}"/>
              </a:ext>
            </a:extLst>
          </p:cNvPr>
          <p:cNvSpPr/>
          <p:nvPr/>
        </p:nvSpPr>
        <p:spPr>
          <a:xfrm rot="18688687">
            <a:off x="11206708" y="6669179"/>
            <a:ext cx="181999" cy="188975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27D6DE-832E-43DF-AA77-BA5B5BD5D4E5}"/>
              </a:ext>
            </a:extLst>
          </p:cNvPr>
          <p:cNvSpPr/>
          <p:nvPr/>
        </p:nvSpPr>
        <p:spPr>
          <a:xfrm>
            <a:off x="3264039" y="1886927"/>
            <a:ext cx="6463698" cy="1110797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的特性</a:t>
            </a:r>
            <a:r>
              <a:rPr lang="zh-TW" altLang="en-US" sz="3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0827A0-069A-4BCE-A53A-EAFACF193D34}"/>
              </a:ext>
            </a:extLst>
          </p:cNvPr>
          <p:cNvSpPr/>
          <p:nvPr/>
        </p:nvSpPr>
        <p:spPr>
          <a:xfrm>
            <a:off x="3264039" y="3269242"/>
            <a:ext cx="6463698" cy="1110797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何時能用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greedyyyyyy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C95F69-9E6D-40CA-8820-6904D127235B}"/>
              </a:ext>
            </a:extLst>
          </p:cNvPr>
          <p:cNvSpPr/>
          <p:nvPr/>
        </p:nvSpPr>
        <p:spPr>
          <a:xfrm>
            <a:off x="3264039" y="4651557"/>
            <a:ext cx="6463698" cy="1110797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374490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50251B89-FE31-43E1-9B78-2F751A6D230F}"/>
              </a:ext>
            </a:extLst>
          </p:cNvPr>
          <p:cNvSpPr/>
          <p:nvPr/>
        </p:nvSpPr>
        <p:spPr>
          <a:xfrm>
            <a:off x="1007043" y="1507808"/>
            <a:ext cx="9658318" cy="5187631"/>
          </a:xfrm>
          <a:prstGeom prst="rect">
            <a:avLst/>
          </a:prstGeom>
          <a:solidFill>
            <a:srgbClr val="FFF9C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：子集合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#1014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2567D5B-8AFC-42CF-9F9C-1C3A9FCB8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59832"/>
              </p:ext>
            </p:extLst>
          </p:nvPr>
        </p:nvGraphicFramePr>
        <p:xfrm>
          <a:off x="1005497" y="1507808"/>
          <a:ext cx="9659864" cy="51876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14966">
                  <a:extLst>
                    <a:ext uri="{9D8B030D-6E8A-4147-A177-3AD203B41FA5}">
                      <a16:colId xmlns:a16="http://schemas.microsoft.com/office/drawing/2014/main" val="206894525"/>
                    </a:ext>
                  </a:extLst>
                </a:gridCol>
                <a:gridCol w="2414966">
                  <a:extLst>
                    <a:ext uri="{9D8B030D-6E8A-4147-A177-3AD203B41FA5}">
                      <a16:colId xmlns:a16="http://schemas.microsoft.com/office/drawing/2014/main" val="894394891"/>
                    </a:ext>
                  </a:extLst>
                </a:gridCol>
                <a:gridCol w="2414966">
                  <a:extLst>
                    <a:ext uri="{9D8B030D-6E8A-4147-A177-3AD203B41FA5}">
                      <a16:colId xmlns:a16="http://schemas.microsoft.com/office/drawing/2014/main" val="2400433951"/>
                    </a:ext>
                  </a:extLst>
                </a:gridCol>
                <a:gridCol w="2414966">
                  <a:extLst>
                    <a:ext uri="{9D8B030D-6E8A-4147-A177-3AD203B41FA5}">
                      <a16:colId xmlns:a16="http://schemas.microsoft.com/office/drawing/2014/main" val="934884828"/>
                    </a:ext>
                  </a:extLst>
                </a:gridCol>
              </a:tblGrid>
              <a:tr h="399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2339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0279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2928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123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94720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X(1234)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68932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X(124)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18972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458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X(14)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4685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42262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60975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X(234)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2130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X(24)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65672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84257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X(4)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5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91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Pseudocode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：子集合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#1014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8675F3-FB23-43DB-A4D3-D275FDEFB05C}"/>
              </a:ext>
            </a:extLst>
          </p:cNvPr>
          <p:cNvSpPr/>
          <p:nvPr/>
        </p:nvSpPr>
        <p:spPr>
          <a:xfrm>
            <a:off x="1140215" y="2575749"/>
            <a:ext cx="10515600" cy="4022987"/>
          </a:xfrm>
          <a:prstGeom prst="rect">
            <a:avLst/>
          </a:prstGeom>
          <a:solidFill>
            <a:srgbClr val="FFF9C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 path(int index, int num, int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[]){		//index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是填到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的第幾個字；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是我現在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陣列裡面有的數量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if(index != n){		//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如果還沒填到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的底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for(int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index;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 n;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++){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[num] =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for(int j = 0; j &lt;= num ;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j++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cout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&lt;&lt;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[j] &lt;&lt; " ";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}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cout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&lt;&lt;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endl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path(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+ 1, num + 1,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}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} </a:t>
            </a:r>
          </a:p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78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題目敘述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：我有一個包包大小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，然後有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個物品分別有它的價值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，和空間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，而起我能夠去切割所有的物品。求這個包包合法裝得下的最高總價值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要得到最好的價值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，我要找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單位價值最高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的優先放入包包，也就是說，要找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最大的優先放入。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fractional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背包問題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-106050" y="3280373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E400EF-0158-496D-8762-753A6C646A49}"/>
              </a:ext>
            </a:extLst>
          </p:cNvPr>
          <p:cNvSpPr/>
          <p:nvPr/>
        </p:nvSpPr>
        <p:spPr>
          <a:xfrm>
            <a:off x="5615187" y="4161014"/>
            <a:ext cx="1725947" cy="2669105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50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44F3BB-0910-40F3-9599-8AD356505926}"/>
              </a:ext>
            </a:extLst>
          </p:cNvPr>
          <p:cNvSpPr/>
          <p:nvPr/>
        </p:nvSpPr>
        <p:spPr>
          <a:xfrm>
            <a:off x="1283593" y="5701963"/>
            <a:ext cx="1221077" cy="790911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60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10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6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0C0D07-0A4D-4825-99BC-1F336654A142}"/>
              </a:ext>
            </a:extLst>
          </p:cNvPr>
          <p:cNvSpPr/>
          <p:nvPr/>
        </p:nvSpPr>
        <p:spPr>
          <a:xfrm>
            <a:off x="2630203" y="5457014"/>
            <a:ext cx="1221077" cy="1035860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100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20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5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8256EE-3DA0-4A1F-BBAC-9C57AC4DA19B}"/>
              </a:ext>
            </a:extLst>
          </p:cNvPr>
          <p:cNvSpPr/>
          <p:nvPr/>
        </p:nvSpPr>
        <p:spPr>
          <a:xfrm>
            <a:off x="3981899" y="5206180"/>
            <a:ext cx="1221077" cy="1286695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120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30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4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7EDC202-03AF-42EB-A300-DCCA6062E2E6}"/>
              </a:ext>
            </a:extLst>
          </p:cNvPr>
          <p:cNvCxnSpPr>
            <a:cxnSpLocks/>
          </p:cNvCxnSpPr>
          <p:nvPr/>
        </p:nvCxnSpPr>
        <p:spPr>
          <a:xfrm>
            <a:off x="7399857" y="5457014"/>
            <a:ext cx="1208495" cy="0"/>
          </a:xfrm>
          <a:prstGeom prst="straightConnector1">
            <a:avLst/>
          </a:prstGeom>
          <a:ln w="1174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E85EC6B-1176-4A69-8F2E-BA3AEC3FF69B}"/>
              </a:ext>
            </a:extLst>
          </p:cNvPr>
          <p:cNvSpPr/>
          <p:nvPr/>
        </p:nvSpPr>
        <p:spPr>
          <a:xfrm>
            <a:off x="8653688" y="4157990"/>
            <a:ext cx="1725947" cy="2669105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50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934492-815E-4CC9-A663-29A2959F1953}"/>
              </a:ext>
            </a:extLst>
          </p:cNvPr>
          <p:cNvSpPr/>
          <p:nvPr/>
        </p:nvSpPr>
        <p:spPr>
          <a:xfrm>
            <a:off x="8918508" y="6030136"/>
            <a:ext cx="1221077" cy="790911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60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10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6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0EF46E-824B-4A66-B72E-CAA6404AD295}"/>
              </a:ext>
            </a:extLst>
          </p:cNvPr>
          <p:cNvSpPr/>
          <p:nvPr/>
        </p:nvSpPr>
        <p:spPr>
          <a:xfrm>
            <a:off x="8918507" y="5094063"/>
            <a:ext cx="1221077" cy="897638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100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20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5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71015F-1606-4FAD-B15E-C8AEFB394AFD}"/>
              </a:ext>
            </a:extLst>
          </p:cNvPr>
          <p:cNvSpPr/>
          <p:nvPr/>
        </p:nvSpPr>
        <p:spPr>
          <a:xfrm>
            <a:off x="8918507" y="4157990"/>
            <a:ext cx="1221077" cy="897638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80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20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4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EA093E36-A908-459D-A12A-123B946D6FAA}"/>
              </a:ext>
            </a:extLst>
          </p:cNvPr>
          <p:cNvSpPr/>
          <p:nvPr/>
        </p:nvSpPr>
        <p:spPr>
          <a:xfrm>
            <a:off x="10236020" y="4122461"/>
            <a:ext cx="420465" cy="2669105"/>
          </a:xfrm>
          <a:prstGeom prst="rightBrace">
            <a:avLst>
              <a:gd name="adj1" fmla="val 107815"/>
              <a:gd name="adj2" fmla="val 1984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57946A-F464-4AEB-A80C-8D49A1023FD9}"/>
              </a:ext>
            </a:extLst>
          </p:cNvPr>
          <p:cNvSpPr txBox="1"/>
          <p:nvPr/>
        </p:nvSpPr>
        <p:spPr>
          <a:xfrm>
            <a:off x="10972490" y="4263066"/>
            <a:ext cx="126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v = 240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36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舉個反例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注意！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0-1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背包問題是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7D072A-A104-4E2C-89DA-F7A6021E786A}"/>
              </a:ext>
            </a:extLst>
          </p:cNvPr>
          <p:cNvSpPr/>
          <p:nvPr/>
        </p:nvSpPr>
        <p:spPr>
          <a:xfrm>
            <a:off x="5225430" y="2989128"/>
            <a:ext cx="1725947" cy="2669105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50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2A673D-64DD-4BB7-866D-C5C0818DF2B5}"/>
              </a:ext>
            </a:extLst>
          </p:cNvPr>
          <p:cNvSpPr/>
          <p:nvPr/>
        </p:nvSpPr>
        <p:spPr>
          <a:xfrm>
            <a:off x="893836" y="4530077"/>
            <a:ext cx="1221077" cy="790911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60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10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6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2DB4CA-42A9-4EE1-8B7D-1599DCB69BB6}"/>
              </a:ext>
            </a:extLst>
          </p:cNvPr>
          <p:cNvSpPr/>
          <p:nvPr/>
        </p:nvSpPr>
        <p:spPr>
          <a:xfrm>
            <a:off x="2240446" y="4285128"/>
            <a:ext cx="1221077" cy="1035860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100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20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5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5F42EC-0300-447A-A472-8E96D4A95130}"/>
              </a:ext>
            </a:extLst>
          </p:cNvPr>
          <p:cNvSpPr/>
          <p:nvPr/>
        </p:nvSpPr>
        <p:spPr>
          <a:xfrm>
            <a:off x="3592142" y="4034294"/>
            <a:ext cx="1221077" cy="1286695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120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30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4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F88D6E-BB31-4A12-B22D-A43530A04595}"/>
              </a:ext>
            </a:extLst>
          </p:cNvPr>
          <p:cNvCxnSpPr>
            <a:cxnSpLocks/>
          </p:cNvCxnSpPr>
          <p:nvPr/>
        </p:nvCxnSpPr>
        <p:spPr>
          <a:xfrm flipV="1">
            <a:off x="7010100" y="2619022"/>
            <a:ext cx="1220046" cy="1666106"/>
          </a:xfrm>
          <a:prstGeom prst="straightConnector1">
            <a:avLst/>
          </a:prstGeom>
          <a:ln w="1174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2EE03BB-C55A-4A23-991F-2EC34FBBEFEF}"/>
              </a:ext>
            </a:extLst>
          </p:cNvPr>
          <p:cNvSpPr/>
          <p:nvPr/>
        </p:nvSpPr>
        <p:spPr>
          <a:xfrm>
            <a:off x="8225607" y="1365189"/>
            <a:ext cx="1725947" cy="2669105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50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5D336B-9AF0-4FF7-9549-314727A2E0CF}"/>
              </a:ext>
            </a:extLst>
          </p:cNvPr>
          <p:cNvSpPr/>
          <p:nvPr/>
        </p:nvSpPr>
        <p:spPr>
          <a:xfrm>
            <a:off x="8490427" y="3237335"/>
            <a:ext cx="1221077" cy="790911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60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10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6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09DE63-4EEA-4F4A-A6B4-481A34E998FB}"/>
              </a:ext>
            </a:extLst>
          </p:cNvPr>
          <p:cNvSpPr/>
          <p:nvPr/>
        </p:nvSpPr>
        <p:spPr>
          <a:xfrm>
            <a:off x="8490426" y="2301262"/>
            <a:ext cx="1221077" cy="897638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100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20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5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右大括弧 19">
            <a:extLst>
              <a:ext uri="{FF2B5EF4-FFF2-40B4-BE49-F238E27FC236}">
                <a16:creationId xmlns:a16="http://schemas.microsoft.com/office/drawing/2014/main" id="{45EC4C94-6EB2-4DD0-BEC0-228221F13736}"/>
              </a:ext>
            </a:extLst>
          </p:cNvPr>
          <p:cNvSpPr/>
          <p:nvPr/>
        </p:nvSpPr>
        <p:spPr>
          <a:xfrm>
            <a:off x="9807939" y="1329660"/>
            <a:ext cx="420465" cy="2669105"/>
          </a:xfrm>
          <a:prstGeom prst="rightBrace">
            <a:avLst>
              <a:gd name="adj1" fmla="val 107815"/>
              <a:gd name="adj2" fmla="val 1984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7EC59ED-56B2-4C86-AD98-984E4736CAE4}"/>
              </a:ext>
            </a:extLst>
          </p:cNvPr>
          <p:cNvSpPr/>
          <p:nvPr/>
        </p:nvSpPr>
        <p:spPr>
          <a:xfrm>
            <a:off x="8225607" y="4202670"/>
            <a:ext cx="1725947" cy="2669105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50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C1C8EE-0B35-4B41-865F-DC3D077029E8}"/>
              </a:ext>
            </a:extLst>
          </p:cNvPr>
          <p:cNvSpPr/>
          <p:nvPr/>
        </p:nvSpPr>
        <p:spPr>
          <a:xfrm>
            <a:off x="8478041" y="5657439"/>
            <a:ext cx="1221077" cy="1110105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100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20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5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EE82B3-6802-4278-91AE-EBE48C03F451}"/>
              </a:ext>
            </a:extLst>
          </p:cNvPr>
          <p:cNvSpPr/>
          <p:nvPr/>
        </p:nvSpPr>
        <p:spPr>
          <a:xfrm>
            <a:off x="8490426" y="4331008"/>
            <a:ext cx="1221077" cy="1296276"/>
          </a:xfrm>
          <a:prstGeom prst="rect">
            <a:avLst/>
          </a:prstGeom>
          <a:solidFill>
            <a:srgbClr val="FFF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120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= 30</a:t>
            </a:r>
          </a:p>
          <a:p>
            <a:pPr algn="ctr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v/m = 4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25C0F3A6-978F-4D1F-9714-F4B7AEFE4D2A}"/>
              </a:ext>
            </a:extLst>
          </p:cNvPr>
          <p:cNvSpPr/>
          <p:nvPr/>
        </p:nvSpPr>
        <p:spPr>
          <a:xfrm>
            <a:off x="9807939" y="4167141"/>
            <a:ext cx="420465" cy="2669105"/>
          </a:xfrm>
          <a:prstGeom prst="rightBrace">
            <a:avLst>
              <a:gd name="adj1" fmla="val 107815"/>
              <a:gd name="adj2" fmla="val 1984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382DCF-9B64-4BE3-8D38-80BD6F7DC3AC}"/>
              </a:ext>
            </a:extLst>
          </p:cNvPr>
          <p:cNvSpPr/>
          <p:nvPr/>
        </p:nvSpPr>
        <p:spPr>
          <a:xfrm>
            <a:off x="10541764" y="1615035"/>
            <a:ext cx="126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 v = 160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DB08259-18E8-4F50-B42C-C3A9684A5AEB}"/>
              </a:ext>
            </a:extLst>
          </p:cNvPr>
          <p:cNvSpPr/>
          <p:nvPr/>
        </p:nvSpPr>
        <p:spPr>
          <a:xfrm>
            <a:off x="10616516" y="4494612"/>
            <a:ext cx="1264434" cy="826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 v = 220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06DECD6-6D5C-406F-AB0F-8B7334EB71B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39122" y="4401998"/>
            <a:ext cx="1186485" cy="1135225"/>
          </a:xfrm>
          <a:prstGeom prst="straightConnector1">
            <a:avLst/>
          </a:prstGeom>
          <a:ln w="1174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98E06C9-F850-4D76-B3CA-67D6BC115660}"/>
              </a:ext>
            </a:extLst>
          </p:cNvPr>
          <p:cNvSpPr/>
          <p:nvPr/>
        </p:nvSpPr>
        <p:spPr>
          <a:xfrm rot="18359404">
            <a:off x="6357590" y="3105582"/>
            <a:ext cx="1982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E939EF-7F65-4039-9A8F-B1F313C6BDC0}"/>
              </a:ext>
            </a:extLst>
          </p:cNvPr>
          <p:cNvSpPr/>
          <p:nvPr/>
        </p:nvSpPr>
        <p:spPr>
          <a:xfrm rot="2514883">
            <a:off x="6736225" y="4863229"/>
            <a:ext cx="940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40837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A5AE24-7644-4A9F-8A80-416E93D5F921}"/>
              </a:ext>
            </a:extLst>
          </p:cNvPr>
          <p:cNvSpPr/>
          <p:nvPr/>
        </p:nvSpPr>
        <p:spPr>
          <a:xfrm>
            <a:off x="4286249" y="1983580"/>
            <a:ext cx="3619499" cy="2890838"/>
          </a:xfrm>
          <a:prstGeom prst="rect">
            <a:avLst/>
          </a:prstGeom>
          <a:solidFill>
            <a:srgbClr val="FFF9C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574444-A92C-445D-BD14-5CAA051B263F}"/>
              </a:ext>
            </a:extLst>
          </p:cNvPr>
          <p:cNvSpPr/>
          <p:nvPr/>
        </p:nvSpPr>
        <p:spPr>
          <a:xfrm>
            <a:off x="4176712" y="1865745"/>
            <a:ext cx="3838575" cy="3121892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7F7A69-29CF-4B2E-9049-286A23CB840F}"/>
              </a:ext>
            </a:extLst>
          </p:cNvPr>
          <p:cNvSpPr/>
          <p:nvPr/>
        </p:nvSpPr>
        <p:spPr>
          <a:xfrm>
            <a:off x="3738560" y="1476089"/>
            <a:ext cx="4714875" cy="3901204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712" y="2897980"/>
            <a:ext cx="3838575" cy="1062038"/>
          </a:xfrm>
        </p:spPr>
        <p:txBody>
          <a:bodyPr>
            <a:normAutofit fontScale="90000"/>
          </a:bodyPr>
          <a:lstStyle/>
          <a:p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  <a:endParaRPr lang="zh-TW" alt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2978774">
            <a:off x="1148517" y="-145769"/>
            <a:ext cx="1564092" cy="1550237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5150354">
            <a:off x="2541462" y="466391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55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0FD9CE0-23B0-4978-B4E6-70A7F3BD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70" y="3429000"/>
            <a:ext cx="10515600" cy="2852737"/>
          </a:xfrm>
        </p:spPr>
        <p:txBody>
          <a:bodyPr>
            <a:norm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的特性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2C0A9-9C1E-47FF-9069-01B336AC8F0B}"/>
              </a:ext>
            </a:extLst>
          </p:cNvPr>
          <p:cNvSpPr/>
          <p:nvPr/>
        </p:nvSpPr>
        <p:spPr>
          <a:xfrm rot="17540180">
            <a:off x="1718053" y="2182752"/>
            <a:ext cx="2830624" cy="8955127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EE9E70-4B9A-404D-B9EB-6954A604E5DB}"/>
              </a:ext>
            </a:extLst>
          </p:cNvPr>
          <p:cNvSpPr/>
          <p:nvPr/>
        </p:nvSpPr>
        <p:spPr>
          <a:xfrm rot="11259404">
            <a:off x="516141" y="2089467"/>
            <a:ext cx="996581" cy="1251034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58B1D5-53F6-4D5D-8DDF-D8B71A6A49BF}"/>
              </a:ext>
            </a:extLst>
          </p:cNvPr>
          <p:cNvSpPr/>
          <p:nvPr/>
        </p:nvSpPr>
        <p:spPr>
          <a:xfrm rot="13430984">
            <a:off x="534200" y="719455"/>
            <a:ext cx="2100210" cy="2046916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AE77A6-B68E-41D5-96E3-D053969BC963}"/>
              </a:ext>
            </a:extLst>
          </p:cNvPr>
          <p:cNvSpPr/>
          <p:nvPr/>
        </p:nvSpPr>
        <p:spPr>
          <a:xfrm rot="13204095">
            <a:off x="1086934" y="2870439"/>
            <a:ext cx="996581" cy="104195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8D26C4-7611-4D8D-8128-7B24B7F8BA8C}"/>
              </a:ext>
            </a:extLst>
          </p:cNvPr>
          <p:cNvSpPr/>
          <p:nvPr/>
        </p:nvSpPr>
        <p:spPr>
          <a:xfrm rot="11259404">
            <a:off x="1361547" y="3672287"/>
            <a:ext cx="340303" cy="459300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41B241-772C-4E1C-BD1D-8075AF0268BF}"/>
              </a:ext>
            </a:extLst>
          </p:cNvPr>
          <p:cNvSpPr/>
          <p:nvPr/>
        </p:nvSpPr>
        <p:spPr>
          <a:xfrm rot="13204095">
            <a:off x="1060710" y="4394188"/>
            <a:ext cx="340303" cy="382542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D05326-0853-4601-97D7-CB487BA800FA}"/>
              </a:ext>
            </a:extLst>
          </p:cNvPr>
          <p:cNvSpPr/>
          <p:nvPr/>
        </p:nvSpPr>
        <p:spPr>
          <a:xfrm>
            <a:off x="1632074" y="639181"/>
            <a:ext cx="10163686" cy="77100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5D5549-435E-4466-BA9D-F823C230AD0C}"/>
              </a:ext>
            </a:extLst>
          </p:cNvPr>
          <p:cNvSpPr/>
          <p:nvPr/>
        </p:nvSpPr>
        <p:spPr>
          <a:xfrm rot="5400000">
            <a:off x="9359862" y="2356458"/>
            <a:ext cx="3900478" cy="45721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61314E-A518-458F-B7C5-6EC4437FE879}"/>
              </a:ext>
            </a:extLst>
          </p:cNvPr>
          <p:cNvSpPr/>
          <p:nvPr/>
        </p:nvSpPr>
        <p:spPr>
          <a:xfrm rot="5400000">
            <a:off x="8518650" y="3265283"/>
            <a:ext cx="6021572" cy="4571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54B893-0995-4267-91B3-D81EB213546D}"/>
              </a:ext>
            </a:extLst>
          </p:cNvPr>
          <p:cNvSpPr/>
          <p:nvPr/>
        </p:nvSpPr>
        <p:spPr>
          <a:xfrm flipV="1">
            <a:off x="5078849" y="854559"/>
            <a:ext cx="6995160" cy="4571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3F4414-B796-4515-89C6-8AA2FF03C72B}"/>
              </a:ext>
            </a:extLst>
          </p:cNvPr>
          <p:cNvSpPr/>
          <p:nvPr/>
        </p:nvSpPr>
        <p:spPr>
          <a:xfrm rot="13031843">
            <a:off x="10579993" y="5575782"/>
            <a:ext cx="1111486" cy="1191072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A6B369-F112-4447-97A7-CE5E63DE72F6}"/>
              </a:ext>
            </a:extLst>
          </p:cNvPr>
          <p:cNvSpPr/>
          <p:nvPr/>
        </p:nvSpPr>
        <p:spPr>
          <a:xfrm rot="15415510">
            <a:off x="11310528" y="5013618"/>
            <a:ext cx="809111" cy="779808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98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69348" y="946133"/>
            <a:ext cx="1000691" cy="1011270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366006" y="121646"/>
            <a:ext cx="819088" cy="833002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CB6284-436B-40A7-811D-94ACCA7E831E}"/>
              </a:ext>
            </a:extLst>
          </p:cNvPr>
          <p:cNvSpPr/>
          <p:nvPr/>
        </p:nvSpPr>
        <p:spPr>
          <a:xfrm>
            <a:off x="3549244" y="1825625"/>
            <a:ext cx="2015297" cy="1603375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Memorization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DAB58A-0818-43F8-89F4-16E598A26F5A}"/>
              </a:ext>
            </a:extLst>
          </p:cNvPr>
          <p:cNvSpPr/>
          <p:nvPr/>
        </p:nvSpPr>
        <p:spPr>
          <a:xfrm>
            <a:off x="3549244" y="3429000"/>
            <a:ext cx="2015297" cy="2990088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DF5C64-A540-4FAB-9495-C3EEE90D7BE1}"/>
              </a:ext>
            </a:extLst>
          </p:cNvPr>
          <p:cNvSpPr txBox="1"/>
          <p:nvPr/>
        </p:nvSpPr>
        <p:spPr>
          <a:xfrm>
            <a:off x="3549245" y="3539049"/>
            <a:ext cx="2015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他是個浪子，不走回頭路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(DP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會在每一次造訪時記一個表格，之後拿來判斷目前是不是整個題目的最佳解。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7ED639-6C6C-4ECA-95F7-87AB192DBB46}"/>
              </a:ext>
            </a:extLst>
          </p:cNvPr>
          <p:cNvSpPr/>
          <p:nvPr/>
        </p:nvSpPr>
        <p:spPr>
          <a:xfrm>
            <a:off x="1256326" y="1825625"/>
            <a:ext cx="2015297" cy="1603375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Feasibility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7A5622-76A5-46E5-BD27-E98F48A88799}"/>
              </a:ext>
            </a:extLst>
          </p:cNvPr>
          <p:cNvSpPr/>
          <p:nvPr/>
        </p:nvSpPr>
        <p:spPr>
          <a:xfrm>
            <a:off x="1256327" y="3429000"/>
            <a:ext cx="2015297" cy="2990088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2B2F36-B57A-42CB-AF83-E433580416A6}"/>
              </a:ext>
            </a:extLst>
          </p:cNvPr>
          <p:cNvSpPr txBox="1"/>
          <p:nvPr/>
        </p:nvSpPr>
        <p:spPr>
          <a:xfrm>
            <a:off x="1256327" y="3530420"/>
            <a:ext cx="2015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的世界中，每走一步，會</a:t>
            </a:r>
            <a:r>
              <a:rPr lang="zh-TW" altLang="en-US" sz="20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找到在目前狀況的最佳解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BA8ABC-D29C-400D-87CD-04DEF6CFAB31}"/>
              </a:ext>
            </a:extLst>
          </p:cNvPr>
          <p:cNvSpPr/>
          <p:nvPr/>
        </p:nvSpPr>
        <p:spPr>
          <a:xfrm>
            <a:off x="5838384" y="1825625"/>
            <a:ext cx="2015297" cy="1603375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Optimality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FB5DC5-FB3C-4D7F-9218-B656B44DEB60}"/>
              </a:ext>
            </a:extLst>
          </p:cNvPr>
          <p:cNvSpPr/>
          <p:nvPr/>
        </p:nvSpPr>
        <p:spPr>
          <a:xfrm>
            <a:off x="5838384" y="3429000"/>
            <a:ext cx="2015297" cy="2990088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9107DD4-D982-48DD-AAD8-08CA4C3E0E6A}"/>
              </a:ext>
            </a:extLst>
          </p:cNvPr>
          <p:cNvSpPr txBox="1"/>
          <p:nvPr/>
        </p:nvSpPr>
        <p:spPr>
          <a:xfrm>
            <a:off x="5838384" y="3539049"/>
            <a:ext cx="20152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不保證能得到最佳解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:((((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D8DD67-D05C-4E4F-AB23-92B4AD55D5C1}"/>
              </a:ext>
            </a:extLst>
          </p:cNvPr>
          <p:cNvSpPr/>
          <p:nvPr/>
        </p:nvSpPr>
        <p:spPr>
          <a:xfrm>
            <a:off x="8127523" y="1825625"/>
            <a:ext cx="2015297" cy="1603375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</a:p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complexity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45EDC0-F266-48C8-BD4B-F7E11F655ED9}"/>
              </a:ext>
            </a:extLst>
          </p:cNvPr>
          <p:cNvSpPr/>
          <p:nvPr/>
        </p:nvSpPr>
        <p:spPr>
          <a:xfrm>
            <a:off x="8127523" y="3429000"/>
            <a:ext cx="2015297" cy="2990088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DCA7A3-1636-484C-B23D-245118F912E9}"/>
              </a:ext>
            </a:extLst>
          </p:cNvPr>
          <p:cNvSpPr txBox="1"/>
          <p:nvPr/>
        </p:nvSpPr>
        <p:spPr>
          <a:xfrm>
            <a:off x="8127523" y="3539049"/>
            <a:ext cx="20152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通常來說時間複雜度比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28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69348" y="946133"/>
            <a:ext cx="1000691" cy="1011270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366006" y="121646"/>
            <a:ext cx="819088" cy="833002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5A3A84B3-C5DE-4C19-BDBB-C3E4F823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一定從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對目前狀況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最好的開始選取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能解的題目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都能解，但是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的效率較低，所以能用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greedy~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0FD9CE0-23B0-4978-B4E6-70A7F3BD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70" y="3429000"/>
            <a:ext cx="10515600" cy="2852737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何時能用</a:t>
            </a:r>
            <a:r>
              <a:rPr lang="en-US" altLang="zh-TW" sz="7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greedyyyyyy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2C0A9-9C1E-47FF-9069-01B336AC8F0B}"/>
              </a:ext>
            </a:extLst>
          </p:cNvPr>
          <p:cNvSpPr/>
          <p:nvPr/>
        </p:nvSpPr>
        <p:spPr>
          <a:xfrm rot="17540180">
            <a:off x="1718053" y="2182752"/>
            <a:ext cx="2830624" cy="8955127"/>
          </a:xfrm>
          <a:prstGeom prst="rect">
            <a:avLst/>
          </a:prstGeom>
          <a:solidFill>
            <a:srgbClr val="FFF9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EE9E70-4B9A-404D-B9EB-6954A604E5DB}"/>
              </a:ext>
            </a:extLst>
          </p:cNvPr>
          <p:cNvSpPr/>
          <p:nvPr/>
        </p:nvSpPr>
        <p:spPr>
          <a:xfrm rot="11259404">
            <a:off x="516141" y="2089467"/>
            <a:ext cx="996581" cy="1251034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58B1D5-53F6-4D5D-8DDF-D8B71A6A49BF}"/>
              </a:ext>
            </a:extLst>
          </p:cNvPr>
          <p:cNvSpPr/>
          <p:nvPr/>
        </p:nvSpPr>
        <p:spPr>
          <a:xfrm rot="13430984">
            <a:off x="534200" y="719455"/>
            <a:ext cx="2100210" cy="2046916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AE77A6-B68E-41D5-96E3-D053969BC963}"/>
              </a:ext>
            </a:extLst>
          </p:cNvPr>
          <p:cNvSpPr/>
          <p:nvPr/>
        </p:nvSpPr>
        <p:spPr>
          <a:xfrm rot="13204095">
            <a:off x="1086934" y="2870439"/>
            <a:ext cx="996581" cy="104195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8D26C4-7611-4D8D-8128-7B24B7F8BA8C}"/>
              </a:ext>
            </a:extLst>
          </p:cNvPr>
          <p:cNvSpPr/>
          <p:nvPr/>
        </p:nvSpPr>
        <p:spPr>
          <a:xfrm rot="11259404">
            <a:off x="1361547" y="3672287"/>
            <a:ext cx="340303" cy="459300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41B241-772C-4E1C-BD1D-8075AF0268BF}"/>
              </a:ext>
            </a:extLst>
          </p:cNvPr>
          <p:cNvSpPr/>
          <p:nvPr/>
        </p:nvSpPr>
        <p:spPr>
          <a:xfrm rot="13204095">
            <a:off x="1060710" y="4394188"/>
            <a:ext cx="340303" cy="382542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D05326-0853-4601-97D7-CB487BA800FA}"/>
              </a:ext>
            </a:extLst>
          </p:cNvPr>
          <p:cNvSpPr/>
          <p:nvPr/>
        </p:nvSpPr>
        <p:spPr>
          <a:xfrm>
            <a:off x="1632074" y="639181"/>
            <a:ext cx="10163686" cy="77100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5D5549-435E-4466-BA9D-F823C230AD0C}"/>
              </a:ext>
            </a:extLst>
          </p:cNvPr>
          <p:cNvSpPr/>
          <p:nvPr/>
        </p:nvSpPr>
        <p:spPr>
          <a:xfrm rot="5400000">
            <a:off x="9359862" y="2356458"/>
            <a:ext cx="3900478" cy="45721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61314E-A518-458F-B7C5-6EC4437FE879}"/>
              </a:ext>
            </a:extLst>
          </p:cNvPr>
          <p:cNvSpPr/>
          <p:nvPr/>
        </p:nvSpPr>
        <p:spPr>
          <a:xfrm rot="5400000">
            <a:off x="8518650" y="3265283"/>
            <a:ext cx="6021572" cy="4571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54B893-0995-4267-91B3-D81EB213546D}"/>
              </a:ext>
            </a:extLst>
          </p:cNvPr>
          <p:cNvSpPr/>
          <p:nvPr/>
        </p:nvSpPr>
        <p:spPr>
          <a:xfrm flipV="1">
            <a:off x="5078849" y="854559"/>
            <a:ext cx="6995160" cy="45719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3F4414-B796-4515-89C6-8AA2FF03C72B}"/>
              </a:ext>
            </a:extLst>
          </p:cNvPr>
          <p:cNvSpPr/>
          <p:nvPr/>
        </p:nvSpPr>
        <p:spPr>
          <a:xfrm rot="13031843">
            <a:off x="10579993" y="5575782"/>
            <a:ext cx="1111486" cy="1191072"/>
          </a:xfrm>
          <a:prstGeom prst="rect">
            <a:avLst/>
          </a:prstGeom>
          <a:solidFill>
            <a:srgbClr val="FFF9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A6B369-F112-4447-97A7-CE5E63DE72F6}"/>
              </a:ext>
            </a:extLst>
          </p:cNvPr>
          <p:cNvSpPr/>
          <p:nvPr/>
        </p:nvSpPr>
        <p:spPr>
          <a:xfrm rot="15415510">
            <a:off x="11310528" y="5013618"/>
            <a:ext cx="809111" cy="779808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85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何時能用？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D337C-0AFB-4A8C-9553-2972E130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題目答案</a:t>
            </a:r>
            <a:r>
              <a:rPr lang="zh-TW" altLang="en-US" sz="36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不因未來而改變</a:t>
            </a:r>
            <a:endParaRPr lang="en-US" altLang="zh-TW" sz="3600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舉不出反例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使用前可以先用歸納法來驗證一下是否能用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45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BE82007-92F4-4E2A-94BC-9A4D232EA11E}"/>
              </a:ext>
            </a:extLst>
          </p:cNvPr>
          <p:cNvCxnSpPr>
            <a:cxnSpLocks/>
          </p:cNvCxnSpPr>
          <p:nvPr/>
        </p:nvCxnSpPr>
        <p:spPr>
          <a:xfrm flipH="1" flipV="1">
            <a:off x="8683661" y="4195181"/>
            <a:ext cx="507293" cy="8109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FE04DE7-314A-4D63-BFCB-B4D531FC67BD}"/>
              </a:ext>
            </a:extLst>
          </p:cNvPr>
          <p:cNvCxnSpPr>
            <a:cxnSpLocks/>
          </p:cNvCxnSpPr>
          <p:nvPr/>
        </p:nvCxnSpPr>
        <p:spPr>
          <a:xfrm flipH="1" flipV="1">
            <a:off x="9499727" y="3041253"/>
            <a:ext cx="1151605" cy="175808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BC8F782-FC4C-4C58-9546-A8E9E8299DCB}"/>
              </a:ext>
            </a:extLst>
          </p:cNvPr>
          <p:cNvCxnSpPr/>
          <p:nvPr/>
        </p:nvCxnSpPr>
        <p:spPr>
          <a:xfrm flipV="1">
            <a:off x="7482840" y="2819400"/>
            <a:ext cx="1661160" cy="23164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題目敘述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leaf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相加最大和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不能用的例子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NCUOJ#1011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BC52BFF-518B-4DEB-842E-A540CA577B57}"/>
              </a:ext>
            </a:extLst>
          </p:cNvPr>
          <p:cNvSpPr/>
          <p:nvPr/>
        </p:nvSpPr>
        <p:spPr>
          <a:xfrm>
            <a:off x="8754915" y="2243521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1E72067-F4BA-4122-BB40-F3D62D9C049F}"/>
              </a:ext>
            </a:extLst>
          </p:cNvPr>
          <p:cNvSpPr/>
          <p:nvPr/>
        </p:nvSpPr>
        <p:spPr>
          <a:xfrm>
            <a:off x="7931957" y="3274113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A7FDAE4-FBEC-4E34-9E56-0F1D6009B91A}"/>
              </a:ext>
            </a:extLst>
          </p:cNvPr>
          <p:cNvSpPr/>
          <p:nvPr/>
        </p:nvSpPr>
        <p:spPr>
          <a:xfrm>
            <a:off x="9506228" y="3321693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C7762BD-1CCB-480A-8410-B6A5AAD480E4}"/>
              </a:ext>
            </a:extLst>
          </p:cNvPr>
          <p:cNvSpPr/>
          <p:nvPr/>
        </p:nvSpPr>
        <p:spPr>
          <a:xfrm>
            <a:off x="7180644" y="4462868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FED9307-D90A-48A6-905D-5664DAB28788}"/>
              </a:ext>
            </a:extLst>
          </p:cNvPr>
          <p:cNvSpPr/>
          <p:nvPr/>
        </p:nvSpPr>
        <p:spPr>
          <a:xfrm>
            <a:off x="8754915" y="4510448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7B2952-BCCB-474C-B630-8D56AEAED819}"/>
              </a:ext>
            </a:extLst>
          </p:cNvPr>
          <p:cNvSpPr/>
          <p:nvPr/>
        </p:nvSpPr>
        <p:spPr>
          <a:xfrm>
            <a:off x="10329186" y="4571616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D448C1E-CC26-46B2-A1AB-7664FA51C6CD}"/>
              </a:ext>
            </a:extLst>
          </p:cNvPr>
          <p:cNvCxnSpPr>
            <a:cxnSpLocks/>
          </p:cNvCxnSpPr>
          <p:nvPr/>
        </p:nvCxnSpPr>
        <p:spPr>
          <a:xfrm flipV="1">
            <a:off x="9251874" y="4174507"/>
            <a:ext cx="550049" cy="76704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75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BE82007-92F4-4E2A-94BC-9A4D232EA11E}"/>
              </a:ext>
            </a:extLst>
          </p:cNvPr>
          <p:cNvCxnSpPr>
            <a:cxnSpLocks/>
          </p:cNvCxnSpPr>
          <p:nvPr/>
        </p:nvCxnSpPr>
        <p:spPr>
          <a:xfrm flipH="1" flipV="1">
            <a:off x="8683661" y="4195181"/>
            <a:ext cx="507293" cy="8109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FE04DE7-314A-4D63-BFCB-B4D531FC67BD}"/>
              </a:ext>
            </a:extLst>
          </p:cNvPr>
          <p:cNvCxnSpPr>
            <a:cxnSpLocks/>
          </p:cNvCxnSpPr>
          <p:nvPr/>
        </p:nvCxnSpPr>
        <p:spPr>
          <a:xfrm flipH="1" flipV="1">
            <a:off x="9499727" y="3041253"/>
            <a:ext cx="1151605" cy="175808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BC8F782-FC4C-4C58-9546-A8E9E8299DCB}"/>
              </a:ext>
            </a:extLst>
          </p:cNvPr>
          <p:cNvCxnSpPr/>
          <p:nvPr/>
        </p:nvCxnSpPr>
        <p:spPr>
          <a:xfrm flipV="1">
            <a:off x="7482840" y="2819400"/>
            <a:ext cx="1661160" cy="23164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3D18213-A988-49BE-AC82-8B4FF5D5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549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答案可能因為下一個節點的大小而改變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:(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的精神是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不溯及既往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，一直向前找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當下最佳解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，所以會照黑箭頭走，但答案應該是紅色箭頭才對。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這種題目要用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不能用的例子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NCUOJ#1011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5DD60-0A2E-4278-BD0F-532717BC6B17}"/>
              </a:ext>
            </a:extLst>
          </p:cNvPr>
          <p:cNvSpPr/>
          <p:nvPr/>
        </p:nvSpPr>
        <p:spPr>
          <a:xfrm rot="10289137">
            <a:off x="48803" y="3280375"/>
            <a:ext cx="1372257" cy="1227571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FA2CA-2952-49D6-A25F-EB53758AA142}"/>
              </a:ext>
            </a:extLst>
          </p:cNvPr>
          <p:cNvSpPr/>
          <p:nvPr/>
        </p:nvSpPr>
        <p:spPr>
          <a:xfrm rot="12460717">
            <a:off x="272712" y="2545029"/>
            <a:ext cx="1123223" cy="101117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B03BA-D12B-4978-A6A9-D3111BED45DE}"/>
              </a:ext>
            </a:extLst>
          </p:cNvPr>
          <p:cNvSpPr/>
          <p:nvPr/>
        </p:nvSpPr>
        <p:spPr>
          <a:xfrm rot="3874418">
            <a:off x="9946385" y="5075443"/>
            <a:ext cx="1793660" cy="213418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6E3E8-8937-4516-8792-06535DFD7911}"/>
              </a:ext>
            </a:extLst>
          </p:cNvPr>
          <p:cNvSpPr/>
          <p:nvPr/>
        </p:nvSpPr>
        <p:spPr>
          <a:xfrm rot="6045998">
            <a:off x="11558637" y="5724932"/>
            <a:ext cx="1288084" cy="1392063"/>
          </a:xfrm>
          <a:prstGeom prst="rect">
            <a:avLst/>
          </a:prstGeom>
          <a:solidFill>
            <a:srgbClr val="FFF9C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BC52BFF-518B-4DEB-842E-A540CA577B57}"/>
              </a:ext>
            </a:extLst>
          </p:cNvPr>
          <p:cNvSpPr/>
          <p:nvPr/>
        </p:nvSpPr>
        <p:spPr>
          <a:xfrm>
            <a:off x="8754915" y="2243521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1E72067-F4BA-4122-BB40-F3D62D9C049F}"/>
              </a:ext>
            </a:extLst>
          </p:cNvPr>
          <p:cNvSpPr/>
          <p:nvPr/>
        </p:nvSpPr>
        <p:spPr>
          <a:xfrm>
            <a:off x="7931957" y="3274113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A7FDAE4-FBEC-4E34-9E56-0F1D6009B91A}"/>
              </a:ext>
            </a:extLst>
          </p:cNvPr>
          <p:cNvSpPr/>
          <p:nvPr/>
        </p:nvSpPr>
        <p:spPr>
          <a:xfrm>
            <a:off x="9551989" y="3274113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C7762BD-1CCB-480A-8410-B6A5AAD480E4}"/>
              </a:ext>
            </a:extLst>
          </p:cNvPr>
          <p:cNvSpPr/>
          <p:nvPr/>
        </p:nvSpPr>
        <p:spPr>
          <a:xfrm>
            <a:off x="7180644" y="4462868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FED9307-D90A-48A6-905D-5664DAB28788}"/>
              </a:ext>
            </a:extLst>
          </p:cNvPr>
          <p:cNvSpPr/>
          <p:nvPr/>
        </p:nvSpPr>
        <p:spPr>
          <a:xfrm>
            <a:off x="8789388" y="4462868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7B2952-BCCB-474C-B630-8D56AEAED819}"/>
              </a:ext>
            </a:extLst>
          </p:cNvPr>
          <p:cNvSpPr/>
          <p:nvPr/>
        </p:nvSpPr>
        <p:spPr>
          <a:xfrm>
            <a:off x="10354184" y="4463210"/>
            <a:ext cx="1047008" cy="1086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EA7E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sz="2800" dirty="0">
              <a:solidFill>
                <a:srgbClr val="EA7E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D448C1E-CC26-46B2-A1AB-7664FA51C6CD}"/>
              </a:ext>
            </a:extLst>
          </p:cNvPr>
          <p:cNvCxnSpPr>
            <a:cxnSpLocks/>
          </p:cNvCxnSpPr>
          <p:nvPr/>
        </p:nvCxnSpPr>
        <p:spPr>
          <a:xfrm flipV="1">
            <a:off x="9286347" y="4126927"/>
            <a:ext cx="550049" cy="76704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E406EFF-E042-4F32-83E8-17B10547335A}"/>
              </a:ext>
            </a:extLst>
          </p:cNvPr>
          <p:cNvCxnSpPr>
            <a:cxnSpLocks/>
          </p:cNvCxnSpPr>
          <p:nvPr/>
        </p:nvCxnSpPr>
        <p:spPr>
          <a:xfrm>
            <a:off x="9406652" y="2935691"/>
            <a:ext cx="560306" cy="730388"/>
          </a:xfrm>
          <a:prstGeom prst="straightConnector1">
            <a:avLst/>
          </a:prstGeom>
          <a:ln w="1174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61FB3A3-250C-48F8-8E38-769B8B0F6607}"/>
              </a:ext>
            </a:extLst>
          </p:cNvPr>
          <p:cNvCxnSpPr>
            <a:cxnSpLocks/>
          </p:cNvCxnSpPr>
          <p:nvPr/>
        </p:nvCxnSpPr>
        <p:spPr>
          <a:xfrm>
            <a:off x="10227751" y="4092362"/>
            <a:ext cx="446883" cy="841909"/>
          </a:xfrm>
          <a:prstGeom prst="straightConnector1">
            <a:avLst/>
          </a:prstGeom>
          <a:ln w="1174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637F590-B2B2-414E-9326-2BFF7E6324A9}"/>
              </a:ext>
            </a:extLst>
          </p:cNvPr>
          <p:cNvCxnSpPr>
            <a:cxnSpLocks/>
          </p:cNvCxnSpPr>
          <p:nvPr/>
        </p:nvCxnSpPr>
        <p:spPr>
          <a:xfrm flipH="1">
            <a:off x="8635157" y="2979004"/>
            <a:ext cx="433423" cy="673857"/>
          </a:xfrm>
          <a:prstGeom prst="straightConnector1">
            <a:avLst/>
          </a:prstGeom>
          <a:ln w="1174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15F427D-FA2A-4562-9406-AD60EE11BB3B}"/>
              </a:ext>
            </a:extLst>
          </p:cNvPr>
          <p:cNvCxnSpPr>
            <a:cxnSpLocks/>
          </p:cNvCxnSpPr>
          <p:nvPr/>
        </p:nvCxnSpPr>
        <p:spPr>
          <a:xfrm flipH="1">
            <a:off x="7862311" y="4035831"/>
            <a:ext cx="549116" cy="838585"/>
          </a:xfrm>
          <a:prstGeom prst="straightConnector1">
            <a:avLst/>
          </a:prstGeom>
          <a:ln w="1174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3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1677</Words>
  <Application>Microsoft Office PowerPoint</Application>
  <PresentationFormat>寬螢幕</PresentationFormat>
  <Paragraphs>203</Paragraphs>
  <Slides>24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Greedy</vt:lpstr>
      <vt:lpstr>Contents</vt:lpstr>
      <vt:lpstr>Greedy的特性</vt:lpstr>
      <vt:lpstr>Greedy特性~</vt:lpstr>
      <vt:lpstr>Greedy特性~</vt:lpstr>
      <vt:lpstr>何時能用greedyyyyyy？</vt:lpstr>
      <vt:lpstr>何時能用？</vt:lpstr>
      <vt:lpstr>不能用的例子1： NCUOJ#1011</vt:lpstr>
      <vt:lpstr>不能用的例子1： NCUOJ#1011</vt:lpstr>
      <vt:lpstr>不能用的例子2： NCUOJ#1010</vt:lpstr>
      <vt:lpstr>不能用的例子2： NCUOJ#1010</vt:lpstr>
      <vt:lpstr>要如何正確得知此題用greedy？</vt:lpstr>
      <vt:lpstr>Greedy範例</vt:lpstr>
      <vt:lpstr>範例1：最大連續區間和 #1004</vt:lpstr>
      <vt:lpstr>範例2：最大環狀連續區間合#1008(vs #1004)</vt:lpstr>
      <vt:lpstr>範例3：排程問題 #1007</vt:lpstr>
      <vt:lpstr>範例3：排程問題 #1007</vt:lpstr>
      <vt:lpstr>範例4：正方形上的神祕路徑#1013</vt:lpstr>
      <vt:lpstr>範例5：子集合#1014</vt:lpstr>
      <vt:lpstr>範例5：子集合#1014</vt:lpstr>
      <vt:lpstr>範例5：子集合#1014</vt:lpstr>
      <vt:lpstr>範例6：fractional背包問題</vt:lpstr>
      <vt:lpstr>注意！0-1背包問題是DP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</dc:title>
  <dc:creator>陳彥嘉 (108403532)</dc:creator>
  <cp:lastModifiedBy>陳彥嘉 (108403532)</cp:lastModifiedBy>
  <cp:revision>44</cp:revision>
  <dcterms:created xsi:type="dcterms:W3CDTF">2020-07-13T02:46:10Z</dcterms:created>
  <dcterms:modified xsi:type="dcterms:W3CDTF">2020-07-13T14:26:53Z</dcterms:modified>
</cp:coreProperties>
</file>