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60" r:id="rId4"/>
    <p:sldId id="261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301" r:id="rId13"/>
    <p:sldId id="302" r:id="rId14"/>
    <p:sldId id="298" r:id="rId15"/>
    <p:sldId id="299" r:id="rId16"/>
    <p:sldId id="266" r:id="rId17"/>
    <p:sldId id="303" r:id="rId18"/>
    <p:sldId id="304" r:id="rId19"/>
    <p:sldId id="312" r:id="rId20"/>
    <p:sldId id="305" r:id="rId21"/>
    <p:sldId id="306" r:id="rId22"/>
    <p:sldId id="309" r:id="rId23"/>
    <p:sldId id="310" r:id="rId24"/>
    <p:sldId id="311" r:id="rId25"/>
    <p:sldId id="313" r:id="rId26"/>
    <p:sldId id="272" r:id="rId27"/>
    <p:sldId id="314" r:id="rId28"/>
    <p:sldId id="315" r:id="rId29"/>
    <p:sldId id="316" r:id="rId30"/>
    <p:sldId id="277" r:id="rId31"/>
    <p:sldId id="278" r:id="rId32"/>
    <p:sldId id="279" r:id="rId33"/>
    <p:sldId id="280" r:id="rId34"/>
    <p:sldId id="281" r:id="rId3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9" roundtripDataSignature="AMtx7mjMrrvjUc5w3BOgSYVFCETXq4yX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76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2B3BAB-1735-4D12-83DF-2AD4D45C46A0}">
  <a:tblStyle styleId="{362B3BAB-1735-4D12-83DF-2AD4D45C46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0EADCAA-55D7-4968-A02E-304BDB117EE6}" styleName="Table_1">
    <a:wholeTbl>
      <a:tcTxStyle b="off" i="off">
        <a:font>
          <a:latin typeface="Rockwell"/>
          <a:ea typeface="Rockwell"/>
          <a:cs typeface="Rockwel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7E8E7"/>
          </a:solidFill>
        </a:fill>
      </a:tcStyle>
    </a:wholeTbl>
    <a:band1H>
      <a:tcTxStyle/>
      <a:tcStyle>
        <a:tcBdr/>
        <a:fill>
          <a:solidFill>
            <a:srgbClr val="EFC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FC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Rockwell"/>
          <a:ea typeface="Rockwell"/>
          <a:cs typeface="Rockwel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Rockwell"/>
          <a:ea typeface="Rockwell"/>
          <a:cs typeface="Rockwel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5122" autoAdjust="0"/>
  </p:normalViewPr>
  <p:slideViewPr>
    <p:cSldViewPr snapToGrid="0">
      <p:cViewPr varScale="1">
        <p:scale>
          <a:sx n="110" d="100"/>
          <a:sy n="110" d="100"/>
        </p:scale>
        <p:origin x="6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customschemas.google.com/relationships/presentationmetadata" Target="meta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7" name="Google Shape;377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32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3978201c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3978201c3_0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63978201c3_0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16a4af78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616a4af78f_0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g616a4af78f_0_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63978201c3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63978201c3_0_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g63978201c3_0_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16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927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4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4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4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4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3" name="Google Shape;23;p24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4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sldNum" idx="12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lvl="1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lvl="2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lvl="3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lvl="4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lvl="5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lvl="6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lvl="7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lvl="8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4"/>
          <p:cNvSpPr txBox="1">
            <a:spLocks noGrp="1"/>
          </p:cNvSpPr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4"/>
          <p:cNvSpPr txBox="1">
            <a:spLocks noGrp="1"/>
          </p:cNvSpPr>
          <p:nvPr>
            <p:ph type="body" idx="1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101" name="Google Shape;101;p34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4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章節標題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5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sz="8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5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dt" idx="10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ftr" idx="11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6" name="Google Shape;36;p25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37" name="Google Shape;37;p25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5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25"/>
          <p:cNvSpPr txBox="1">
            <a:spLocks noGrp="1"/>
          </p:cNvSpPr>
          <p:nvPr>
            <p:ph type="sldNum" idx="12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lvl="1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lvl="2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lvl="3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lvl="4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lvl="5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lvl="6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lvl="7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lvl="8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6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body" idx="1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body" idx="2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8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8"/>
          <p:cNvSpPr txBox="1"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body" idx="2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body" idx="3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body" idx="4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8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9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內容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1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1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1"/>
          <p:cNvSpPr txBox="1">
            <a:spLocks noGrp="1"/>
          </p:cNvSpPr>
          <p:nvPr>
            <p:ph type="body" idx="1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75" name="Google Shape;75;p31"/>
          <p:cNvSpPr txBox="1">
            <a:spLocks noGrp="1"/>
          </p:cNvSpPr>
          <p:nvPr>
            <p:ph type="body" idx="2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8" name="Google Shape;78;p31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9" name="Google Shape;79;p31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1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3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圖片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2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32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2"/>
          <p:cNvSpPr>
            <a:spLocks noGrp="1"/>
          </p:cNvSpPr>
          <p:nvPr>
            <p:ph type="pic" idx="2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7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38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6" name="Google Shape;86;p32"/>
          <p:cNvSpPr txBox="1">
            <a:spLocks noGrp="1"/>
          </p:cNvSpPr>
          <p:nvPr>
            <p:ph type="body" idx="1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3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8" name="Google Shape;88;p32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9" name="Google Shape;89;p32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2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32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3"/>
          <p:cNvSpPr txBox="1">
            <a:spLocks noGrp="1"/>
          </p:cNvSpPr>
          <p:nvPr>
            <p:ph type="body" idx="1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95" name="Google Shape;95;p33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3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  <a:defRPr sz="5400" b="0" i="0" u="none" strike="noStrike" cap="none"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14" name="Google Shape;14;p23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Google Shape;15;p23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2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3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2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lms.ncu.edu.tw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</a:pPr>
            <a:r>
              <a:rPr lang="zh-TW" dirty="0"/>
              <a:t>計算機實習 </a:t>
            </a:r>
            <a:r>
              <a:rPr lang="zh-TW" dirty="0" smtClean="0"/>
              <a:t>0</a:t>
            </a:r>
            <a:r>
              <a:rPr lang="en-US" altLang="zh-TW" dirty="0"/>
              <a:t>8</a:t>
            </a:r>
            <a:endParaRPr dirty="0"/>
          </a:p>
        </p:txBody>
      </p:sp>
      <p:sp>
        <p:nvSpPr>
          <p:cNvPr id="205" name="Google Shape;205;p1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r>
              <a:rPr lang="zh-TW" dirty="0" smtClean="0"/>
              <a:t>2019/</a:t>
            </a:r>
            <a:r>
              <a:rPr lang="en-US" altLang="zh-TW" dirty="0" smtClean="0"/>
              <a:t>11</a:t>
            </a:r>
            <a:r>
              <a:rPr lang="zh-TW" dirty="0" smtClean="0"/>
              <a:t>/</a:t>
            </a:r>
            <a:r>
              <a:rPr lang="en-US" altLang="zh-TW" dirty="0" smtClean="0"/>
              <a:t>22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Pass by Value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傳值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88645" lvl="1" indent="0">
              <a:buNone/>
            </a:pPr>
            <a:r>
              <a:rPr lang="zh-TW" altLang="en-US" b="1" dirty="0" smtClean="0"/>
              <a:t>                                                 </a:t>
            </a:r>
            <a:r>
              <a:rPr lang="zh-TW" altLang="en-US" b="1" dirty="0" smtClean="0">
                <a:solidFill>
                  <a:srgbClr val="FF0000"/>
                </a:solidFill>
              </a:rPr>
              <a:t>透過傳送數值內容達成目的。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583" y="4794885"/>
            <a:ext cx="4954321" cy="176784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48" y="2733675"/>
            <a:ext cx="5248275" cy="3829050"/>
          </a:xfrm>
          <a:prstGeom prst="rect">
            <a:avLst/>
          </a:prstGeom>
        </p:spPr>
      </p:pic>
      <p:cxnSp>
        <p:nvCxnSpPr>
          <p:cNvPr id="8" name="肘形接點 7"/>
          <p:cNvCxnSpPr/>
          <p:nvPr/>
        </p:nvCxnSpPr>
        <p:spPr>
          <a:xfrm flipV="1">
            <a:off x="5512526" y="3764281"/>
            <a:ext cx="1057057" cy="572588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6716772" y="3610392"/>
            <a:ext cx="1782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數值內容不被更動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36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Pass by </a:t>
            </a:r>
            <a:r>
              <a:rPr lang="en-US" altLang="zh-TW" dirty="0" smtClean="0"/>
              <a:t>Value</a:t>
            </a:r>
            <a:r>
              <a:rPr lang="zh-TW" altLang="en-US" dirty="0" smtClean="0"/>
              <a:t> 侷限性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速度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想直接更動數值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多回傳值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161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 (Alias)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別名</a:t>
            </a:r>
            <a:endParaRPr lang="en-US" altLang="zh-TW" dirty="0" smtClean="0"/>
          </a:p>
          <a:p>
            <a:r>
              <a:rPr lang="en-US" altLang="zh-TW" dirty="0" smtClean="0"/>
              <a:t>EX:</a:t>
            </a:r>
          </a:p>
          <a:p>
            <a:pPr lvl="1"/>
            <a:r>
              <a:rPr lang="en-US" altLang="zh-TW" dirty="0" smtClean="0"/>
              <a:t>“</a:t>
            </a:r>
            <a:r>
              <a:rPr lang="zh-TW" altLang="en-US" dirty="0" smtClean="0"/>
              <a:t>計算機實習</a:t>
            </a:r>
            <a:r>
              <a:rPr lang="en-US" altLang="zh-TW" dirty="0" smtClean="0"/>
              <a:t>”</a:t>
            </a:r>
            <a:r>
              <a:rPr lang="zh-TW" altLang="en-US" dirty="0" smtClean="0"/>
              <a:t> 別名為</a:t>
            </a:r>
            <a:r>
              <a:rPr lang="en-US" altLang="zh-TW" dirty="0" smtClean="0"/>
              <a:t>“</a:t>
            </a:r>
            <a:r>
              <a:rPr lang="zh-TW" altLang="en-US" dirty="0" smtClean="0"/>
              <a:t>計實</a:t>
            </a:r>
            <a:r>
              <a:rPr lang="en-US" altLang="zh-TW" dirty="0" smtClean="0"/>
              <a:t>”</a:t>
            </a:r>
          </a:p>
          <a:p>
            <a:pPr lvl="1"/>
            <a:r>
              <a:rPr lang="en-US" altLang="zh-TW" dirty="0" smtClean="0"/>
              <a:t>“</a:t>
            </a:r>
            <a:r>
              <a:rPr lang="zh-TW" altLang="en-US" dirty="0" smtClean="0"/>
              <a:t>計實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要考試囉，相當於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計算機實習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要考試囉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marL="588645" lvl="1" indent="0">
              <a:buNone/>
            </a:pPr>
            <a:endParaRPr lang="en-US" altLang="zh-TW" dirty="0" smtClean="0"/>
          </a:p>
          <a:p>
            <a:pPr marL="588645" lvl="1" indent="0">
              <a:buNone/>
            </a:pPr>
            <a:endParaRPr lang="en-US" altLang="zh-TW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8" y="3953228"/>
            <a:ext cx="5981700" cy="212407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210" y="4390833"/>
            <a:ext cx="5709538" cy="168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52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 (Alias)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03" y="2435648"/>
            <a:ext cx="5388373" cy="296802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448" y="2995734"/>
            <a:ext cx="41148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1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29" y="2338183"/>
            <a:ext cx="3990975" cy="32575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Pass by </a:t>
            </a:r>
            <a:r>
              <a:rPr lang="en-US" altLang="zh-TW" dirty="0" smtClean="0"/>
              <a:t>Reference</a:t>
            </a:r>
            <a:r>
              <a:rPr lang="zh-TW" altLang="en-US" dirty="0" smtClean="0"/>
              <a:t> </a:t>
            </a:r>
            <a:r>
              <a:rPr lang="en-US" altLang="zh-TW" dirty="0" smtClean="0"/>
              <a:t>in reference</a:t>
            </a:r>
            <a:br>
              <a:rPr lang="en-US" altLang="zh-TW" dirty="0" smtClean="0"/>
            </a:br>
            <a:r>
              <a:rPr lang="en-US" altLang="zh-TW" dirty="0"/>
              <a:t>(</a:t>
            </a:r>
            <a:r>
              <a:rPr lang="zh-TW" altLang="en-US" dirty="0"/>
              <a:t>傳參考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896" y="3022282"/>
            <a:ext cx="5604352" cy="188935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323700" y="2337569"/>
            <a:ext cx="461555" cy="2140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肘形接點 10"/>
          <p:cNvCxnSpPr>
            <a:stCxn id="7" idx="0"/>
          </p:cNvCxnSpPr>
          <p:nvPr/>
        </p:nvCxnSpPr>
        <p:spPr>
          <a:xfrm rot="5400000" flipH="1" flipV="1">
            <a:off x="1992208" y="1621415"/>
            <a:ext cx="278425" cy="1153885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2760617" y="1940087"/>
            <a:ext cx="1489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可以不用回傳值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18861" y="2362665"/>
            <a:ext cx="104503" cy="2063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15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05" y="2223407"/>
            <a:ext cx="6400800" cy="40005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Pass by Reference</a:t>
            </a:r>
            <a:r>
              <a:rPr lang="zh-TW" altLang="en-US" dirty="0"/>
              <a:t> </a:t>
            </a:r>
            <a:r>
              <a:rPr lang="en-US" altLang="zh-TW" dirty="0"/>
              <a:t>in reference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傳參考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476" y="2799260"/>
            <a:ext cx="4957399" cy="2512967"/>
          </a:xfrm>
          <a:prstGeom prst="rect">
            <a:avLst/>
          </a:prstGeom>
        </p:spPr>
      </p:pic>
      <p:cxnSp>
        <p:nvCxnSpPr>
          <p:cNvPr id="8" name="直線接點 7"/>
          <p:cNvCxnSpPr/>
          <p:nvPr/>
        </p:nvCxnSpPr>
        <p:spPr>
          <a:xfrm>
            <a:off x="4131810" y="3466008"/>
            <a:ext cx="635726" cy="22206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4767536" y="4223657"/>
            <a:ext cx="1776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solidFill>
                  <a:srgbClr val="FF0000"/>
                </a:solidFill>
              </a:rPr>
              <a:t>記憶體位置相同</a:t>
            </a:r>
            <a:endParaRPr lang="en-US" altLang="zh-TW" sz="1600" b="1" dirty="0" smtClean="0">
              <a:solidFill>
                <a:srgbClr val="FF0000"/>
              </a:solidFill>
            </a:endParaRPr>
          </a:p>
          <a:p>
            <a:endParaRPr lang="en-US" altLang="zh-TW" sz="16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63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63978201c3_0_79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00" cy="3520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指標</a:t>
            </a:r>
            <a:endParaRPr dirty="0"/>
          </a:p>
        </p:txBody>
      </p:sp>
      <p:sp>
        <p:nvSpPr>
          <p:cNvPr id="292" name="Google Shape;292;g63978201c3_0_79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00" cy="1066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/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指標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指</a:t>
            </a:r>
            <a:r>
              <a:rPr lang="zh-TW" altLang="en-US" dirty="0" smtClean="0"/>
              <a:t>標使用 *</a:t>
            </a:r>
            <a:endParaRPr lang="en-US" altLang="zh-TW" dirty="0" smtClean="0"/>
          </a:p>
          <a:p>
            <a:pPr marL="588645" lvl="1" indent="0">
              <a:buNone/>
            </a:pPr>
            <a:endParaRPr lang="en-US" altLang="zh-TW" dirty="0"/>
          </a:p>
          <a:p>
            <a:pPr marL="588645" lvl="1" indent="0">
              <a:buNone/>
            </a:pPr>
            <a:endParaRPr lang="en-US" altLang="zh-TW" dirty="0" smtClean="0"/>
          </a:p>
          <a:p>
            <a:pPr marL="588645" lvl="1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3531216"/>
            <a:ext cx="4135191" cy="84048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49486" y="3951459"/>
            <a:ext cx="940525" cy="4202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249783" y="4824549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b="1" dirty="0" smtClean="0">
                <a:solidFill>
                  <a:srgbClr val="FF0000"/>
                </a:solidFill>
              </a:rPr>
              <a:t>取址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58389" y="3978892"/>
            <a:ext cx="940525" cy="2970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190897" y="4850675"/>
            <a:ext cx="1075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dirty="0" err="1">
                <a:solidFill>
                  <a:srgbClr val="FF0000"/>
                </a:solidFill>
              </a:rPr>
              <a:t>i</a:t>
            </a:r>
            <a:r>
              <a:rPr lang="en-US" altLang="zh-TW" sz="1800" b="1" dirty="0" err="1" smtClean="0">
                <a:solidFill>
                  <a:srgbClr val="FF0000"/>
                </a:solidFill>
              </a:rPr>
              <a:t>nt</a:t>
            </a:r>
            <a:r>
              <a:rPr lang="en-US" altLang="zh-TW" sz="1800" b="1" dirty="0" smtClean="0">
                <a:solidFill>
                  <a:srgbClr val="FF0000"/>
                </a:solidFill>
              </a:rPr>
              <a:t> </a:t>
            </a:r>
            <a:r>
              <a:rPr lang="zh-TW" altLang="en-US" sz="1800" b="1" dirty="0" smtClean="0">
                <a:solidFill>
                  <a:srgbClr val="FF0000"/>
                </a:solidFill>
              </a:rPr>
              <a:t>指標</a:t>
            </a:r>
            <a:endParaRPr lang="en-US" altLang="zh-TW" sz="1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4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指標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78331"/>
            <a:ext cx="6267450" cy="25146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913" y="3178628"/>
            <a:ext cx="5428162" cy="198555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572000" y="4493623"/>
            <a:ext cx="809897" cy="2177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143795" y="5042263"/>
            <a:ext cx="3222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solidFill>
                  <a:srgbClr val="FF0000"/>
                </a:solidFill>
              </a:rPr>
              <a:t>相當於 *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(&amp;</a:t>
            </a:r>
            <a:r>
              <a:rPr lang="en-US" altLang="zh-TW" sz="1600" b="1" dirty="0" err="1" smtClean="0">
                <a:solidFill>
                  <a:srgbClr val="FF0000"/>
                </a:solidFill>
              </a:rPr>
              <a:t>num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zh-TW" altLang="en-US" sz="1600" b="1" dirty="0" smtClean="0">
                <a:solidFill>
                  <a:srgbClr val="FF0000"/>
                </a:solidFill>
              </a:rPr>
              <a:t>可理解為 取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(</a:t>
            </a:r>
            <a:r>
              <a:rPr lang="zh-TW" altLang="en-US" sz="1600" b="1" dirty="0" smtClean="0">
                <a:solidFill>
                  <a:srgbClr val="FF0000"/>
                </a:solidFill>
              </a:rPr>
              <a:t>此記憶體位置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)</a:t>
            </a:r>
            <a:r>
              <a:rPr lang="zh-TW" altLang="en-US" sz="1600" b="1" dirty="0" smtClean="0">
                <a:solidFill>
                  <a:srgbClr val="FF0000"/>
                </a:solidFill>
              </a:rPr>
              <a:t>的值</a:t>
            </a:r>
            <a:endParaRPr lang="en-US" altLang="zh-TW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26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指標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89" y="3527678"/>
            <a:ext cx="10882918" cy="155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55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3978201c3_0_4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Outline</a:t>
            </a:r>
            <a:endParaRPr dirty="0"/>
          </a:p>
        </p:txBody>
      </p:sp>
      <p:sp>
        <p:nvSpPr>
          <p:cNvPr id="212" name="Google Shape;212;g63978201c3_0_46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57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30"/>
              <a:buChar char="-"/>
            </a:pPr>
            <a:r>
              <a:rPr lang="zh-TW" altLang="en-US" sz="2400" dirty="0" smtClean="0"/>
              <a:t>記憶體位址</a:t>
            </a:r>
            <a:endParaRPr lang="en-US" altLang="zh-TW" sz="2400" dirty="0" smtClean="0"/>
          </a:p>
          <a:p>
            <a:pPr marL="457200" lvl="0" indent="-3257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30"/>
              <a:buChar char="-"/>
            </a:pPr>
            <a:r>
              <a:rPr lang="zh-TW" altLang="en-US" sz="2400" dirty="0"/>
              <a:t>指標</a:t>
            </a:r>
            <a:endParaRPr lang="en-US" sz="2400" dirty="0" smtClean="0"/>
          </a:p>
          <a:p>
            <a:pPr marL="457200" lvl="0" indent="-3257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30"/>
              <a:buChar char="-"/>
            </a:pPr>
            <a:r>
              <a:rPr lang="zh-TW" altLang="en-US" sz="2400" dirty="0" smtClean="0"/>
              <a:t>課堂練習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Pass by </a:t>
            </a:r>
            <a:r>
              <a:rPr lang="en-US" altLang="zh-TW" dirty="0" smtClean="0"/>
              <a:t>Pointer(Address)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885" y="2842124"/>
            <a:ext cx="4029075" cy="32289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048" y="3419883"/>
            <a:ext cx="5752868" cy="158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77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6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zh-TW" altLang="en-US" dirty="0" smtClean="0"/>
              <a:t>三者比</a:t>
            </a:r>
            <a:r>
              <a:rPr lang="zh-TW" altLang="en-US" dirty="0"/>
              <a:t>較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351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回傳值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2451"/>
            <a:ext cx="3857897" cy="382905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7703" y="2407238"/>
            <a:ext cx="3904298" cy="322897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7312" y="2378663"/>
            <a:ext cx="3990975" cy="32575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61554" y="2202451"/>
            <a:ext cx="287383" cy="2707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54731" y="2367667"/>
            <a:ext cx="431075" cy="2707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865121" y="2337842"/>
            <a:ext cx="431075" cy="2707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748937" y="6139976"/>
            <a:ext cx="2595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b="1" dirty="0" smtClean="0">
                <a:solidFill>
                  <a:srgbClr val="FF0000"/>
                </a:solidFill>
              </a:rPr>
              <a:t>需透過回傳值才能達成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66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記憶體配置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2451"/>
            <a:ext cx="3857897" cy="382905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7703" y="2407238"/>
            <a:ext cx="3904298" cy="322897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7312" y="2378663"/>
            <a:ext cx="3990975" cy="325755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696686" y="6139976"/>
            <a:ext cx="2595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Function </a:t>
            </a:r>
            <a:r>
              <a:rPr lang="zh-TW" altLang="en-US" sz="1800" b="1" dirty="0" smtClean="0">
                <a:solidFill>
                  <a:srgbClr val="FF0000"/>
                </a:solidFill>
              </a:rPr>
              <a:t>中 </a:t>
            </a:r>
            <a:endParaRPr lang="en-US" altLang="zh-TW" sz="1800" b="1" dirty="0" smtClean="0">
              <a:solidFill>
                <a:srgbClr val="FF0000"/>
              </a:solidFill>
            </a:endParaRPr>
          </a:p>
          <a:p>
            <a:r>
              <a:rPr lang="zh-TW" altLang="en-US" sz="1800" b="1" dirty="0" smtClean="0">
                <a:solidFill>
                  <a:srgbClr val="FF0000"/>
                </a:solidFill>
              </a:rPr>
              <a:t>配置記憶體存變數</a:t>
            </a:r>
            <a:r>
              <a:rPr lang="en-US" altLang="zh-TW" sz="1800" b="1" dirty="0" smtClean="0">
                <a:solidFill>
                  <a:srgbClr val="FF0000"/>
                </a:solidFill>
              </a:rPr>
              <a:t>a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287703" y="5949475"/>
            <a:ext cx="2595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Function </a:t>
            </a:r>
            <a:r>
              <a:rPr lang="zh-TW" altLang="en-US" sz="1800" b="1" dirty="0" smtClean="0">
                <a:solidFill>
                  <a:srgbClr val="FF0000"/>
                </a:solidFill>
              </a:rPr>
              <a:t>中 </a:t>
            </a:r>
            <a:endParaRPr lang="en-US" altLang="zh-TW" sz="1800" b="1" dirty="0" smtClean="0">
              <a:solidFill>
                <a:srgbClr val="FF0000"/>
              </a:solidFill>
            </a:endParaRPr>
          </a:p>
          <a:p>
            <a:r>
              <a:rPr lang="zh-TW" altLang="en-US" sz="1800" b="1" dirty="0" smtClean="0">
                <a:solidFill>
                  <a:srgbClr val="FF0000"/>
                </a:solidFill>
              </a:rPr>
              <a:t>配置記憶體存指標</a:t>
            </a:r>
            <a:endParaRPr lang="en-US" altLang="zh-TW" sz="1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09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Pass by </a:t>
            </a:r>
            <a:r>
              <a:rPr lang="en-US" altLang="zh-TW" dirty="0" smtClean="0"/>
              <a:t>Reference </a:t>
            </a:r>
            <a:r>
              <a:rPr lang="zh-TW" altLang="en-US" dirty="0" smtClean="0"/>
              <a:t>限制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32" y="2601345"/>
            <a:ext cx="4075513" cy="66933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487" y="2201772"/>
            <a:ext cx="4433377" cy="1336630"/>
          </a:xfrm>
          <a:prstGeom prst="rect">
            <a:avLst/>
          </a:prstGeom>
        </p:spPr>
      </p:pic>
      <p:cxnSp>
        <p:nvCxnSpPr>
          <p:cNvPr id="10" name="直線接點 9"/>
          <p:cNvCxnSpPr/>
          <p:nvPr/>
        </p:nvCxnSpPr>
        <p:spPr>
          <a:xfrm>
            <a:off x="4214949" y="3143794"/>
            <a:ext cx="2368731" cy="2346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4850674" y="3378477"/>
            <a:ext cx="949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b="1" dirty="0" smtClean="0">
                <a:solidFill>
                  <a:srgbClr val="FF0000"/>
                </a:solidFill>
              </a:rPr>
              <a:t>錯誤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832" y="4503149"/>
            <a:ext cx="5147953" cy="1375138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5487" y="4320499"/>
            <a:ext cx="3868376" cy="1900955"/>
          </a:xfrm>
          <a:prstGeom prst="rect">
            <a:avLst/>
          </a:prstGeom>
        </p:spPr>
      </p:pic>
      <p:cxnSp>
        <p:nvCxnSpPr>
          <p:cNvPr id="18" name="直線接點 17"/>
          <p:cNvCxnSpPr/>
          <p:nvPr/>
        </p:nvCxnSpPr>
        <p:spPr>
          <a:xfrm>
            <a:off x="584832" y="4075611"/>
            <a:ext cx="1056349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110214" y="1883446"/>
            <a:ext cx="1509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Reference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10214" y="4104714"/>
            <a:ext cx="1509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Pointer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38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555" y="513806"/>
            <a:ext cx="4791075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00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6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zh-TW" dirty="0"/>
              <a:t>課堂練習</a:t>
            </a:r>
            <a:r>
              <a:rPr lang="zh-TW" dirty="0" smtClean="0"/>
              <a:t>0</a:t>
            </a:r>
            <a:r>
              <a:rPr lang="en-US" altLang="zh-TW" dirty="0"/>
              <a:t>8</a:t>
            </a:r>
            <a:endParaRPr dirty="0"/>
          </a:p>
        </p:txBody>
      </p:sp>
      <p:sp>
        <p:nvSpPr>
          <p:cNvPr id="336" name="Google Shape;336;p16"/>
          <p:cNvSpPr txBox="1"/>
          <p:nvPr/>
        </p:nvSpPr>
        <p:spPr>
          <a:xfrm>
            <a:off x="7829990" y="4376404"/>
            <a:ext cx="3618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0" i="0" u="none" strike="noStrike" cap="none" dirty="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繳交截止日期：</a:t>
            </a:r>
            <a:r>
              <a:rPr lang="zh-TW" sz="1800" b="0" i="0" u="none" strike="noStrike" cap="none" dirty="0" smtClean="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2019/</a:t>
            </a:r>
            <a:r>
              <a:rPr lang="en-US" altLang="zh-TW" sz="1800" dirty="0" smtClean="0">
                <a:latin typeface="Rockwell"/>
                <a:ea typeface="Rockwell"/>
                <a:cs typeface="Rockwell"/>
                <a:sym typeface="Rockwell"/>
              </a:rPr>
              <a:t>11</a:t>
            </a:r>
            <a:r>
              <a:rPr lang="zh-TW" sz="1800" b="0" i="0" u="none" strike="noStrike" cap="none" dirty="0" smtClean="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/</a:t>
            </a:r>
            <a:r>
              <a:rPr lang="en-US" altLang="zh-TW" sz="1800" dirty="0" smtClean="0">
                <a:latin typeface="Rockwell"/>
                <a:ea typeface="Rockwell"/>
                <a:cs typeface="Rockwell"/>
                <a:sym typeface="Rockwell"/>
              </a:rPr>
              <a:t>22</a:t>
            </a:r>
            <a:r>
              <a:rPr lang="zh-TW" sz="1800" b="0" i="0" u="none" strike="noStrike" cap="none" dirty="0" smtClean="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 23</a:t>
            </a:r>
            <a:r>
              <a:rPr lang="zh-TW" sz="1800" b="0" i="0" u="none" strike="noStrike" cap="none" dirty="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:55</a:t>
            </a:r>
            <a:endParaRPr sz="1800" dirty="0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練習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08-Pointer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7" y="1690689"/>
            <a:ext cx="10283953" cy="4833204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2400" dirty="0" smtClean="0">
                <a:latin typeface="Rockwell" panose="02060603020205020403" pitchFamily="18" charset="0"/>
                <a:ea typeface="標楷體" panose="03000509000000000000" pitchFamily="65" charset="-120"/>
              </a:rPr>
              <a:t>說明：</a:t>
            </a:r>
            <a:endParaRPr lang="en-US" altLang="zh-TW" sz="2400" dirty="0" smtClean="0">
              <a:latin typeface="Rockwell" panose="02060603020205020403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400" dirty="0" smtClean="0">
              <a:latin typeface="Rockwell" panose="02060603020205020403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 dirty="0" smtClean="0">
                <a:latin typeface="Rockwell" panose="02060603020205020403" pitchFamily="18" charset="0"/>
                <a:ea typeface="標楷體" panose="03000509000000000000" pitchFamily="65" charset="-120"/>
              </a:rPr>
              <a:t>輸入</a:t>
            </a:r>
            <a:endParaRPr lang="en-US" altLang="zh-TW" sz="2400" dirty="0" smtClean="0">
              <a:latin typeface="Rockwell" panose="02060603020205020403" pitchFamily="18" charset="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Rockwell" panose="02060603020205020403" pitchFamily="18" charset="0"/>
                <a:ea typeface="標楷體" panose="03000509000000000000" pitchFamily="65" charset="-120"/>
              </a:rPr>
              <a:t>兩個數值</a:t>
            </a:r>
            <a:r>
              <a:rPr lang="en-US" altLang="zh-TW" sz="2400" dirty="0" smtClean="0">
                <a:latin typeface="Rockwell" panose="02060603020205020403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Rockwell" panose="02060603020205020403" pitchFamily="18" charset="0"/>
                <a:ea typeface="標楷體" panose="03000509000000000000" pitchFamily="65" charset="-120"/>
              </a:rPr>
              <a:t>型態為</a:t>
            </a:r>
            <a:r>
              <a:rPr lang="en-US" altLang="zh-TW" sz="2400" dirty="0" err="1" smtClean="0">
                <a:latin typeface="Rockwell" panose="02060603020205020403" pitchFamily="18" charset="0"/>
                <a:ea typeface="標楷體" panose="03000509000000000000" pitchFamily="65" charset="-120"/>
              </a:rPr>
              <a:t>int</a:t>
            </a:r>
            <a:r>
              <a:rPr lang="en-US" altLang="zh-TW" sz="2400" dirty="0" smtClean="0">
                <a:latin typeface="Rockwell" panose="02060603020205020403" pitchFamily="18" charset="0"/>
                <a:ea typeface="標楷體" panose="03000509000000000000" pitchFamily="65" charset="-120"/>
              </a:rPr>
              <a:t>)</a:t>
            </a:r>
            <a:r>
              <a:rPr lang="zh-TW" altLang="en-US" sz="2400" dirty="0" smtClean="0">
                <a:latin typeface="Rockwell" panose="02060603020205020403" pitchFamily="18" charset="0"/>
                <a:ea typeface="標楷體" panose="03000509000000000000" pitchFamily="65" charset="-120"/>
              </a:rPr>
              <a:t>。</a:t>
            </a:r>
            <a:endParaRPr lang="en-US" altLang="zh-TW" sz="2400" dirty="0" smtClean="0">
              <a:latin typeface="Rockwell" panose="02060603020205020403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 dirty="0" smtClean="0">
                <a:latin typeface="Rockwell" panose="02060603020205020403" pitchFamily="18" charset="0"/>
                <a:ea typeface="標楷體" panose="03000509000000000000" pitchFamily="65" charset="-120"/>
              </a:rPr>
              <a:t>輸出</a:t>
            </a:r>
            <a:endParaRPr lang="en-US" altLang="zh-TW" sz="2400" dirty="0">
              <a:latin typeface="Rockwell" panose="02060603020205020403" pitchFamily="18" charset="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Rockwell" panose="02060603020205020403" pitchFamily="18" charset="0"/>
                <a:ea typeface="標楷體" panose="03000509000000000000" pitchFamily="65" charset="-120"/>
              </a:rPr>
              <a:t>兩數加總</a:t>
            </a:r>
            <a:endParaRPr lang="en-US" altLang="zh-TW" sz="2400" dirty="0" smtClean="0">
              <a:latin typeface="Rockwell" panose="02060603020205020403" pitchFamily="18" charset="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Rockwell" panose="02060603020205020403" pitchFamily="18" charset="0"/>
                <a:ea typeface="標楷體" panose="03000509000000000000" pitchFamily="65" charset="-120"/>
              </a:rPr>
              <a:t>兩數乘積</a:t>
            </a:r>
            <a:endParaRPr lang="en-US" altLang="zh-TW" sz="2400" dirty="0">
              <a:latin typeface="Rockwell" panose="02060603020205020403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Rockwell" panose="02060603020205020403" pitchFamily="18" charset="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Rockwell" panose="02060603020205020403" pitchFamily="18" charset="0"/>
                <a:ea typeface="標楷體" panose="03000509000000000000" pitchFamily="65" charset="-120"/>
              </a:rPr>
              <a:t>請使用指標，定義宣告第</a:t>
            </a:r>
            <a:r>
              <a:rPr lang="en-US" altLang="zh-TW" sz="2400" dirty="0" smtClean="0">
                <a:latin typeface="Rockwell" panose="02060603020205020403" pitchFamily="18" charset="0"/>
                <a:ea typeface="標楷體" panose="03000509000000000000" pitchFamily="65" charset="-120"/>
              </a:rPr>
              <a:t>12</a:t>
            </a:r>
            <a:r>
              <a:rPr lang="zh-TW" altLang="en-US" sz="2400" dirty="0" smtClean="0">
                <a:latin typeface="Rockwell" panose="02060603020205020403" pitchFamily="18" charset="0"/>
                <a:ea typeface="標楷體" panose="03000509000000000000" pitchFamily="65" charset="-120"/>
              </a:rPr>
              <a:t>行的</a:t>
            </a:r>
            <a:r>
              <a:rPr lang="en-US" altLang="zh-TW" sz="2400" dirty="0" smtClean="0">
                <a:latin typeface="Rockwell" panose="02060603020205020403" pitchFamily="18" charset="0"/>
                <a:ea typeface="標楷體" panose="03000509000000000000" pitchFamily="65" charset="-120"/>
              </a:rPr>
              <a:t>function;</a:t>
            </a:r>
          </a:p>
          <a:p>
            <a:endParaRPr lang="en-US" altLang="zh-TW" sz="2400" dirty="0">
              <a:latin typeface="Rockwell" panose="02060603020205020403" pitchFamily="18" charset="0"/>
              <a:ea typeface="標楷體" panose="03000509000000000000" pitchFamily="65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166" y="2575413"/>
            <a:ext cx="38481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93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練習</a:t>
            </a:r>
            <a:r>
              <a:rPr lang="en-US" altLang="zh-TW" dirty="0" smtClean="0"/>
              <a:t>08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/>
          </p:nvPr>
        </p:nvGraphicFramePr>
        <p:xfrm>
          <a:off x="1140186" y="1725246"/>
          <a:ext cx="10058400" cy="2499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161020503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139841828"/>
                    </a:ext>
                  </a:extLst>
                </a:gridCol>
              </a:tblGrid>
              <a:tr h="26148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207329"/>
                  </a:ext>
                </a:extLst>
              </a:tr>
              <a:tr h="96871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</a:p>
                    <a:p>
                      <a:r>
                        <a:rPr lang="en-US" altLang="zh-TW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</a:p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551028"/>
                  </a:ext>
                </a:extLst>
              </a:tr>
              <a:tr h="122587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</a:p>
                    <a:p>
                      <a:r>
                        <a:rPr lang="en-US" altLang="zh-TW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20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353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244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練習</a:t>
            </a:r>
            <a:r>
              <a:rPr lang="en-US" altLang="zh-TW" dirty="0" smtClean="0"/>
              <a:t>08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534" y="3012830"/>
            <a:ext cx="5824445" cy="162071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33" y="3012830"/>
            <a:ext cx="4635245" cy="162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38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lnSpc>
                <a:spcPct val="150000"/>
              </a:lnSpc>
            </a:pPr>
            <a:r>
              <a:rPr lang="zh-TW" altLang="en-US" dirty="0" smtClean="0"/>
              <a:t>記憶體</a:t>
            </a:r>
            <a:r>
              <a:rPr lang="zh-TW" altLang="en-US" dirty="0"/>
              <a:t>位</a:t>
            </a:r>
            <a:r>
              <a:rPr lang="zh-TW" altLang="en-US" dirty="0" smtClean="0"/>
              <a:t>址</a:t>
            </a:r>
            <a:endParaRPr lang="en-US" altLang="zh-TW" dirty="0"/>
          </a:p>
        </p:txBody>
      </p:sp>
      <p:sp>
        <p:nvSpPr>
          <p:cNvPr id="234" name="Google Shape;234;p2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8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zh-TW"/>
              <a:t>繳交規範</a:t>
            </a:r>
            <a:endParaRPr/>
          </a:p>
        </p:txBody>
      </p:sp>
      <p:sp>
        <p:nvSpPr>
          <p:cNvPr id="368" name="Google Shape;368;p18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9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zh-TW"/>
              <a:t>繳交方式</a:t>
            </a:r>
            <a:endParaRPr/>
          </a:p>
        </p:txBody>
      </p:sp>
      <p:sp>
        <p:nvSpPr>
          <p:cNvPr id="374" name="Google Shape;374;p19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zh-TW"/>
              <a:t>1. 作業上傳以 </a:t>
            </a:r>
            <a:r>
              <a:rPr lang="zh-TW" b="1">
                <a:solidFill>
                  <a:srgbClr val="FF0000"/>
                </a:solidFill>
              </a:rPr>
              <a:t>LMS系統</a:t>
            </a:r>
            <a:r>
              <a:rPr lang="zh-TW">
                <a:solidFill>
                  <a:srgbClr val="FF0000"/>
                </a:solidFill>
              </a:rPr>
              <a:t> </a:t>
            </a:r>
            <a:r>
              <a:rPr lang="zh-TW"/>
              <a:t>為主 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https://lms.ncu.edu.tw/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zh-TW"/>
              <a:t>2. </a:t>
            </a:r>
            <a:r>
              <a:rPr lang="zh-TW">
                <a:solidFill>
                  <a:srgbClr val="FF0000"/>
                </a:solidFill>
              </a:rPr>
              <a:t>有修計實者</a:t>
            </a:r>
            <a:r>
              <a:rPr lang="zh-TW"/>
              <a:t>，作業繳交至 </a:t>
            </a:r>
            <a:r>
              <a:rPr lang="zh-TW">
                <a:solidFill>
                  <a:srgbClr val="FF0000"/>
                </a:solidFill>
              </a:rPr>
              <a:t>“計算機實習I” </a:t>
            </a:r>
            <a:endParaRPr>
              <a:solidFill>
                <a:srgbClr val="FF0000"/>
              </a:solidFill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zh-TW"/>
              <a:t>3. </a:t>
            </a:r>
            <a:r>
              <a:rPr lang="zh-TW">
                <a:solidFill>
                  <a:srgbClr val="FF0000"/>
                </a:solidFill>
              </a:rPr>
              <a:t>無修計實者</a:t>
            </a:r>
            <a:r>
              <a:rPr lang="zh-TW"/>
              <a:t>，但有修計概者，作業繳交至 </a:t>
            </a:r>
            <a:r>
              <a:rPr lang="zh-TW">
                <a:solidFill>
                  <a:srgbClr val="FF0000"/>
                </a:solidFill>
              </a:rPr>
              <a:t>“計算機概論I” </a:t>
            </a:r>
            <a:endParaRPr>
              <a:solidFill>
                <a:srgbClr val="FF0000"/>
              </a:solidFill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zh-TW"/>
              <a:t>4. 不接受補交</a:t>
            </a:r>
            <a:endParaRPr/>
          </a:p>
          <a:p>
            <a:pPr marL="18288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0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zh-TW"/>
              <a:t>繳交內容</a:t>
            </a:r>
            <a:endParaRPr/>
          </a:p>
        </p:txBody>
      </p:sp>
      <p:sp>
        <p:nvSpPr>
          <p:cNvPr id="381" name="Google Shape;381;p20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zh-TW"/>
              <a:t>上傳內容須為 </a:t>
            </a:r>
            <a:r>
              <a:rPr lang="zh-TW" b="1">
                <a:solidFill>
                  <a:srgbClr val="FF0000"/>
                </a:solidFill>
              </a:rPr>
              <a:t>.zip 壓縮檔</a:t>
            </a:r>
            <a:endParaRPr b="1">
              <a:solidFill>
                <a:srgbClr val="FF0000"/>
              </a:solidFill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zh-TW"/>
              <a:t>內容包含: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zh-TW" b="1">
                <a:solidFill>
                  <a:srgbClr val="FF0000"/>
                </a:solidFill>
              </a:rPr>
              <a:t>程式碼 (.cpp)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zh-TW" b="1">
                <a:solidFill>
                  <a:srgbClr val="FF0000"/>
                </a:solidFill>
              </a:rPr>
              <a:t>執行結果截圖 (只接受 .png 或 .jpg 形式)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Char char="▪"/>
            </a:pPr>
            <a:r>
              <a:rPr lang="zh-TW"/>
              <a:t>檔名皆須為  A</a:t>
            </a:r>
            <a:r>
              <a:rPr lang="zh-TW">
                <a:solidFill>
                  <a:srgbClr val="BFBFBF"/>
                </a:solidFill>
              </a:rPr>
              <a:t>X</a:t>
            </a:r>
            <a:r>
              <a:rPr lang="zh-TW"/>
              <a:t>-10</a:t>
            </a:r>
            <a:r>
              <a:rPr lang="zh-TW">
                <a:solidFill>
                  <a:srgbClr val="BFBFBF"/>
                </a:solidFill>
              </a:rPr>
              <a:t>XXXXXXX</a:t>
            </a:r>
            <a:r>
              <a:rPr lang="zh-TW"/>
              <a:t>  或  P</a:t>
            </a:r>
            <a:r>
              <a:rPr lang="zh-TW">
                <a:solidFill>
                  <a:srgbClr val="BFBFBF"/>
                </a:solidFill>
              </a:rPr>
              <a:t>X</a:t>
            </a:r>
            <a:r>
              <a:rPr lang="zh-TW"/>
              <a:t>-10</a:t>
            </a:r>
            <a:r>
              <a:rPr lang="zh-TW">
                <a:solidFill>
                  <a:srgbClr val="BFBFBF"/>
                </a:solidFill>
              </a:rPr>
              <a:t>XXXXXXX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zh-TW"/>
              <a:t>Assignment: A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zh-TW"/>
              <a:t>Practice: P</a:t>
            </a:r>
            <a:endParaRPr/>
          </a:p>
          <a:p>
            <a:pPr marL="457200" lvl="1" indent="-8572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None/>
            </a:pPr>
            <a:endParaRPr/>
          </a:p>
          <a:p>
            <a:pPr marL="182880" lvl="0" indent="-74929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  <p:pic>
        <p:nvPicPr>
          <p:cNvPr id="382" name="Google Shape;38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41773" y="4756411"/>
            <a:ext cx="6999314" cy="1865252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20"/>
          <p:cNvSpPr/>
          <p:nvPr/>
        </p:nvSpPr>
        <p:spPr>
          <a:xfrm>
            <a:off x="1460013" y="5311161"/>
            <a:ext cx="2610196" cy="864524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84" name="Google Shape;384;p20"/>
          <p:cNvSpPr txBox="1"/>
          <p:nvPr/>
        </p:nvSpPr>
        <p:spPr>
          <a:xfrm>
            <a:off x="2022847" y="4941829"/>
            <a:ext cx="15295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壓縮的內容</a:t>
            </a:r>
            <a:endParaRPr sz="1800" b="1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85" name="Google Shape;385;p20"/>
          <p:cNvSpPr txBox="1"/>
          <p:nvPr/>
        </p:nvSpPr>
        <p:spPr>
          <a:xfrm>
            <a:off x="8834973" y="6172200"/>
            <a:ext cx="2053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要上傳的壓縮檔</a:t>
            </a:r>
            <a:endParaRPr sz="1800" b="1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386" name="Google Shape;386;p20"/>
          <p:cNvCxnSpPr>
            <a:endCxn id="385" idx="1"/>
          </p:cNvCxnSpPr>
          <p:nvPr/>
        </p:nvCxnSpPr>
        <p:spPr>
          <a:xfrm>
            <a:off x="8229573" y="6339150"/>
            <a:ext cx="605400" cy="177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1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zh-TW"/>
              <a:t>截圖範例</a:t>
            </a:r>
            <a:endParaRPr/>
          </a:p>
        </p:txBody>
      </p:sp>
      <p:pic>
        <p:nvPicPr>
          <p:cNvPr id="392" name="Google Shape;39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9848" y="2093976"/>
            <a:ext cx="6908453" cy="3876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2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zh-TW"/>
              <a:t>繳交格式</a:t>
            </a:r>
            <a:endParaRPr/>
          </a:p>
        </p:txBody>
      </p:sp>
      <p:sp>
        <p:nvSpPr>
          <p:cNvPr id="398" name="Google Shape;398;p22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zh-TW"/>
              <a:t>程式碼開頭要有以下文字</a:t>
            </a:r>
            <a:endParaRPr/>
          </a:p>
          <a:p>
            <a:pPr marL="18288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  <p:sp>
        <p:nvSpPr>
          <p:cNvPr id="399" name="Google Shape;399;p22"/>
          <p:cNvSpPr txBox="1"/>
          <p:nvPr/>
        </p:nvSpPr>
        <p:spPr>
          <a:xfrm>
            <a:off x="4653678" y="4794525"/>
            <a:ext cx="6211331" cy="1384995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計算機概論Ⅰ   : 2019-CE1001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計算機實習Ⅰ-A : 2019-CE1003-A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計算機實習Ⅰ-B : 2019-CE1003-B</a:t>
            </a:r>
            <a:endParaRPr sz="2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400" name="Google Shape;400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0832" y="2479281"/>
            <a:ext cx="3760009" cy="1528459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22"/>
          <p:cNvSpPr/>
          <p:nvPr/>
        </p:nvSpPr>
        <p:spPr>
          <a:xfrm>
            <a:off x="1453768" y="2717505"/>
            <a:ext cx="1271847" cy="266008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02" name="Google Shape;402;p22"/>
          <p:cNvSpPr/>
          <p:nvPr/>
        </p:nvSpPr>
        <p:spPr>
          <a:xfrm>
            <a:off x="2298410" y="3478849"/>
            <a:ext cx="1404851" cy="224443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1120832" y="5222856"/>
            <a:ext cx="3055514" cy="954107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作業: Assignment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練習: Practice</a:t>
            </a:r>
            <a:endParaRPr sz="2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16a4af78f_0_3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zh-TW" altLang="en-US" dirty="0"/>
              <a:t>變數</a:t>
            </a:r>
            <a:endParaRPr dirty="0"/>
          </a:p>
        </p:txBody>
      </p:sp>
      <p:sp>
        <p:nvSpPr>
          <p:cNvPr id="241" name="Google Shape;241;g616a4af78f_0_35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buNone/>
            </a:pPr>
            <a:endParaRPr lang="en-US" altLang="zh-TW" dirty="0" smtClean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139632"/>
              </p:ext>
            </p:extLst>
          </p:nvPr>
        </p:nvGraphicFramePr>
        <p:xfrm>
          <a:off x="2035048" y="2834040"/>
          <a:ext cx="8128000" cy="2625636"/>
        </p:xfrm>
        <a:graphic>
          <a:graphicData uri="http://schemas.openxmlformats.org/drawingml/2006/table">
            <a:tbl>
              <a:tblPr firstRow="1" bandRow="1">
                <a:tableStyleId>{362B3BAB-1735-4D12-83DF-2AD4D45C46A0}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843289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103936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1613519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69295433"/>
                    </a:ext>
                  </a:extLst>
                </a:gridCol>
              </a:tblGrid>
              <a:tr h="875212">
                <a:tc gridSpan="4"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bg1"/>
                          </a:solidFill>
                        </a:rPr>
                        <a:t>變數</a:t>
                      </a:r>
                      <a:endParaRPr lang="zh-TW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575192"/>
                  </a:ext>
                </a:extLst>
              </a:tr>
              <a:tr h="8752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2400" b="1" dirty="0" smtClean="0"/>
                        <a:t>型</a:t>
                      </a:r>
                    </a:p>
                    <a:p>
                      <a:pPr algn="ctr"/>
                      <a:r>
                        <a:rPr lang="zh-TW" altLang="en-US" sz="2400" b="1" dirty="0" smtClean="0"/>
                        <a:t>態</a:t>
                      </a:r>
                      <a:endParaRPr lang="zh-TW" altLang="en-US" sz="2400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 smtClean="0"/>
                        <a:t>變數名稱</a:t>
                      </a:r>
                      <a:endParaRPr lang="zh-TW" altLang="en-US" sz="2400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 smtClean="0"/>
                        <a:t>值</a:t>
                      </a:r>
                      <a:endParaRPr lang="zh-TW" altLang="en-US" sz="2400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 smtClean="0"/>
                        <a:t>記憶體位置</a:t>
                      </a:r>
                      <a:endParaRPr lang="zh-TW" altLang="en-US" sz="2400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755755"/>
                  </a:ext>
                </a:extLst>
              </a:tr>
              <a:tr h="8752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err="1" smtClean="0"/>
                        <a:t>int</a:t>
                      </a:r>
                      <a:endParaRPr lang="zh-TW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err="1" smtClean="0"/>
                        <a:t>num</a:t>
                      </a:r>
                      <a:endParaRPr lang="zh-TW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/>
                        <a:t>10</a:t>
                      </a:r>
                      <a:endParaRPr lang="zh-TW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/>
                        <a:t>0x6dfec8</a:t>
                      </a:r>
                      <a:endParaRPr lang="zh-TW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917874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變數取址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取址方法 </a:t>
            </a:r>
            <a:r>
              <a:rPr lang="en-US" altLang="zh-TW" dirty="0" smtClean="0"/>
              <a:t>&amp;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&amp;&amp;</a:t>
            </a:r>
          </a:p>
          <a:p>
            <a:pPr lvl="1"/>
            <a:r>
              <a:rPr lang="zh-TW" altLang="en-US" dirty="0" smtClean="0"/>
              <a:t>邏輯 </a:t>
            </a:r>
            <a:r>
              <a:rPr lang="en-US" altLang="zh-TW" dirty="0" smtClean="0"/>
              <a:t>and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&amp;</a:t>
            </a:r>
            <a:endParaRPr lang="en-US" altLang="zh-TW" dirty="0"/>
          </a:p>
          <a:p>
            <a:pPr lvl="1"/>
            <a:r>
              <a:rPr lang="zh-TW" altLang="en-US" dirty="0" smtClean="0"/>
              <a:t>取</a:t>
            </a:r>
            <a:r>
              <a:rPr lang="zh-TW" altLang="en-US" dirty="0"/>
              <a:t>址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902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變數取址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176" y="2627566"/>
            <a:ext cx="5495925" cy="303847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883" y="3680133"/>
            <a:ext cx="5041925" cy="161070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824549" y="4485486"/>
            <a:ext cx="531223" cy="243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40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陣列記憶體分配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74" y="2504694"/>
            <a:ext cx="6086475" cy="31623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572" y="3247372"/>
            <a:ext cx="4776622" cy="1812308"/>
          </a:xfrm>
          <a:prstGeom prst="rect">
            <a:avLst/>
          </a:prstGeom>
        </p:spPr>
      </p:pic>
      <p:cxnSp>
        <p:nvCxnSpPr>
          <p:cNvPr id="11" name="肘形接點 10"/>
          <p:cNvCxnSpPr/>
          <p:nvPr/>
        </p:nvCxnSpPr>
        <p:spPr>
          <a:xfrm flipV="1">
            <a:off x="9144001" y="2316480"/>
            <a:ext cx="1219200" cy="1062445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10485119" y="2093976"/>
            <a:ext cx="1105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陣列最初的記憶體位置</a:t>
            </a:r>
            <a:endParaRPr lang="zh-TW" altLang="en-US" dirty="0"/>
          </a:p>
        </p:txBody>
      </p:sp>
      <p:sp>
        <p:nvSpPr>
          <p:cNvPr id="13" name="右中括弧 12"/>
          <p:cNvSpPr/>
          <p:nvPr/>
        </p:nvSpPr>
        <p:spPr>
          <a:xfrm>
            <a:off x="9274629" y="3587930"/>
            <a:ext cx="139337" cy="313508"/>
          </a:xfrm>
          <a:prstGeom prst="righ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右中括弧 13"/>
          <p:cNvSpPr/>
          <p:nvPr/>
        </p:nvSpPr>
        <p:spPr>
          <a:xfrm>
            <a:off x="9506252" y="3787765"/>
            <a:ext cx="139337" cy="313508"/>
          </a:xfrm>
          <a:prstGeom prst="righ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9932124" y="3614873"/>
            <a:ext cx="1105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記憶體間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差</a:t>
            </a:r>
            <a:r>
              <a:rPr lang="en-US" altLang="zh-TW" dirty="0" smtClean="0">
                <a:solidFill>
                  <a:schemeClr val="bg1"/>
                </a:solidFill>
              </a:rPr>
              <a:t>4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47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記憶體大小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3" y="3071265"/>
            <a:ext cx="6800850" cy="21431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983" y="3328319"/>
            <a:ext cx="5131429" cy="197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76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為什麼要用陣列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不用宣告一堆變數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空間局部性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陣列中的值記憶體相鄰，拜訪較快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235" y="2829361"/>
            <a:ext cx="4776622" cy="181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72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木刻字型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3545</TotalTime>
  <Words>470</Words>
  <Application>Microsoft Office PowerPoint</Application>
  <PresentationFormat>寬螢幕</PresentationFormat>
  <Paragraphs>137</Paragraphs>
  <Slides>34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2" baseType="lpstr">
      <vt:lpstr>Noto Sans Symbols</vt:lpstr>
      <vt:lpstr>Rockwell</vt:lpstr>
      <vt:lpstr>微軟正黑體</vt:lpstr>
      <vt:lpstr>新細明體</vt:lpstr>
      <vt:lpstr>標楷體</vt:lpstr>
      <vt:lpstr>Arial</vt:lpstr>
      <vt:lpstr>Calibri</vt:lpstr>
      <vt:lpstr>木刻字型</vt:lpstr>
      <vt:lpstr>計算機實習 08</vt:lpstr>
      <vt:lpstr>Outline</vt:lpstr>
      <vt:lpstr>記憶體位址</vt:lpstr>
      <vt:lpstr>變數</vt:lpstr>
      <vt:lpstr>變數取址</vt:lpstr>
      <vt:lpstr>變數取址</vt:lpstr>
      <vt:lpstr>陣列記憶體分配</vt:lpstr>
      <vt:lpstr>記憶體大小</vt:lpstr>
      <vt:lpstr>為什麼要用陣列?</vt:lpstr>
      <vt:lpstr>Pass by Value (傳值)</vt:lpstr>
      <vt:lpstr>Pass by Value 侷限性</vt:lpstr>
      <vt:lpstr>Reference (Alias)</vt:lpstr>
      <vt:lpstr>Reference (Alias)</vt:lpstr>
      <vt:lpstr>Pass by Reference in reference (傳參考)</vt:lpstr>
      <vt:lpstr>Pass by Reference in reference (傳參考)</vt:lpstr>
      <vt:lpstr>指標</vt:lpstr>
      <vt:lpstr>指標</vt:lpstr>
      <vt:lpstr>指標</vt:lpstr>
      <vt:lpstr>指標</vt:lpstr>
      <vt:lpstr>Pass by Pointer(Address)</vt:lpstr>
      <vt:lpstr>三者比較</vt:lpstr>
      <vt:lpstr>回傳值</vt:lpstr>
      <vt:lpstr>記憶體配置</vt:lpstr>
      <vt:lpstr>Pass by Reference 限制</vt:lpstr>
      <vt:lpstr>PowerPoint 簡報</vt:lpstr>
      <vt:lpstr>課堂練習08</vt:lpstr>
      <vt:lpstr>練習08-Pointer</vt:lpstr>
      <vt:lpstr>練習08</vt:lpstr>
      <vt:lpstr>練習08</vt:lpstr>
      <vt:lpstr>繳交規範</vt:lpstr>
      <vt:lpstr>繳交方式</vt:lpstr>
      <vt:lpstr>繳交內容</vt:lpstr>
      <vt:lpstr>截圖範例</vt:lpstr>
      <vt:lpstr>繳交格式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計算機實習 02</dc:title>
  <dc:creator>user</dc:creator>
  <cp:lastModifiedBy>冠宏 林</cp:lastModifiedBy>
  <cp:revision>184</cp:revision>
  <dcterms:created xsi:type="dcterms:W3CDTF">2019-09-17T01:59:49Z</dcterms:created>
  <dcterms:modified xsi:type="dcterms:W3CDTF">2019-11-21T03:47:42Z</dcterms:modified>
</cp:coreProperties>
</file>