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 id="291" r:id="rId23"/>
    <p:sldId id="277" r:id="rId24"/>
    <p:sldId id="278" r:id="rId25"/>
    <p:sldId id="285" r:id="rId26"/>
    <p:sldId id="286" r:id="rId27"/>
    <p:sldId id="280" r:id="rId28"/>
    <p:sldId id="281" r:id="rId29"/>
    <p:sldId id="292"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5" autoAdjust="0"/>
    <p:restoredTop sz="94660"/>
  </p:normalViewPr>
  <p:slideViewPr>
    <p:cSldViewPr snapToGrid="0">
      <p:cViewPr varScale="1">
        <p:scale>
          <a:sx n="74" d="100"/>
          <a:sy n="74" d="100"/>
        </p:scale>
        <p:origin x="3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0657" y="2035340"/>
            <a:ext cx="9525000" cy="1064210"/>
          </a:xfrm>
        </p:spPr>
        <p:txBody>
          <a:bodyPr anchor="b">
            <a:normAutofit/>
          </a:bodyPr>
          <a:lstStyle>
            <a:lvl1pPr algn="ctr">
              <a:defRPr sz="5400">
                <a:solidFill>
                  <a:srgbClr val="FC6E04"/>
                </a:solidFill>
                <a:latin typeface="微軟正黑體" panose="020B0604030504040204" pitchFamily="34" charset="-120"/>
                <a:ea typeface="微軟正黑體" panose="020B0604030504040204" pitchFamily="34" charset="-120"/>
              </a:defRPr>
            </a:lvl1pPr>
          </a:lstStyle>
          <a:p>
            <a:r>
              <a:rPr lang="zh-TW" altLang="en-US" dirty="0" smtClean="0"/>
              <a:t>按一下以編輯母片標題樣式</a:t>
            </a:r>
            <a:endParaRPr lang="en-US" dirty="0"/>
          </a:p>
        </p:txBody>
      </p:sp>
      <p:sp>
        <p:nvSpPr>
          <p:cNvPr id="3" name="Subtitle 2"/>
          <p:cNvSpPr>
            <a:spLocks noGrp="1"/>
          </p:cNvSpPr>
          <p:nvPr>
            <p:ph type="subTitle" idx="1" hasCustomPrompt="1"/>
          </p:nvPr>
        </p:nvSpPr>
        <p:spPr>
          <a:xfrm>
            <a:off x="1711157" y="3547227"/>
            <a:ext cx="9144000" cy="1913773"/>
          </a:xfrm>
        </p:spPr>
        <p:txBody>
          <a:bodyPr>
            <a:normAutofit/>
          </a:bodyPr>
          <a:lstStyle>
            <a:lvl1pPr marL="0" indent="0" algn="ctr">
              <a:buNone/>
              <a:defRPr sz="3200">
                <a:solidFill>
                  <a:srgbClr val="FFC000"/>
                </a:solidFill>
                <a:latin typeface="微軟正黑體" panose="020B0604030504040204" pitchFamily="34" charset="-120"/>
                <a:ea typeface="微軟正黑體" panose="020B0604030504040204" pitchFamily="34" charset="-12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zh-TW" altLang="en-US" dirty="0" smtClean="0"/>
              <a:t>按一下以編輯母片文字樣式</a:t>
            </a:r>
          </a:p>
        </p:txBody>
      </p:sp>
      <p:sp>
        <p:nvSpPr>
          <p:cNvPr id="4" name="Date Placeholder 3"/>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23241166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267104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381171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6400" y="462548"/>
            <a:ext cx="5905500" cy="794752"/>
          </a:xfrm>
          <a:solidFill>
            <a:schemeClr val="bg1">
              <a:alpha val="30196"/>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lvl1pPr algn="ctr">
              <a:defRPr sz="3400">
                <a:ln>
                  <a:noFill/>
                </a:ln>
                <a:solidFill>
                  <a:schemeClr val="accent5">
                    <a:lumMod val="50000"/>
                  </a:schemeClr>
                </a:solidFill>
                <a:effectLst/>
                <a:latin typeface="Consolas" panose="020B0609020204030204" pitchFamily="49" charset="0"/>
                <a:ea typeface="微軟正黑體" panose="020B0604030504040204" pitchFamily="34" charset="-120"/>
                <a:cs typeface="Consolas" panose="020B0609020204030204" pitchFamily="49" charset="0"/>
              </a:defRPr>
            </a:lvl1pPr>
          </a:lstStyle>
          <a:p>
            <a:r>
              <a:rPr lang="zh-TW" altLang="en-US" dirty="0" smtClean="0"/>
              <a:t>按一下以編輯母片標題樣式</a:t>
            </a:r>
            <a:r>
              <a:rPr lang="en-US" altLang="zh-TW" dirty="0" smtClean="0"/>
              <a:t>XD</a:t>
            </a:r>
            <a:endParaRPr lang="en-US" dirty="0"/>
          </a:p>
        </p:txBody>
      </p:sp>
      <p:sp>
        <p:nvSpPr>
          <p:cNvPr id="3" name="Content Placeholder 2"/>
          <p:cNvSpPr>
            <a:spLocks noGrp="1"/>
          </p:cNvSpPr>
          <p:nvPr>
            <p:ph idx="1" hasCustomPrompt="1"/>
          </p:nvPr>
        </p:nvSpPr>
        <p:spPr>
          <a:xfrm>
            <a:off x="1104900" y="1587230"/>
            <a:ext cx="10515600" cy="4629693"/>
          </a:xfrm>
        </p:spPr>
        <p:txBody>
          <a:bodyPr/>
          <a:lstStyle>
            <a:lvl1pPr marL="274638" indent="-274638" defTabSz="723900">
              <a:buFont typeface="Arial" panose="020B0604020202020204" pitchFamily="34" charset="0"/>
              <a:buChar char="•"/>
              <a:defRPr>
                <a:solidFill>
                  <a:schemeClr val="accent6">
                    <a:lumMod val="50000"/>
                  </a:schemeClr>
                </a:solidFill>
                <a:latin typeface="Consolas" panose="020B0609020204030204" pitchFamily="49" charset="0"/>
                <a:ea typeface="微軟正黑體" panose="020B0604030504040204" pitchFamily="34" charset="-120"/>
                <a:cs typeface="Consolas" panose="020B0609020204030204" pitchFamily="49" charset="0"/>
              </a:defRPr>
            </a:lvl1pPr>
            <a:lvl2pPr marL="627063" indent="-284163" defTabSz="723900">
              <a:buFont typeface="Arial" panose="020B0604020202020204" pitchFamily="34" charset="0"/>
              <a:buChar char="•"/>
              <a:tabLst/>
              <a:defRPr>
                <a:solidFill>
                  <a:schemeClr val="accent6">
                    <a:lumMod val="50000"/>
                  </a:schemeClr>
                </a:solidFill>
                <a:latin typeface="Consolas" panose="020B0609020204030204" pitchFamily="49" charset="0"/>
                <a:ea typeface="微軟正黑體" panose="020B0604030504040204" pitchFamily="34" charset="-120"/>
                <a:cs typeface="Consolas" panose="020B0609020204030204" pitchFamily="49" charset="0"/>
              </a:defRPr>
            </a:lvl2pPr>
            <a:lvl3pPr defTabSz="723900">
              <a:defRPr>
                <a:solidFill>
                  <a:schemeClr val="accent6">
                    <a:lumMod val="50000"/>
                  </a:schemeClr>
                </a:solidFill>
                <a:latin typeface="Consolas" panose="020B0609020204030204" pitchFamily="49" charset="0"/>
                <a:ea typeface="微軟正黑體" panose="020B0604030504040204" pitchFamily="34" charset="-120"/>
                <a:cs typeface="Consolas" panose="020B0609020204030204" pitchFamily="49" charset="0"/>
              </a:defRPr>
            </a:lvl3pPr>
            <a:lvl4pPr defTabSz="723900">
              <a:defRPr>
                <a:solidFill>
                  <a:schemeClr val="accent6">
                    <a:lumMod val="50000"/>
                  </a:schemeClr>
                </a:solidFill>
                <a:latin typeface="Consolas" panose="020B0609020204030204" pitchFamily="49" charset="0"/>
                <a:ea typeface="微軟正黑體" panose="020B0604030504040204" pitchFamily="34" charset="-120"/>
                <a:cs typeface="Consolas" panose="020B0609020204030204" pitchFamily="49" charset="0"/>
              </a:defRPr>
            </a:lvl4pPr>
            <a:lvl5pPr defTabSz="723900">
              <a:defRPr>
                <a:solidFill>
                  <a:schemeClr val="accent6">
                    <a:lumMod val="50000"/>
                  </a:schemeClr>
                </a:solidFill>
                <a:latin typeface="Consolas" panose="020B0609020204030204" pitchFamily="49" charset="0"/>
                <a:ea typeface="微軟正黑體" panose="020B0604030504040204" pitchFamily="34" charset="-120"/>
                <a:cs typeface="Consolas" panose="020B0609020204030204" pitchFamily="49" charset="0"/>
              </a:defRPr>
            </a:lvl5pPr>
          </a:lstStyle>
          <a:p>
            <a:pPr lvl="0"/>
            <a:r>
              <a:rPr lang="zh-TW" altLang="en-US" dirty="0" smtClean="0"/>
              <a:t>編輯母片文字樣式</a:t>
            </a:r>
            <a:r>
              <a:rPr lang="en-US" altLang="zh-TW" dirty="0" smtClean="0"/>
              <a:t>XD</a:t>
            </a:r>
          </a:p>
          <a:p>
            <a:pPr lvl="1"/>
            <a:r>
              <a:rPr lang="zh-TW" altLang="en-US" dirty="0" smtClean="0"/>
              <a:t>第二層</a:t>
            </a:r>
            <a:r>
              <a:rPr lang="en-US" altLang="zh-TW" dirty="0" smtClean="0"/>
              <a:t>XD</a:t>
            </a:r>
            <a:endParaRPr lang="zh-TW" altLang="en-US" dirty="0" smtClean="0"/>
          </a:p>
          <a:p>
            <a:pPr lvl="2"/>
            <a:r>
              <a:rPr lang="zh-TW" altLang="en-US" dirty="0" smtClean="0"/>
              <a:t>第三層</a:t>
            </a:r>
            <a:r>
              <a:rPr lang="en-US" altLang="zh-TW" dirty="0" smtClean="0"/>
              <a:t>XD</a:t>
            </a:r>
            <a:endParaRPr lang="zh-TW" altLang="en-US" dirty="0" smtClean="0"/>
          </a:p>
          <a:p>
            <a:pPr lvl="3"/>
            <a:r>
              <a:rPr lang="zh-TW" altLang="en-US" dirty="0" smtClean="0"/>
              <a:t>第四層</a:t>
            </a:r>
            <a:r>
              <a:rPr lang="en-US" altLang="zh-TW" dirty="0" smtClean="0"/>
              <a:t>XD</a:t>
            </a:r>
            <a:endParaRPr lang="zh-TW" altLang="en-US" dirty="0" smtClean="0"/>
          </a:p>
          <a:p>
            <a:pPr lvl="4"/>
            <a:r>
              <a:rPr lang="zh-TW" altLang="en-US" dirty="0" smtClean="0"/>
              <a:t>第五層</a:t>
            </a:r>
            <a:r>
              <a:rPr lang="en-US" altLang="zh-TW" dirty="0" smtClean="0"/>
              <a:t>XD</a:t>
            </a:r>
            <a:endParaRPr lang="en-US" dirty="0"/>
          </a:p>
        </p:txBody>
      </p:sp>
      <p:sp>
        <p:nvSpPr>
          <p:cNvPr id="4" name="Date Placeholder 3"/>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40388350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32459936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3989616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4" name="Content Placeholder 3"/>
          <p:cNvSpPr>
            <a:spLocks noGrp="1"/>
          </p:cNvSpPr>
          <p:nvPr>
            <p:ph sz="half" idx="2"/>
          </p:nvPr>
        </p:nvSpPr>
        <p:spPr>
          <a:xfrm>
            <a:off x="839789"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2"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181381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25809751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105067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195207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8F803EC-DA48-4FB1-BB16-146502FD04E3}" type="datetimeFigureOut">
              <a:rPr lang="zh-TW" altLang="en-US" smtClean="0"/>
              <a:t>2017/4/1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364418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320671"/>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r>
              <a:rPr lang="en-US" altLang="zh-TW" dirty="0" smtClean="0"/>
              <a:t>XD</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按一下以編輯母片文字樣式</a:t>
            </a:r>
            <a:r>
              <a:rPr lang="en-US" altLang="zh-TW" dirty="0" smtClean="0"/>
              <a:t>XD</a:t>
            </a:r>
            <a:endParaRPr lang="zh-TW" altLang="en-US" dirty="0" smtClean="0"/>
          </a:p>
          <a:p>
            <a:pPr lvl="1"/>
            <a:r>
              <a:rPr lang="zh-TW" altLang="en-US" dirty="0" smtClean="0"/>
              <a:t>第二層</a:t>
            </a:r>
            <a:r>
              <a:rPr lang="en-US" altLang="zh-TW" dirty="0" smtClean="0"/>
              <a:t>XD</a:t>
            </a:r>
            <a:endParaRPr lang="zh-TW" altLang="en-US" dirty="0" smtClean="0"/>
          </a:p>
          <a:p>
            <a:pPr lvl="2"/>
            <a:r>
              <a:rPr lang="zh-TW" altLang="en-US" dirty="0" smtClean="0"/>
              <a:t>第三層</a:t>
            </a:r>
            <a:r>
              <a:rPr lang="en-US" altLang="zh-TW" dirty="0" smtClean="0"/>
              <a:t>XD</a:t>
            </a:r>
            <a:endParaRPr lang="zh-TW" altLang="en-US" dirty="0" smtClean="0"/>
          </a:p>
          <a:p>
            <a:pPr lvl="3"/>
            <a:r>
              <a:rPr lang="zh-TW" altLang="en-US" dirty="0" smtClean="0"/>
              <a:t>第四層</a:t>
            </a:r>
            <a:r>
              <a:rPr lang="en-US" altLang="zh-TW" dirty="0" smtClean="0"/>
              <a:t>XD</a:t>
            </a:r>
            <a:endParaRPr lang="zh-TW" altLang="en-US" dirty="0" smtClean="0"/>
          </a:p>
          <a:p>
            <a:pPr lvl="4"/>
            <a:r>
              <a:rPr lang="zh-TW" altLang="en-US" dirty="0" smtClean="0"/>
              <a:t>第五層</a:t>
            </a:r>
            <a:r>
              <a:rPr lang="en-US" altLang="zh-TW" dirty="0" smtClean="0"/>
              <a:t>XD</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8F803EC-DA48-4FB1-BB16-146502FD04E3}" type="datetimeFigureOut">
              <a:rPr lang="zh-TW" altLang="en-US" smtClean="0"/>
              <a:t>2017/4/1</a:t>
            </a:fld>
            <a:endParaRPr lang="zh-TW" alt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BA9674-8115-4538-BFBD-E0EFF9FA593B}" type="slidenum">
              <a:rPr lang="zh-TW" altLang="en-US" smtClean="0"/>
              <a:t>‹#›</a:t>
            </a:fld>
            <a:endParaRPr lang="zh-TW" altLang="en-US"/>
          </a:p>
        </p:txBody>
      </p:sp>
    </p:spTree>
    <p:extLst>
      <p:ext uri="{BB962C8B-B14F-4D97-AF65-F5344CB8AC3E}">
        <p14:creationId xmlns:p14="http://schemas.microsoft.com/office/powerpoint/2010/main" val="2683926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Consolas" panose="020B0609020204030204" pitchFamily="49" charset="0"/>
          <a:ea typeface="微軟正黑體" panose="020B0604030504040204" pitchFamily="34" charset="-120"/>
          <a:cs typeface="Consolas" panose="020B0609020204030204" pitchFamily="49"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onsolas" panose="020B0609020204030204" pitchFamily="49" charset="0"/>
          <a:ea typeface="微軟正黑體" panose="020B0604030504040204" pitchFamily="34" charset="-120"/>
          <a:cs typeface="Consolas" panose="020B0609020204030204" pitchFamily="49"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Consolas" panose="020B0609020204030204" pitchFamily="49" charset="0"/>
          <a:ea typeface="微軟正黑體" panose="020B0604030504040204" pitchFamily="34" charset="-120"/>
          <a:cs typeface="Consolas" panose="020B0609020204030204" pitchFamily="49" charset="0"/>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Consolas" panose="020B0609020204030204" pitchFamily="49" charset="0"/>
          <a:ea typeface="微軟正黑體" panose="020B0604030504040204" pitchFamily="34" charset="-120"/>
          <a:cs typeface="Consolas" panose="020B0609020204030204" pitchFamily="49"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onsolas" panose="020B0609020204030204" pitchFamily="49" charset="0"/>
          <a:ea typeface="微軟正黑體" panose="020B0604030504040204" pitchFamily="34" charset="-120"/>
          <a:cs typeface="Consolas" panose="020B0609020204030204" pitchFamily="49"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Consolas" panose="020B0609020204030204" pitchFamily="49" charset="0"/>
          <a:ea typeface="微軟正黑體" panose="020B0604030504040204" pitchFamily="34" charset="-120"/>
          <a:cs typeface="Consolas" panose="020B0609020204030204" pitchFamily="49"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Dynamic Programming (1)</a:t>
            </a:r>
            <a:endParaRPr lang="zh-TW" altLang="en-US" dirty="0"/>
          </a:p>
        </p:txBody>
      </p:sp>
      <p:sp>
        <p:nvSpPr>
          <p:cNvPr id="3" name="副標題 2"/>
          <p:cNvSpPr>
            <a:spLocks noGrp="1"/>
          </p:cNvSpPr>
          <p:nvPr>
            <p:ph type="subTitle" idx="1"/>
          </p:nvPr>
        </p:nvSpPr>
        <p:spPr/>
        <p:txBody>
          <a:bodyPr/>
          <a:lstStyle/>
          <a:p>
            <a:r>
              <a:rPr lang="en-US" altLang="zh-TW" dirty="0" smtClean="0"/>
              <a:t>by music960633</a:t>
            </a:r>
            <a:endParaRPr lang="zh-TW" altLang="en-US" dirty="0"/>
          </a:p>
        </p:txBody>
      </p:sp>
    </p:spTree>
    <p:extLst>
      <p:ext uri="{BB962C8B-B14F-4D97-AF65-F5344CB8AC3E}">
        <p14:creationId xmlns:p14="http://schemas.microsoft.com/office/powerpoint/2010/main" val="54514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Top down vs Bottom up</a:t>
            </a:r>
            <a:endParaRPr lang="zh-TW" altLang="en-US" dirty="0"/>
          </a:p>
        </p:txBody>
      </p:sp>
      <p:sp>
        <p:nvSpPr>
          <p:cNvPr id="3" name="內容版面配置區 2"/>
          <p:cNvSpPr>
            <a:spLocks noGrp="1"/>
          </p:cNvSpPr>
          <p:nvPr>
            <p:ph idx="1"/>
          </p:nvPr>
        </p:nvSpPr>
        <p:spPr/>
        <p:txBody>
          <a:bodyPr/>
          <a:lstStyle/>
          <a:p>
            <a:r>
              <a:rPr lang="en-US" altLang="zh-TW" dirty="0" smtClean="0"/>
              <a:t>Top down:</a:t>
            </a:r>
          </a:p>
          <a:p>
            <a:pPr lvl="1"/>
            <a:r>
              <a:rPr lang="zh-TW" altLang="en-US" dirty="0" smtClean="0"/>
              <a:t>只要知道遞迴式就可以了，剩下交給遞迴跑</a:t>
            </a:r>
            <a:endParaRPr lang="en-US" altLang="zh-TW" dirty="0" smtClean="0"/>
          </a:p>
          <a:p>
            <a:pPr lvl="1"/>
            <a:r>
              <a:rPr lang="en-US" altLang="zh-TW" dirty="0" smtClean="0"/>
              <a:t>code</a:t>
            </a:r>
            <a:r>
              <a:rPr lang="zh-TW" altLang="en-US" dirty="0" smtClean="0"/>
              <a:t>一般為遞迴函式</a:t>
            </a:r>
            <a:endParaRPr lang="en-US" altLang="zh-TW" dirty="0" smtClean="0"/>
          </a:p>
          <a:p>
            <a:pPr lvl="1"/>
            <a:r>
              <a:rPr lang="zh-TW" altLang="en-US" dirty="0" smtClean="0"/>
              <a:t>注意遞迴過深</a:t>
            </a:r>
            <a:endParaRPr lang="en-US" altLang="zh-TW" dirty="0" smtClean="0"/>
          </a:p>
          <a:p>
            <a:pPr lvl="1"/>
            <a:endParaRPr lang="en-US" altLang="zh-TW" dirty="0"/>
          </a:p>
          <a:p>
            <a:r>
              <a:rPr lang="en-US" altLang="zh-TW" dirty="0" smtClean="0"/>
              <a:t>Bottom up</a:t>
            </a:r>
          </a:p>
          <a:p>
            <a:pPr lvl="1"/>
            <a:r>
              <a:rPr lang="zh-TW" altLang="en-US" dirty="0"/>
              <a:t>子</a:t>
            </a:r>
            <a:r>
              <a:rPr lang="zh-TW" altLang="en-US" dirty="0" smtClean="0"/>
              <a:t>問題一定要比母問題先跑到</a:t>
            </a:r>
            <a:r>
              <a:rPr lang="en-US" altLang="zh-TW" dirty="0" smtClean="0"/>
              <a:t>(</a:t>
            </a:r>
            <a:r>
              <a:rPr lang="zh-TW" altLang="en-US" dirty="0" smtClean="0"/>
              <a:t>注意迴圈跑法</a:t>
            </a:r>
            <a:r>
              <a:rPr lang="en-US" altLang="zh-TW" dirty="0" smtClean="0"/>
              <a:t>)</a:t>
            </a:r>
          </a:p>
          <a:p>
            <a:pPr lvl="1"/>
            <a:r>
              <a:rPr lang="en-US" altLang="zh-TW" dirty="0" smtClean="0"/>
              <a:t>code</a:t>
            </a:r>
            <a:r>
              <a:rPr lang="zh-TW" altLang="en-US" dirty="0" smtClean="0"/>
              <a:t>一般</a:t>
            </a:r>
            <a:r>
              <a:rPr lang="zh-TW" altLang="en-US" dirty="0"/>
              <a:t>為</a:t>
            </a:r>
            <a:r>
              <a:rPr lang="en-US" altLang="zh-TW" dirty="0" smtClean="0"/>
              <a:t>for</a:t>
            </a:r>
            <a:r>
              <a:rPr lang="zh-TW" altLang="en-US" dirty="0" smtClean="0"/>
              <a:t>迴圈</a:t>
            </a:r>
            <a:endParaRPr lang="zh-TW" altLang="en-US" dirty="0"/>
          </a:p>
        </p:txBody>
      </p:sp>
    </p:spTree>
    <p:extLst>
      <p:ext uri="{BB962C8B-B14F-4D97-AF65-F5344CB8AC3E}">
        <p14:creationId xmlns:p14="http://schemas.microsoft.com/office/powerpoint/2010/main" val="117869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2</a:t>
            </a:r>
            <a:endParaRPr lang="zh-TW" altLang="en-US" dirty="0"/>
          </a:p>
        </p:txBody>
      </p:sp>
      <p:sp>
        <p:nvSpPr>
          <p:cNvPr id="3" name="內容版面配置區 2"/>
          <p:cNvSpPr>
            <a:spLocks noGrp="1"/>
          </p:cNvSpPr>
          <p:nvPr>
            <p:ph idx="1"/>
          </p:nvPr>
        </p:nvSpPr>
        <p:spPr/>
        <p:txBody>
          <a:bodyPr/>
          <a:lstStyle/>
          <a:p>
            <a:r>
              <a:rPr lang="zh-TW" altLang="en-US" dirty="0" smtClean="0"/>
              <a:t>將</a:t>
            </a:r>
            <a:r>
              <a:rPr lang="en-US" altLang="zh-TW" dirty="0" smtClean="0"/>
              <a:t>n</a:t>
            </a:r>
            <a:r>
              <a:rPr lang="zh-TW" altLang="en-US" dirty="0" smtClean="0"/>
              <a:t>個排成一列的格子塗上紅、綠、藍三種顏色，且藍綠不可相鄰，問有幾種塗法？</a:t>
            </a:r>
            <a:endParaRPr lang="zh-TW" altLang="en-US" dirty="0"/>
          </a:p>
        </p:txBody>
      </p:sp>
      <p:pic>
        <p:nvPicPr>
          <p:cNvPr id="4" name="圖片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90774" y="2599168"/>
            <a:ext cx="4191585" cy="3324689"/>
          </a:xfrm>
          <a:prstGeom prst="rect">
            <a:avLst/>
          </a:prstGeom>
        </p:spPr>
      </p:pic>
    </p:spTree>
    <p:extLst>
      <p:ext uri="{BB962C8B-B14F-4D97-AF65-F5344CB8AC3E}">
        <p14:creationId xmlns:p14="http://schemas.microsoft.com/office/powerpoint/2010/main" val="187412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2</a:t>
            </a:r>
            <a:endParaRPr lang="zh-TW" altLang="en-US" dirty="0"/>
          </a:p>
        </p:txBody>
      </p:sp>
      <p:sp>
        <p:nvSpPr>
          <p:cNvPr id="3" name="內容版面配置區 2"/>
          <p:cNvSpPr>
            <a:spLocks noGrp="1"/>
          </p:cNvSpPr>
          <p:nvPr>
            <p:ph idx="1"/>
          </p:nvPr>
        </p:nvSpPr>
        <p:spPr/>
        <p:txBody>
          <a:bodyPr/>
          <a:lstStyle/>
          <a:p>
            <a:r>
              <a:rPr lang="zh-TW" altLang="en-US" dirty="0" smtClean="0"/>
              <a:t>將</a:t>
            </a:r>
            <a:r>
              <a:rPr lang="en-US" altLang="zh-TW" dirty="0" smtClean="0"/>
              <a:t>n</a:t>
            </a:r>
            <a:r>
              <a:rPr lang="zh-TW" altLang="en-US" dirty="0" smtClean="0"/>
              <a:t>個排成一列的格子塗上紅、綠、藍三種顏色，且藍綠不可相鄰，問有幾種塗法？</a:t>
            </a:r>
            <a:endParaRPr lang="en-US" altLang="zh-TW" dirty="0" smtClean="0"/>
          </a:p>
          <a:p>
            <a:r>
              <a:rPr lang="en-US" altLang="zh-TW" dirty="0" smtClean="0"/>
              <a:t>Sol: </a:t>
            </a:r>
          </a:p>
          <a:p>
            <a:pPr lvl="1"/>
            <a:r>
              <a:rPr lang="zh-TW" altLang="en-US" dirty="0" smtClean="0"/>
              <a:t>設</a:t>
            </a:r>
            <a:r>
              <a:rPr lang="en-US" altLang="zh-TW" dirty="0" smtClean="0"/>
              <a:t>f(n)</a:t>
            </a:r>
            <a:r>
              <a:rPr lang="zh-TW" altLang="en-US" dirty="0" smtClean="0"/>
              <a:t>為塗</a:t>
            </a:r>
            <a:r>
              <a:rPr lang="en-US" altLang="zh-TW" dirty="0" smtClean="0"/>
              <a:t>n</a:t>
            </a:r>
            <a:r>
              <a:rPr lang="zh-TW" altLang="en-US" dirty="0" smtClean="0"/>
              <a:t>格的方法數</a:t>
            </a:r>
            <a:endParaRPr lang="en-US" altLang="zh-TW" dirty="0" smtClean="0"/>
          </a:p>
          <a:p>
            <a:pPr lvl="1"/>
            <a:r>
              <a:rPr lang="en-US" altLang="zh-TW" dirty="0" smtClean="0"/>
              <a:t>f(n)=......</a:t>
            </a:r>
          </a:p>
          <a:p>
            <a:pPr lvl="1"/>
            <a:r>
              <a:rPr lang="zh-TW" altLang="en-US" dirty="0" smtClean="0">
                <a:solidFill>
                  <a:srgbClr val="FF0000"/>
                </a:solidFill>
              </a:rPr>
              <a:t>糟糕，遞迴式不知道怎麼寫</a:t>
            </a:r>
            <a:endParaRPr lang="en-US" altLang="zh-TW" dirty="0" smtClean="0">
              <a:solidFill>
                <a:srgbClr val="FF0000"/>
              </a:solidFill>
            </a:endParaRPr>
          </a:p>
          <a:p>
            <a:pPr lvl="1"/>
            <a:endParaRPr lang="zh-TW" altLang="en-US" dirty="0"/>
          </a:p>
        </p:txBody>
      </p:sp>
    </p:spTree>
    <p:extLst>
      <p:ext uri="{BB962C8B-B14F-4D97-AF65-F5344CB8AC3E}">
        <p14:creationId xmlns:p14="http://schemas.microsoft.com/office/powerpoint/2010/main" val="388719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2</a:t>
            </a:r>
            <a:endParaRPr lang="zh-TW" altLang="en-US" dirty="0"/>
          </a:p>
        </p:txBody>
      </p:sp>
      <p:sp>
        <p:nvSpPr>
          <p:cNvPr id="3" name="內容版面配置區 2"/>
          <p:cNvSpPr>
            <a:spLocks noGrp="1"/>
          </p:cNvSpPr>
          <p:nvPr>
            <p:ph idx="1"/>
          </p:nvPr>
        </p:nvSpPr>
        <p:spPr>
          <a:xfrm>
            <a:off x="1104900" y="1587230"/>
            <a:ext cx="10515600" cy="5018286"/>
          </a:xfrm>
        </p:spPr>
        <p:txBody>
          <a:bodyPr/>
          <a:lstStyle/>
          <a:p>
            <a:r>
              <a:rPr lang="zh-TW" altLang="en-US" dirty="0" smtClean="0"/>
              <a:t>將</a:t>
            </a:r>
            <a:r>
              <a:rPr lang="en-US" altLang="zh-TW" dirty="0" smtClean="0"/>
              <a:t>n</a:t>
            </a:r>
            <a:r>
              <a:rPr lang="zh-TW" altLang="en-US" dirty="0" smtClean="0"/>
              <a:t>個排成一列的格子塗上紅、綠、藍三種顏色，且藍綠不可相鄰，問有幾種塗法？</a:t>
            </a:r>
            <a:endParaRPr lang="en-US" altLang="zh-TW" dirty="0" smtClean="0"/>
          </a:p>
          <a:p>
            <a:r>
              <a:rPr lang="en-US" altLang="zh-TW" dirty="0" smtClean="0"/>
              <a:t>Sol: </a:t>
            </a:r>
          </a:p>
          <a:p>
            <a:pPr lvl="1"/>
            <a:r>
              <a:rPr lang="zh-TW" altLang="en-US" dirty="0" smtClean="0"/>
              <a:t>設</a:t>
            </a:r>
            <a:r>
              <a:rPr lang="en-US" altLang="zh-TW" dirty="0" smtClean="0"/>
              <a:t>f(n,</a:t>
            </a:r>
            <a:r>
              <a:rPr lang="en-US" altLang="zh-TW" dirty="0" smtClean="0">
                <a:solidFill>
                  <a:srgbClr val="FF0000"/>
                </a:solidFill>
              </a:rPr>
              <a:t>0</a:t>
            </a:r>
            <a:r>
              <a:rPr lang="en-US" altLang="zh-TW" dirty="0" smtClean="0"/>
              <a:t>)</a:t>
            </a:r>
            <a:r>
              <a:rPr lang="zh-TW" altLang="en-US" dirty="0" smtClean="0"/>
              <a:t>為塗</a:t>
            </a:r>
            <a:r>
              <a:rPr lang="en-US" altLang="zh-TW" dirty="0" smtClean="0"/>
              <a:t>n</a:t>
            </a:r>
            <a:r>
              <a:rPr lang="zh-TW" altLang="en-US" dirty="0" smtClean="0"/>
              <a:t>格，且</a:t>
            </a:r>
            <a:r>
              <a:rPr lang="zh-TW" altLang="en-US" dirty="0" smtClean="0">
                <a:solidFill>
                  <a:srgbClr val="FF0000"/>
                </a:solidFill>
              </a:rPr>
              <a:t>最後一格為紅色</a:t>
            </a:r>
            <a:r>
              <a:rPr lang="zh-TW" altLang="en-US" dirty="0" smtClean="0"/>
              <a:t>的方法數</a:t>
            </a:r>
            <a:endParaRPr lang="en-US" altLang="zh-TW" dirty="0"/>
          </a:p>
          <a:p>
            <a:pPr lvl="1"/>
            <a:r>
              <a:rPr lang="zh-TW" altLang="en-US" dirty="0" smtClean="0"/>
              <a:t>設</a:t>
            </a:r>
            <a:r>
              <a:rPr lang="en-US" altLang="zh-TW" dirty="0" smtClean="0"/>
              <a:t>f(n,</a:t>
            </a:r>
            <a:r>
              <a:rPr lang="en-US" altLang="zh-TW" dirty="0" smtClean="0">
                <a:solidFill>
                  <a:srgbClr val="FF0000"/>
                </a:solidFill>
              </a:rPr>
              <a:t>1</a:t>
            </a:r>
            <a:r>
              <a:rPr lang="en-US" altLang="zh-TW" dirty="0" smtClean="0"/>
              <a:t>)</a:t>
            </a:r>
            <a:r>
              <a:rPr lang="zh-TW" altLang="en-US" dirty="0"/>
              <a:t>為塗</a:t>
            </a:r>
            <a:r>
              <a:rPr lang="en-US" altLang="zh-TW" dirty="0"/>
              <a:t>n</a:t>
            </a:r>
            <a:r>
              <a:rPr lang="zh-TW" altLang="en-US" dirty="0"/>
              <a:t>格，且</a:t>
            </a:r>
            <a:r>
              <a:rPr lang="zh-TW" altLang="en-US" dirty="0">
                <a:solidFill>
                  <a:srgbClr val="FF0000"/>
                </a:solidFill>
              </a:rPr>
              <a:t>最後一格</a:t>
            </a:r>
            <a:r>
              <a:rPr lang="zh-TW" altLang="en-US" dirty="0" smtClean="0">
                <a:solidFill>
                  <a:srgbClr val="FF0000"/>
                </a:solidFill>
              </a:rPr>
              <a:t>為綠色</a:t>
            </a:r>
            <a:r>
              <a:rPr lang="zh-TW" altLang="en-US" dirty="0"/>
              <a:t>的方法</a:t>
            </a:r>
            <a:r>
              <a:rPr lang="zh-TW" altLang="en-US" dirty="0" smtClean="0"/>
              <a:t>數</a:t>
            </a:r>
            <a:endParaRPr lang="en-US" altLang="zh-TW" dirty="0" smtClean="0"/>
          </a:p>
          <a:p>
            <a:pPr lvl="1"/>
            <a:r>
              <a:rPr lang="zh-TW" altLang="en-US" dirty="0"/>
              <a:t>設</a:t>
            </a:r>
            <a:r>
              <a:rPr lang="en-US" altLang="zh-TW" dirty="0" smtClean="0"/>
              <a:t>f(n,</a:t>
            </a:r>
            <a:r>
              <a:rPr lang="en-US" altLang="zh-TW" dirty="0" smtClean="0">
                <a:solidFill>
                  <a:srgbClr val="FF0000"/>
                </a:solidFill>
              </a:rPr>
              <a:t>2</a:t>
            </a:r>
            <a:r>
              <a:rPr lang="en-US" altLang="zh-TW" dirty="0" smtClean="0"/>
              <a:t>)</a:t>
            </a:r>
            <a:r>
              <a:rPr lang="zh-TW" altLang="en-US" dirty="0"/>
              <a:t>為塗</a:t>
            </a:r>
            <a:r>
              <a:rPr lang="en-US" altLang="zh-TW" dirty="0"/>
              <a:t>n</a:t>
            </a:r>
            <a:r>
              <a:rPr lang="zh-TW" altLang="en-US" dirty="0"/>
              <a:t>格，且</a:t>
            </a:r>
            <a:r>
              <a:rPr lang="zh-TW" altLang="en-US" dirty="0">
                <a:solidFill>
                  <a:srgbClr val="FF0000"/>
                </a:solidFill>
              </a:rPr>
              <a:t>最後一格</a:t>
            </a:r>
            <a:r>
              <a:rPr lang="zh-TW" altLang="en-US" dirty="0" smtClean="0">
                <a:solidFill>
                  <a:srgbClr val="FF0000"/>
                </a:solidFill>
              </a:rPr>
              <a:t>為藍色</a:t>
            </a:r>
            <a:r>
              <a:rPr lang="zh-TW" altLang="en-US" dirty="0"/>
              <a:t>的方法數</a:t>
            </a:r>
          </a:p>
          <a:p>
            <a:pPr lvl="1"/>
            <a:r>
              <a:rPr lang="zh-TW" altLang="en-US" dirty="0" smtClean="0"/>
              <a:t>遞迴式</a:t>
            </a:r>
            <a:endParaRPr lang="en-US" altLang="zh-TW" dirty="0" smtClean="0"/>
          </a:p>
          <a:p>
            <a:pPr lvl="2"/>
            <a:r>
              <a:rPr lang="en-US" altLang="zh-TW" dirty="0" smtClean="0">
                <a:solidFill>
                  <a:schemeClr val="accent1"/>
                </a:solidFill>
              </a:rPr>
              <a:t>f(n,0)=f(n-1,0)+f(n-1,1)+f(n-1,2)</a:t>
            </a:r>
          </a:p>
          <a:p>
            <a:pPr lvl="2"/>
            <a:r>
              <a:rPr lang="en-US" altLang="zh-TW" dirty="0" smtClean="0">
                <a:solidFill>
                  <a:schemeClr val="accent1"/>
                </a:solidFill>
              </a:rPr>
              <a:t>f(n,1)=f(n-1,0)+f(n-1,1)</a:t>
            </a:r>
          </a:p>
          <a:p>
            <a:pPr lvl="2"/>
            <a:r>
              <a:rPr lang="en-US" altLang="zh-TW" dirty="0" smtClean="0">
                <a:solidFill>
                  <a:schemeClr val="accent1"/>
                </a:solidFill>
              </a:rPr>
              <a:t>f(n,2)=f(n-1,0)+f(n-1,2)</a:t>
            </a:r>
          </a:p>
          <a:p>
            <a:pPr lvl="2"/>
            <a:r>
              <a:rPr lang="zh-TW" altLang="en-US" dirty="0" smtClean="0"/>
              <a:t>初始條件：</a:t>
            </a:r>
            <a:r>
              <a:rPr lang="en-US" altLang="zh-TW" dirty="0" smtClean="0"/>
              <a:t>f(1,0)=f(1,1)=f(1,2)=1</a:t>
            </a:r>
          </a:p>
          <a:p>
            <a:pPr lvl="2"/>
            <a:endParaRPr lang="en-US" altLang="zh-TW" dirty="0" smtClean="0"/>
          </a:p>
          <a:p>
            <a:pPr lvl="1"/>
            <a:r>
              <a:rPr lang="zh-TW" altLang="en-US" dirty="0" smtClean="0">
                <a:solidFill>
                  <a:srgbClr val="FF0000"/>
                </a:solidFill>
              </a:rPr>
              <a:t>最後答案：</a:t>
            </a:r>
            <a:r>
              <a:rPr lang="en-US" altLang="zh-TW" dirty="0" smtClean="0">
                <a:solidFill>
                  <a:srgbClr val="FF0000"/>
                </a:solidFill>
              </a:rPr>
              <a:t>f(n,0)+f(n,1)+f(n,2)</a:t>
            </a:r>
            <a:endParaRPr lang="zh-TW" altLang="en-US" dirty="0">
              <a:solidFill>
                <a:srgbClr val="FF0000"/>
              </a:solidFill>
            </a:endParaRPr>
          </a:p>
        </p:txBody>
      </p:sp>
    </p:spTree>
    <p:extLst>
      <p:ext uri="{BB962C8B-B14F-4D97-AF65-F5344CB8AC3E}">
        <p14:creationId xmlns:p14="http://schemas.microsoft.com/office/powerpoint/2010/main" val="915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2</a:t>
            </a:r>
            <a:endParaRPr lang="zh-TW" altLang="en-US" dirty="0"/>
          </a:p>
        </p:txBody>
      </p:sp>
      <p:sp>
        <p:nvSpPr>
          <p:cNvPr id="3" name="內容版面配置區 2"/>
          <p:cNvSpPr>
            <a:spLocks noGrp="1"/>
          </p:cNvSpPr>
          <p:nvPr>
            <p:ph idx="1"/>
          </p:nvPr>
        </p:nvSpPr>
        <p:spPr/>
        <p:txBody>
          <a:bodyPr/>
          <a:lstStyle/>
          <a:p>
            <a:r>
              <a:rPr lang="en-US" altLang="zh-TW" dirty="0" smtClean="0"/>
              <a:t>Top down</a:t>
            </a:r>
            <a:endParaRPr lang="zh-TW" altLang="en-US" dirty="0"/>
          </a:p>
        </p:txBody>
      </p:sp>
      <p:pic>
        <p:nvPicPr>
          <p:cNvPr id="4" name="圖片 3"/>
          <p:cNvPicPr>
            <a:picLocks noChangeAspect="1"/>
          </p:cNvPicPr>
          <p:nvPr/>
        </p:nvPicPr>
        <p:blipFill>
          <a:blip r:embed="rId2"/>
          <a:stretch>
            <a:fillRect/>
          </a:stretch>
        </p:blipFill>
        <p:spPr>
          <a:xfrm>
            <a:off x="1676400" y="2095215"/>
            <a:ext cx="7896225" cy="4305300"/>
          </a:xfrm>
          <a:prstGeom prst="rect">
            <a:avLst/>
          </a:prstGeom>
        </p:spPr>
      </p:pic>
    </p:spTree>
    <p:extLst>
      <p:ext uri="{BB962C8B-B14F-4D97-AF65-F5344CB8AC3E}">
        <p14:creationId xmlns:p14="http://schemas.microsoft.com/office/powerpoint/2010/main" val="22708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2</a:t>
            </a:r>
            <a:endParaRPr lang="zh-TW" altLang="en-US" dirty="0"/>
          </a:p>
        </p:txBody>
      </p:sp>
      <p:sp>
        <p:nvSpPr>
          <p:cNvPr id="3" name="內容版面配置區 2"/>
          <p:cNvSpPr>
            <a:spLocks noGrp="1"/>
          </p:cNvSpPr>
          <p:nvPr>
            <p:ph idx="1"/>
          </p:nvPr>
        </p:nvSpPr>
        <p:spPr/>
        <p:txBody>
          <a:bodyPr/>
          <a:lstStyle/>
          <a:p>
            <a:r>
              <a:rPr lang="en-US" altLang="zh-TW" dirty="0" smtClean="0"/>
              <a:t>Bottom up</a:t>
            </a:r>
            <a:endParaRPr lang="zh-TW" altLang="en-US" dirty="0"/>
          </a:p>
        </p:txBody>
      </p:sp>
      <p:pic>
        <p:nvPicPr>
          <p:cNvPr id="4" name="圖片 3"/>
          <p:cNvPicPr>
            <a:picLocks noChangeAspect="1"/>
          </p:cNvPicPr>
          <p:nvPr/>
        </p:nvPicPr>
        <p:blipFill>
          <a:blip r:embed="rId2"/>
          <a:stretch>
            <a:fillRect/>
          </a:stretch>
        </p:blipFill>
        <p:spPr>
          <a:xfrm>
            <a:off x="1676400" y="2099339"/>
            <a:ext cx="8048625" cy="4324350"/>
          </a:xfrm>
          <a:prstGeom prst="rect">
            <a:avLst/>
          </a:prstGeom>
        </p:spPr>
      </p:pic>
    </p:spTree>
    <p:extLst>
      <p:ext uri="{BB962C8B-B14F-4D97-AF65-F5344CB8AC3E}">
        <p14:creationId xmlns:p14="http://schemas.microsoft.com/office/powerpoint/2010/main" val="420511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 「狀態」、「狀態轉移</a:t>
            </a:r>
            <a:r>
              <a:rPr lang="zh-TW" altLang="en-US" dirty="0" smtClean="0"/>
              <a:t>」</a:t>
            </a:r>
            <a:endParaRPr lang="zh-TW" altLang="en-US" dirty="0"/>
          </a:p>
        </p:txBody>
      </p:sp>
      <p:sp>
        <p:nvSpPr>
          <p:cNvPr id="3" name="內容版面配置區 2"/>
          <p:cNvSpPr>
            <a:spLocks noGrp="1"/>
          </p:cNvSpPr>
          <p:nvPr>
            <p:ph idx="1"/>
          </p:nvPr>
        </p:nvSpPr>
        <p:spPr>
          <a:xfrm>
            <a:off x="1104900" y="1587230"/>
            <a:ext cx="10515600" cy="4990991"/>
          </a:xfrm>
        </p:spPr>
        <p:txBody>
          <a:bodyPr>
            <a:normAutofit/>
          </a:bodyPr>
          <a:lstStyle/>
          <a:p>
            <a:r>
              <a:rPr lang="zh-TW" altLang="en-US" dirty="0" smtClean="0"/>
              <a:t>狀態</a:t>
            </a:r>
            <a:endParaRPr lang="en-US" altLang="zh-TW" dirty="0" smtClean="0"/>
          </a:p>
          <a:p>
            <a:pPr lvl="1"/>
            <a:r>
              <a:rPr lang="en-US" altLang="zh-TW" dirty="0" smtClean="0"/>
              <a:t>Example</a:t>
            </a:r>
            <a:r>
              <a:rPr lang="zh-TW" altLang="en-US" dirty="0" smtClean="0"/>
              <a:t> </a:t>
            </a:r>
            <a:r>
              <a:rPr lang="en-US" altLang="zh-TW" dirty="0" smtClean="0"/>
              <a:t>1: f(n)</a:t>
            </a:r>
            <a:r>
              <a:rPr lang="zh-TW" altLang="en-US" dirty="0" smtClean="0"/>
              <a:t>表示填滿</a:t>
            </a:r>
            <a:r>
              <a:rPr lang="en-US" altLang="zh-TW" dirty="0"/>
              <a:t>2</a:t>
            </a:r>
            <a:r>
              <a:rPr lang="zh-TW" altLang="en-US" dirty="0"/>
              <a:t>*</a:t>
            </a:r>
            <a:r>
              <a:rPr lang="en-US" altLang="zh-TW" dirty="0"/>
              <a:t>n</a:t>
            </a:r>
            <a:r>
              <a:rPr lang="zh-TW" altLang="en-US" dirty="0"/>
              <a:t>格子的方法</a:t>
            </a:r>
            <a:r>
              <a:rPr lang="zh-TW" altLang="en-US" dirty="0" smtClean="0"/>
              <a:t>數</a:t>
            </a:r>
            <a:endParaRPr lang="en-US" altLang="zh-TW" dirty="0" smtClean="0"/>
          </a:p>
          <a:p>
            <a:pPr lvl="1"/>
            <a:r>
              <a:rPr lang="en-US" altLang="zh-TW" dirty="0" smtClean="0"/>
              <a:t>Example 2:</a:t>
            </a:r>
          </a:p>
          <a:p>
            <a:pPr lvl="2"/>
            <a:r>
              <a:rPr lang="en-US" altLang="zh-TW" dirty="0" smtClean="0"/>
              <a:t>f(n,0</a:t>
            </a:r>
            <a:r>
              <a:rPr lang="en-US" altLang="zh-TW" dirty="0"/>
              <a:t>)</a:t>
            </a:r>
            <a:r>
              <a:rPr lang="zh-TW" altLang="en-US" dirty="0"/>
              <a:t>為塗</a:t>
            </a:r>
            <a:r>
              <a:rPr lang="en-US" altLang="zh-TW" dirty="0"/>
              <a:t>n</a:t>
            </a:r>
            <a:r>
              <a:rPr lang="zh-TW" altLang="en-US" dirty="0"/>
              <a:t>格，且最後一格為紅色的方法數</a:t>
            </a:r>
            <a:endParaRPr lang="en-US" altLang="zh-TW" dirty="0"/>
          </a:p>
          <a:p>
            <a:pPr lvl="2"/>
            <a:r>
              <a:rPr lang="en-US" altLang="zh-TW" dirty="0" smtClean="0"/>
              <a:t>f(n,1</a:t>
            </a:r>
            <a:r>
              <a:rPr lang="en-US" altLang="zh-TW" dirty="0"/>
              <a:t>)</a:t>
            </a:r>
            <a:r>
              <a:rPr lang="zh-TW" altLang="en-US" dirty="0"/>
              <a:t>為塗</a:t>
            </a:r>
            <a:r>
              <a:rPr lang="en-US" altLang="zh-TW" dirty="0"/>
              <a:t>n</a:t>
            </a:r>
            <a:r>
              <a:rPr lang="zh-TW" altLang="en-US" dirty="0"/>
              <a:t>格，且最後一格為綠色的方法數</a:t>
            </a:r>
            <a:endParaRPr lang="en-US" altLang="zh-TW" dirty="0"/>
          </a:p>
          <a:p>
            <a:pPr lvl="2"/>
            <a:r>
              <a:rPr lang="en-US" altLang="zh-TW" dirty="0" smtClean="0"/>
              <a:t>f(n,2</a:t>
            </a:r>
            <a:r>
              <a:rPr lang="en-US" altLang="zh-TW" dirty="0"/>
              <a:t>)</a:t>
            </a:r>
            <a:r>
              <a:rPr lang="zh-TW" altLang="en-US" dirty="0"/>
              <a:t>為塗</a:t>
            </a:r>
            <a:r>
              <a:rPr lang="en-US" altLang="zh-TW" dirty="0"/>
              <a:t>n</a:t>
            </a:r>
            <a:r>
              <a:rPr lang="zh-TW" altLang="en-US" dirty="0"/>
              <a:t>格，且最後一格為藍色的方法</a:t>
            </a:r>
            <a:r>
              <a:rPr lang="zh-TW" altLang="en-US" dirty="0" smtClean="0"/>
              <a:t>數</a:t>
            </a:r>
            <a:endParaRPr lang="en-US" altLang="zh-TW" dirty="0" smtClean="0"/>
          </a:p>
          <a:p>
            <a:pPr lvl="2"/>
            <a:endParaRPr lang="en-US" altLang="zh-TW" dirty="0" smtClean="0"/>
          </a:p>
          <a:p>
            <a:pPr lvl="1"/>
            <a:r>
              <a:rPr lang="zh-TW" altLang="en-US" dirty="0" smtClean="0"/>
              <a:t>在以上兩個例子中，我們都定義了函式參數所代表的意義，或是陣列索引值所代表的意義</a:t>
            </a:r>
            <a:endParaRPr lang="en-US" altLang="zh-TW" dirty="0"/>
          </a:p>
          <a:p>
            <a:pPr lvl="2"/>
            <a:r>
              <a:rPr lang="en-US" altLang="zh-TW" dirty="0" smtClean="0"/>
              <a:t>f(</a:t>
            </a:r>
            <a:r>
              <a:rPr lang="en-US" altLang="zh-TW" dirty="0" err="1" smtClean="0"/>
              <a:t>n,m</a:t>
            </a:r>
            <a:r>
              <a:rPr lang="en-US" altLang="zh-TW" dirty="0" smtClean="0"/>
              <a:t>) </a:t>
            </a:r>
            <a:r>
              <a:rPr lang="zh-TW" altLang="en-US" dirty="0" smtClean="0"/>
              <a:t>中的 </a:t>
            </a:r>
            <a:r>
              <a:rPr lang="en-US" altLang="zh-TW" dirty="0" err="1" smtClean="0"/>
              <a:t>n,m</a:t>
            </a:r>
            <a:endParaRPr lang="en-US" altLang="zh-TW" dirty="0" smtClean="0"/>
          </a:p>
          <a:p>
            <a:pPr lvl="2"/>
            <a:r>
              <a:rPr lang="en-US" altLang="zh-TW" dirty="0" err="1" smtClean="0"/>
              <a:t>dp</a:t>
            </a:r>
            <a:r>
              <a:rPr lang="en-US" altLang="zh-TW" dirty="0" smtClean="0"/>
              <a:t>[n][m] </a:t>
            </a:r>
            <a:r>
              <a:rPr lang="zh-TW" altLang="en-US" dirty="0" smtClean="0"/>
              <a:t>中的 </a:t>
            </a:r>
            <a:r>
              <a:rPr lang="en-US" altLang="zh-TW" dirty="0" err="1" smtClean="0"/>
              <a:t>n,m</a:t>
            </a:r>
            <a:endParaRPr lang="en-US" altLang="zh-TW" dirty="0" smtClean="0"/>
          </a:p>
          <a:p>
            <a:pPr lvl="1"/>
            <a:endParaRPr lang="en-US" altLang="zh-TW" dirty="0"/>
          </a:p>
          <a:p>
            <a:r>
              <a:rPr lang="zh-TW" altLang="en-US" dirty="0" smtClean="0">
                <a:solidFill>
                  <a:srgbClr val="FF0000"/>
                </a:solidFill>
              </a:rPr>
              <a:t>狀態：用一些數字來「唯一」表示一個子問題</a:t>
            </a:r>
            <a:endParaRPr lang="zh-TW" altLang="en-US" dirty="0">
              <a:solidFill>
                <a:srgbClr val="FF0000"/>
              </a:solidFill>
            </a:endParaRPr>
          </a:p>
          <a:p>
            <a:pPr lvl="2"/>
            <a:endParaRPr lang="en-US" altLang="zh-TW" dirty="0"/>
          </a:p>
        </p:txBody>
      </p:sp>
    </p:spTree>
    <p:extLst>
      <p:ext uri="{BB962C8B-B14F-4D97-AF65-F5344CB8AC3E}">
        <p14:creationId xmlns:p14="http://schemas.microsoft.com/office/powerpoint/2010/main" val="57026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 「狀態」、「狀態轉移」</a:t>
            </a:r>
          </a:p>
        </p:txBody>
      </p:sp>
      <p:sp>
        <p:nvSpPr>
          <p:cNvPr id="3" name="內容版面配置區 2"/>
          <p:cNvSpPr>
            <a:spLocks noGrp="1"/>
          </p:cNvSpPr>
          <p:nvPr>
            <p:ph idx="1"/>
          </p:nvPr>
        </p:nvSpPr>
        <p:spPr/>
        <p:txBody>
          <a:bodyPr/>
          <a:lstStyle/>
          <a:p>
            <a:r>
              <a:rPr lang="zh-TW" altLang="en-US" dirty="0" smtClean="0"/>
              <a:t>狀態轉移</a:t>
            </a:r>
            <a:endParaRPr lang="en-US" altLang="zh-TW" dirty="0" smtClean="0"/>
          </a:p>
          <a:p>
            <a:pPr lvl="1"/>
            <a:r>
              <a:rPr lang="en-US" altLang="zh-TW" dirty="0" smtClean="0"/>
              <a:t>Example 1: f(n)=f(n-1)+f(n-2)</a:t>
            </a:r>
          </a:p>
          <a:p>
            <a:pPr lvl="1"/>
            <a:r>
              <a:rPr lang="en-US" altLang="zh-TW" dirty="0" smtClean="0"/>
              <a:t>Example 2:</a:t>
            </a:r>
          </a:p>
          <a:p>
            <a:pPr lvl="2"/>
            <a:r>
              <a:rPr lang="en-US" altLang="zh-TW" dirty="0"/>
              <a:t>f(n,0)=f(n-1,0)+f(n-1,1)+f(n-1,2)</a:t>
            </a:r>
          </a:p>
          <a:p>
            <a:pPr lvl="2"/>
            <a:r>
              <a:rPr lang="en-US" altLang="zh-TW" dirty="0"/>
              <a:t>f(n,1)=f(n-1,0)+f(n-1,1)</a:t>
            </a:r>
          </a:p>
          <a:p>
            <a:pPr lvl="2"/>
            <a:r>
              <a:rPr lang="en-US" altLang="zh-TW" dirty="0"/>
              <a:t>f(n,2)=f(n-1,0)+f(n-1,2)</a:t>
            </a:r>
          </a:p>
          <a:p>
            <a:pPr lvl="1"/>
            <a:endParaRPr lang="en-US" altLang="zh-TW" dirty="0" smtClean="0"/>
          </a:p>
          <a:p>
            <a:pPr lvl="1"/>
            <a:r>
              <a:rPr lang="zh-TW" altLang="en-US" dirty="0" smtClean="0"/>
              <a:t>在以上兩個例子中，我們可以用一些方程式表示如何由其他的子問題結果得到一個問題的答案</a:t>
            </a:r>
            <a:endParaRPr lang="en-US" altLang="zh-TW" dirty="0" smtClean="0"/>
          </a:p>
          <a:p>
            <a:pPr lvl="1"/>
            <a:endParaRPr lang="en-US" altLang="zh-TW" dirty="0" smtClean="0"/>
          </a:p>
          <a:p>
            <a:r>
              <a:rPr lang="zh-TW" altLang="en-US" dirty="0" smtClean="0">
                <a:solidFill>
                  <a:srgbClr val="FF0000"/>
                </a:solidFill>
              </a:rPr>
              <a:t>狀態轉移：如何由其他的狀態得到某個狀態的值</a:t>
            </a:r>
            <a:endParaRPr lang="en-US" altLang="zh-TW" dirty="0">
              <a:solidFill>
                <a:srgbClr val="FF0000"/>
              </a:solidFill>
            </a:endParaRPr>
          </a:p>
          <a:p>
            <a:pPr lvl="1"/>
            <a:endParaRPr lang="zh-TW" altLang="en-US" dirty="0"/>
          </a:p>
        </p:txBody>
      </p:sp>
    </p:spTree>
    <p:extLst>
      <p:ext uri="{BB962C8B-B14F-4D97-AF65-F5344CB8AC3E}">
        <p14:creationId xmlns:p14="http://schemas.microsoft.com/office/powerpoint/2010/main" val="14118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 「狀態」、「狀態轉移」</a:t>
            </a:r>
          </a:p>
        </p:txBody>
      </p:sp>
      <p:sp>
        <p:nvSpPr>
          <p:cNvPr id="3" name="內容版面配置區 2"/>
          <p:cNvSpPr>
            <a:spLocks noGrp="1"/>
          </p:cNvSpPr>
          <p:nvPr>
            <p:ph idx="1"/>
          </p:nvPr>
        </p:nvSpPr>
        <p:spPr>
          <a:xfrm>
            <a:off x="1104900" y="1587230"/>
            <a:ext cx="10515600" cy="5078613"/>
          </a:xfrm>
        </p:spPr>
        <p:txBody>
          <a:bodyPr/>
          <a:lstStyle/>
          <a:p>
            <a:r>
              <a:rPr lang="zh-TW" altLang="en-US" dirty="0" smtClean="0"/>
              <a:t>定義狀態時該注意的事</a:t>
            </a:r>
            <a:endParaRPr lang="en-US" altLang="zh-TW" dirty="0" smtClean="0"/>
          </a:p>
          <a:p>
            <a:pPr lvl="1"/>
            <a:r>
              <a:rPr lang="en-US" altLang="zh-TW" dirty="0" smtClean="0"/>
              <a:t>1.</a:t>
            </a:r>
            <a:r>
              <a:rPr lang="zh-TW" altLang="en-US" dirty="0" smtClean="0"/>
              <a:t> 狀態是否太多？ </a:t>
            </a:r>
            <a:r>
              <a:rPr lang="en-US" altLang="zh-TW" dirty="0" smtClean="0"/>
              <a:t>(</a:t>
            </a:r>
            <a:r>
              <a:rPr lang="zh-TW" altLang="en-US" dirty="0" smtClean="0"/>
              <a:t>太多陣列開不下</a:t>
            </a:r>
            <a:r>
              <a:rPr lang="en-US" altLang="zh-TW" dirty="0" smtClean="0"/>
              <a:t>)</a:t>
            </a:r>
          </a:p>
          <a:p>
            <a:pPr lvl="1"/>
            <a:r>
              <a:rPr lang="en-US" altLang="zh-TW" dirty="0" smtClean="0"/>
              <a:t>2.</a:t>
            </a:r>
            <a:r>
              <a:rPr lang="zh-TW" altLang="en-US" dirty="0" smtClean="0"/>
              <a:t> 是否能導出狀態轉移式？ </a:t>
            </a:r>
            <a:r>
              <a:rPr lang="en-US" altLang="zh-TW" dirty="0" smtClean="0"/>
              <a:t>(</a:t>
            </a:r>
            <a:r>
              <a:rPr lang="zh-TW" altLang="en-US" dirty="0" smtClean="0"/>
              <a:t>如</a:t>
            </a:r>
            <a:r>
              <a:rPr lang="en-US" altLang="zh-TW" dirty="0" smtClean="0"/>
              <a:t>Example 2)</a:t>
            </a:r>
          </a:p>
          <a:p>
            <a:pPr lvl="1"/>
            <a:endParaRPr lang="en-US" altLang="zh-TW" dirty="0"/>
          </a:p>
          <a:p>
            <a:r>
              <a:rPr lang="zh-TW" altLang="en-US" dirty="0" smtClean="0"/>
              <a:t>定出狀態且找出狀態轉移式之後</a:t>
            </a:r>
            <a:endParaRPr lang="en-US" altLang="zh-TW" dirty="0" smtClean="0"/>
          </a:p>
          <a:p>
            <a:pPr lvl="1"/>
            <a:r>
              <a:rPr lang="en-US" altLang="zh-TW" dirty="0" smtClean="0"/>
              <a:t>1.</a:t>
            </a:r>
            <a:r>
              <a:rPr lang="zh-TW" altLang="en-US" dirty="0" smtClean="0"/>
              <a:t> 時間複雜度是否合理？</a:t>
            </a:r>
            <a:endParaRPr lang="en-US" altLang="zh-TW" dirty="0" smtClean="0"/>
          </a:p>
          <a:p>
            <a:pPr lvl="1"/>
            <a:r>
              <a:rPr lang="en-US" altLang="zh-TW" dirty="0" smtClean="0"/>
              <a:t>2.</a:t>
            </a:r>
            <a:r>
              <a:rPr lang="zh-TW" altLang="en-US" dirty="0" smtClean="0"/>
              <a:t> 若不合理，能不能對狀態轉移做優化？</a:t>
            </a:r>
            <a:endParaRPr lang="en-US" altLang="zh-TW" dirty="0" smtClean="0"/>
          </a:p>
          <a:p>
            <a:pPr lvl="1"/>
            <a:r>
              <a:rPr lang="en-US" altLang="zh-TW" dirty="0" smtClean="0"/>
              <a:t>3.</a:t>
            </a:r>
            <a:r>
              <a:rPr lang="zh-TW" altLang="en-US" dirty="0" smtClean="0"/>
              <a:t> 若還是不行，試試看用其他方法定義狀態</a:t>
            </a:r>
            <a:endParaRPr lang="en-US" altLang="zh-TW" dirty="0" smtClean="0"/>
          </a:p>
          <a:p>
            <a:pPr lvl="1"/>
            <a:endParaRPr lang="en-US" altLang="zh-TW" dirty="0"/>
          </a:p>
          <a:p>
            <a:r>
              <a:rPr lang="zh-TW" altLang="en-US" dirty="0" smtClean="0"/>
              <a:t>如何找到正確的狀態定義方式？</a:t>
            </a:r>
            <a:endParaRPr lang="en-US" altLang="zh-TW" dirty="0" smtClean="0"/>
          </a:p>
          <a:p>
            <a:pPr lvl="1"/>
            <a:r>
              <a:rPr lang="zh-TW" altLang="en-US" dirty="0" smtClean="0"/>
              <a:t>靠經驗</a:t>
            </a:r>
            <a:endParaRPr lang="en-US" altLang="zh-TW" dirty="0" smtClean="0"/>
          </a:p>
          <a:p>
            <a:pPr lvl="1"/>
            <a:r>
              <a:rPr lang="zh-TW" altLang="en-US" dirty="0" smtClean="0">
                <a:solidFill>
                  <a:srgbClr val="FF0000"/>
                </a:solidFill>
              </a:rPr>
              <a:t>靠靈感</a:t>
            </a:r>
            <a:endParaRPr lang="en-US" altLang="zh-TW" dirty="0" smtClean="0">
              <a:solidFill>
                <a:srgbClr val="FF0000"/>
              </a:solidFill>
            </a:endParaRPr>
          </a:p>
        </p:txBody>
      </p:sp>
    </p:spTree>
    <p:extLst>
      <p:ext uri="{BB962C8B-B14F-4D97-AF65-F5344CB8AC3E}">
        <p14:creationId xmlns:p14="http://schemas.microsoft.com/office/powerpoint/2010/main" val="140542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3</a:t>
            </a:r>
            <a:endParaRPr lang="zh-TW" altLang="en-US" dirty="0"/>
          </a:p>
        </p:txBody>
      </p:sp>
      <p:sp>
        <p:nvSpPr>
          <p:cNvPr id="3" name="內容版面配置區 2"/>
          <p:cNvSpPr>
            <a:spLocks noGrp="1"/>
          </p:cNvSpPr>
          <p:nvPr>
            <p:ph idx="1"/>
          </p:nvPr>
        </p:nvSpPr>
        <p:spPr/>
        <p:txBody>
          <a:bodyPr/>
          <a:lstStyle/>
          <a:p>
            <a:r>
              <a:rPr lang="zh-TW" altLang="en-US" dirty="0" smtClean="0"/>
              <a:t>用</a:t>
            </a:r>
            <a:r>
              <a:rPr lang="en-US" altLang="zh-TW" dirty="0" smtClean="0"/>
              <a:t>1*2</a:t>
            </a:r>
            <a:r>
              <a:rPr lang="zh-TW" altLang="en-US" dirty="0" smtClean="0"/>
              <a:t>和</a:t>
            </a:r>
            <a:r>
              <a:rPr lang="en-US" altLang="zh-TW" dirty="0" smtClean="0"/>
              <a:t>1</a:t>
            </a:r>
            <a:r>
              <a:rPr lang="zh-TW" altLang="en-US" dirty="0" smtClean="0"/>
              <a:t>*</a:t>
            </a:r>
            <a:r>
              <a:rPr lang="en-US" altLang="zh-TW" dirty="0" smtClean="0"/>
              <a:t>3</a:t>
            </a:r>
            <a:r>
              <a:rPr lang="zh-TW" altLang="en-US" dirty="0" smtClean="0"/>
              <a:t>的</a:t>
            </a:r>
            <a:r>
              <a:rPr lang="en-US" altLang="zh-TW" dirty="0" smtClean="0"/>
              <a:t>L</a:t>
            </a:r>
            <a:r>
              <a:rPr lang="zh-TW" altLang="en-US" dirty="0" smtClean="0"/>
              <a:t>型骨牌填滿</a:t>
            </a:r>
            <a:r>
              <a:rPr lang="en-US" altLang="zh-TW" dirty="0" smtClean="0"/>
              <a:t>2</a:t>
            </a:r>
            <a:r>
              <a:rPr lang="zh-TW" altLang="en-US" dirty="0" smtClean="0"/>
              <a:t>*</a:t>
            </a:r>
            <a:r>
              <a:rPr lang="en-US" altLang="zh-TW" dirty="0" smtClean="0"/>
              <a:t>n</a:t>
            </a:r>
            <a:r>
              <a:rPr lang="zh-TW" altLang="en-US" dirty="0" smtClean="0"/>
              <a:t>的格子，共有幾種排法？</a:t>
            </a:r>
            <a:endParaRPr lang="en-US" altLang="zh-TW" dirty="0" smtClean="0"/>
          </a:p>
          <a:p>
            <a:r>
              <a:rPr lang="zh-TW" altLang="en-US" dirty="0" smtClean="0"/>
              <a:t>定義狀態</a:t>
            </a:r>
            <a:endParaRPr lang="en-US" altLang="zh-TW" dirty="0" smtClean="0"/>
          </a:p>
          <a:p>
            <a:pPr lvl="1"/>
            <a:r>
              <a:rPr lang="en-US" altLang="zh-TW" dirty="0" smtClean="0"/>
              <a:t>f(n)</a:t>
            </a:r>
            <a:r>
              <a:rPr lang="zh-TW" altLang="en-US" dirty="0" smtClean="0"/>
              <a:t>表示填滿</a:t>
            </a:r>
            <a:r>
              <a:rPr lang="en-US" altLang="zh-TW" dirty="0" smtClean="0"/>
              <a:t>2</a:t>
            </a:r>
            <a:r>
              <a:rPr lang="zh-TW" altLang="en-US" dirty="0" smtClean="0"/>
              <a:t>*</a:t>
            </a:r>
            <a:r>
              <a:rPr lang="en-US" altLang="zh-TW" dirty="0" smtClean="0"/>
              <a:t>n</a:t>
            </a:r>
            <a:r>
              <a:rPr lang="zh-TW" altLang="en-US" dirty="0" smtClean="0"/>
              <a:t>格子的方法數</a:t>
            </a:r>
            <a:endParaRPr lang="en-US" altLang="zh-TW" dirty="0" smtClean="0"/>
          </a:p>
          <a:p>
            <a:pPr lvl="1"/>
            <a:r>
              <a:rPr lang="zh-TW" altLang="en-US" dirty="0" smtClean="0">
                <a:solidFill>
                  <a:srgbClr val="FF0000"/>
                </a:solidFill>
              </a:rPr>
              <a:t>狀態是否太大？ </a:t>
            </a:r>
            <a:r>
              <a:rPr lang="en-US" altLang="zh-TW" dirty="0" smtClean="0">
                <a:solidFill>
                  <a:srgbClr val="FF0000"/>
                </a:solidFill>
              </a:rPr>
              <a:t>No</a:t>
            </a:r>
          </a:p>
          <a:p>
            <a:r>
              <a:rPr lang="zh-TW" altLang="en-US" dirty="0" smtClean="0"/>
              <a:t>狀態轉移</a:t>
            </a:r>
            <a:endParaRPr lang="en-US" altLang="zh-TW" dirty="0" smtClean="0"/>
          </a:p>
          <a:p>
            <a:pPr lvl="1"/>
            <a:r>
              <a:rPr lang="zh-TW" altLang="en-US" dirty="0" smtClean="0"/>
              <a:t>同樣考慮最後一格的放法，放</a:t>
            </a:r>
            <a:r>
              <a:rPr lang="en-US" altLang="zh-TW" dirty="0" smtClean="0"/>
              <a:t>1</a:t>
            </a:r>
            <a:r>
              <a:rPr lang="zh-TW" altLang="en-US" dirty="0" smtClean="0"/>
              <a:t>*</a:t>
            </a:r>
            <a:r>
              <a:rPr lang="en-US" altLang="zh-TW" dirty="0" smtClean="0"/>
              <a:t>2</a:t>
            </a:r>
            <a:r>
              <a:rPr lang="zh-TW" altLang="en-US" dirty="0" smtClean="0"/>
              <a:t>的</a:t>
            </a:r>
            <a:r>
              <a:rPr lang="en-US" altLang="zh-TW" dirty="0" smtClean="0"/>
              <a:t>case</a:t>
            </a:r>
            <a:r>
              <a:rPr lang="zh-TW" altLang="en-US" dirty="0" smtClean="0"/>
              <a:t>已在</a:t>
            </a:r>
            <a:r>
              <a:rPr lang="en-US" altLang="zh-TW" dirty="0" smtClean="0"/>
              <a:t>Example 1</a:t>
            </a:r>
            <a:r>
              <a:rPr lang="zh-TW" altLang="en-US" dirty="0" smtClean="0"/>
              <a:t>討論過，因此只討論放</a:t>
            </a:r>
            <a:r>
              <a:rPr lang="en-US" altLang="zh-TW" dirty="0" smtClean="0"/>
              <a:t>L</a:t>
            </a:r>
            <a:r>
              <a:rPr lang="zh-TW" altLang="en-US" dirty="0" smtClean="0"/>
              <a:t>型骨牌的</a:t>
            </a:r>
            <a:r>
              <a:rPr lang="en-US" altLang="zh-TW" dirty="0" smtClean="0"/>
              <a:t>case</a:t>
            </a:r>
          </a:p>
          <a:p>
            <a:pPr lvl="1"/>
            <a:endParaRPr lang="en-US" altLang="zh-TW" dirty="0" smtClean="0"/>
          </a:p>
          <a:p>
            <a:pPr lvl="1"/>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00" y="4451061"/>
            <a:ext cx="3581900" cy="2095792"/>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000" y="4451061"/>
            <a:ext cx="3581900" cy="2095792"/>
          </a:xfrm>
          <a:prstGeom prst="rect">
            <a:avLst/>
          </a:prstGeom>
        </p:spPr>
      </p:pic>
    </p:spTree>
    <p:extLst>
      <p:ext uri="{BB962C8B-B14F-4D97-AF65-F5344CB8AC3E}">
        <p14:creationId xmlns:p14="http://schemas.microsoft.com/office/powerpoint/2010/main" val="299324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課程內容</a:t>
            </a:r>
            <a:endParaRPr lang="zh-TW" altLang="en-US" dirty="0"/>
          </a:p>
        </p:txBody>
      </p:sp>
      <p:sp>
        <p:nvSpPr>
          <p:cNvPr id="3" name="內容版面配置區 2"/>
          <p:cNvSpPr>
            <a:spLocks noGrp="1"/>
          </p:cNvSpPr>
          <p:nvPr>
            <p:ph idx="1"/>
          </p:nvPr>
        </p:nvSpPr>
        <p:spPr/>
        <p:txBody>
          <a:bodyPr/>
          <a:lstStyle/>
          <a:p>
            <a:r>
              <a:rPr lang="en-US" altLang="zh-TW" dirty="0" smtClean="0"/>
              <a:t>1.</a:t>
            </a:r>
            <a:r>
              <a:rPr lang="zh-TW" altLang="en-US" dirty="0" smtClean="0"/>
              <a:t> 什麼是</a:t>
            </a:r>
            <a:r>
              <a:rPr lang="en-US" altLang="zh-TW" dirty="0" smtClean="0"/>
              <a:t>DP</a:t>
            </a:r>
            <a:r>
              <a:rPr lang="zh-TW" altLang="en-US" dirty="0" smtClean="0"/>
              <a:t>？</a:t>
            </a:r>
            <a:endParaRPr lang="en-US" altLang="zh-TW" dirty="0" smtClean="0"/>
          </a:p>
          <a:p>
            <a:r>
              <a:rPr lang="en-US" altLang="zh-TW" dirty="0" smtClean="0"/>
              <a:t>2.</a:t>
            </a:r>
            <a:r>
              <a:rPr lang="zh-TW" altLang="en-US" dirty="0" smtClean="0"/>
              <a:t> </a:t>
            </a:r>
            <a:r>
              <a:rPr lang="en-US" altLang="zh-TW" dirty="0"/>
              <a:t>T</a:t>
            </a:r>
            <a:r>
              <a:rPr lang="en-US" altLang="zh-TW" dirty="0" smtClean="0"/>
              <a:t>op down </a:t>
            </a:r>
            <a:r>
              <a:rPr lang="en-US" altLang="zh-TW" dirty="0"/>
              <a:t>/ Bottom </a:t>
            </a:r>
            <a:r>
              <a:rPr lang="en-US" altLang="zh-TW" dirty="0" smtClean="0"/>
              <a:t>up</a:t>
            </a:r>
          </a:p>
          <a:p>
            <a:r>
              <a:rPr lang="en-US" altLang="zh-TW" dirty="0" smtClean="0"/>
              <a:t>3. </a:t>
            </a:r>
            <a:r>
              <a:rPr lang="zh-TW" altLang="en-US" dirty="0" smtClean="0"/>
              <a:t>「狀態」、「狀態轉移」</a:t>
            </a:r>
            <a:endParaRPr lang="en-US" altLang="zh-TW" dirty="0" smtClean="0"/>
          </a:p>
          <a:p>
            <a:r>
              <a:rPr lang="en-US" altLang="zh-TW" dirty="0"/>
              <a:t>4</a:t>
            </a:r>
            <a:r>
              <a:rPr lang="en-US" altLang="zh-TW" dirty="0" smtClean="0"/>
              <a:t>.</a:t>
            </a:r>
            <a:r>
              <a:rPr lang="zh-TW" altLang="en-US" dirty="0" smtClean="0"/>
              <a:t> </a:t>
            </a:r>
            <a:r>
              <a:rPr lang="zh-TW" altLang="en-US" smtClean="0"/>
              <a:t>取</a:t>
            </a:r>
            <a:r>
              <a:rPr lang="zh-TW" altLang="en-US" smtClean="0"/>
              <a:t>餘數 </a:t>
            </a:r>
            <a:endParaRPr lang="zh-TW" altLang="en-US" dirty="0"/>
          </a:p>
        </p:txBody>
      </p:sp>
    </p:spTree>
    <p:extLst>
      <p:ext uri="{BB962C8B-B14F-4D97-AF65-F5344CB8AC3E}">
        <p14:creationId xmlns:p14="http://schemas.microsoft.com/office/powerpoint/2010/main" val="558941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3</a:t>
            </a:r>
            <a:endParaRPr lang="zh-TW" altLang="en-US" dirty="0"/>
          </a:p>
        </p:txBody>
      </p:sp>
      <p:sp>
        <p:nvSpPr>
          <p:cNvPr id="3" name="內容版面配置區 2"/>
          <p:cNvSpPr>
            <a:spLocks noGrp="1"/>
          </p:cNvSpPr>
          <p:nvPr>
            <p:ph idx="1"/>
          </p:nvPr>
        </p:nvSpPr>
        <p:spPr/>
        <p:txBody>
          <a:bodyPr/>
          <a:lstStyle/>
          <a:p>
            <a:r>
              <a:rPr lang="zh-TW" altLang="en-US" dirty="0" smtClean="0"/>
              <a:t>因為兩種情況是上下對稱的，因此只考慮一種方向</a:t>
            </a:r>
            <a:endParaRPr lang="en-US" altLang="zh-TW" dirty="0" smtClean="0"/>
          </a:p>
          <a:p>
            <a:pPr lvl="1"/>
            <a:r>
              <a:rPr lang="zh-TW" altLang="en-US" dirty="0" smtClean="0"/>
              <a:t>最後放</a:t>
            </a:r>
            <a:r>
              <a:rPr lang="en-US" altLang="zh-TW" dirty="0" smtClean="0"/>
              <a:t>1</a:t>
            </a:r>
            <a:r>
              <a:rPr lang="zh-TW" altLang="en-US" dirty="0" smtClean="0"/>
              <a:t>*</a:t>
            </a:r>
            <a:r>
              <a:rPr lang="en-US" altLang="zh-TW" dirty="0" smtClean="0"/>
              <a:t>2</a:t>
            </a:r>
            <a:r>
              <a:rPr lang="zh-TW" altLang="en-US" dirty="0" smtClean="0"/>
              <a:t>：</a:t>
            </a:r>
            <a:r>
              <a:rPr lang="en-US" altLang="zh-TW" dirty="0" smtClean="0"/>
              <a:t>f(n-1)+f(n-2)</a:t>
            </a:r>
          </a:p>
          <a:p>
            <a:pPr lvl="1"/>
            <a:r>
              <a:rPr lang="zh-TW" altLang="en-US" dirty="0" smtClean="0"/>
              <a:t>最後放</a:t>
            </a:r>
            <a:r>
              <a:rPr lang="en-US" altLang="zh-TW" dirty="0" smtClean="0"/>
              <a:t>L</a:t>
            </a:r>
            <a:r>
              <a:rPr lang="zh-TW" altLang="en-US" dirty="0" smtClean="0"/>
              <a:t>型：</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3004306"/>
            <a:ext cx="6439799" cy="2095792"/>
          </a:xfrm>
          <a:prstGeom prst="rect">
            <a:avLst/>
          </a:prstGeom>
        </p:spPr>
      </p:pic>
      <p:pic>
        <p:nvPicPr>
          <p:cNvPr id="6" name="圖片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6400" y="3004306"/>
            <a:ext cx="6439799" cy="2095792"/>
          </a:xfrm>
          <a:prstGeom prst="rect">
            <a:avLst/>
          </a:prstGeom>
        </p:spPr>
      </p:pic>
      <p:grpSp>
        <p:nvGrpSpPr>
          <p:cNvPr id="7" name="群組 6"/>
          <p:cNvGrpSpPr/>
          <p:nvPr/>
        </p:nvGrpSpPr>
        <p:grpSpPr>
          <a:xfrm>
            <a:off x="2153188" y="5130342"/>
            <a:ext cx="3375220" cy="772636"/>
            <a:chOff x="2239751" y="5675119"/>
            <a:chExt cx="3375220" cy="772636"/>
          </a:xfrm>
        </p:grpSpPr>
        <p:sp>
          <p:nvSpPr>
            <p:cNvPr id="8" name="文字方塊 7"/>
            <p:cNvSpPr txBox="1"/>
            <p:nvPr/>
          </p:nvSpPr>
          <p:spPr>
            <a:xfrm>
              <a:off x="3318450" y="5986090"/>
              <a:ext cx="1204176" cy="461665"/>
            </a:xfrm>
            <a:prstGeom prst="rect">
              <a:avLst/>
            </a:prstGeom>
            <a:noFill/>
          </p:spPr>
          <p:txBody>
            <a:bodyPr wrap="none" rtlCol="0">
              <a:spAutoFit/>
            </a:bodyPr>
            <a:lstStyle/>
            <a:p>
              <a:r>
                <a:rPr lang="en-US" altLang="zh-TW" sz="2400" dirty="0" smtClean="0">
                  <a:latin typeface="Consolas" panose="020B0609020204030204" pitchFamily="49" charset="0"/>
                  <a:cs typeface="Consolas" panose="020B0609020204030204" pitchFamily="49" charset="0"/>
                </a:rPr>
                <a:t>f(n-3)</a:t>
              </a:r>
              <a:endParaRPr lang="zh-TW" altLang="en-US" sz="2400" dirty="0">
                <a:latin typeface="Consolas" panose="020B0609020204030204" pitchFamily="49" charset="0"/>
                <a:cs typeface="Consolas" panose="020B0609020204030204" pitchFamily="49" charset="0"/>
              </a:endParaRPr>
            </a:p>
          </p:txBody>
        </p:sp>
        <p:cxnSp>
          <p:nvCxnSpPr>
            <p:cNvPr id="9" name="直線接點 8"/>
            <p:cNvCxnSpPr/>
            <p:nvPr/>
          </p:nvCxnSpPr>
          <p:spPr>
            <a:xfrm>
              <a:off x="2239751" y="5914756"/>
              <a:ext cx="33752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線接點 9"/>
            <p:cNvCxnSpPr/>
            <p:nvPr/>
          </p:nvCxnSpPr>
          <p:spPr>
            <a:xfrm>
              <a:off x="5614971" y="5675119"/>
              <a:ext cx="0" cy="225286"/>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直線接點 10"/>
            <p:cNvCxnSpPr/>
            <p:nvPr/>
          </p:nvCxnSpPr>
          <p:spPr>
            <a:xfrm>
              <a:off x="2239751" y="5689470"/>
              <a:ext cx="0" cy="225286"/>
            </a:xfrm>
            <a:prstGeom prst="line">
              <a:avLst/>
            </a:prstGeom>
            <a:ln w="38100"/>
          </p:spPr>
          <p:style>
            <a:lnRef idx="1">
              <a:schemeClr val="dk1"/>
            </a:lnRef>
            <a:fillRef idx="0">
              <a:schemeClr val="dk1"/>
            </a:fillRef>
            <a:effectRef idx="0">
              <a:schemeClr val="dk1"/>
            </a:effectRef>
            <a:fontRef idx="minor">
              <a:schemeClr val="tx1"/>
            </a:fontRef>
          </p:style>
        </p:cxnSp>
      </p:grpSp>
      <p:pic>
        <p:nvPicPr>
          <p:cNvPr id="13" name="圖片 1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5098" y="3008902"/>
            <a:ext cx="6439799" cy="2095792"/>
          </a:xfrm>
          <a:prstGeom prst="rect">
            <a:avLst/>
          </a:prstGeom>
        </p:spPr>
      </p:pic>
      <p:grpSp>
        <p:nvGrpSpPr>
          <p:cNvPr id="19" name="群組 18"/>
          <p:cNvGrpSpPr/>
          <p:nvPr/>
        </p:nvGrpSpPr>
        <p:grpSpPr>
          <a:xfrm>
            <a:off x="2156032" y="5148526"/>
            <a:ext cx="2624596" cy="764312"/>
            <a:chOff x="2239751" y="5683443"/>
            <a:chExt cx="2624596" cy="764312"/>
          </a:xfrm>
        </p:grpSpPr>
        <p:sp>
          <p:nvSpPr>
            <p:cNvPr id="20" name="文字方塊 19"/>
            <p:cNvSpPr txBox="1"/>
            <p:nvPr/>
          </p:nvSpPr>
          <p:spPr>
            <a:xfrm>
              <a:off x="3318450" y="5986090"/>
              <a:ext cx="1204176" cy="461665"/>
            </a:xfrm>
            <a:prstGeom prst="rect">
              <a:avLst/>
            </a:prstGeom>
            <a:noFill/>
          </p:spPr>
          <p:txBody>
            <a:bodyPr wrap="none" rtlCol="0">
              <a:spAutoFit/>
            </a:bodyPr>
            <a:lstStyle/>
            <a:p>
              <a:r>
                <a:rPr lang="en-US" altLang="zh-TW" sz="2400" dirty="0" smtClean="0">
                  <a:latin typeface="Consolas" panose="020B0609020204030204" pitchFamily="49" charset="0"/>
                  <a:cs typeface="Consolas" panose="020B0609020204030204" pitchFamily="49" charset="0"/>
                </a:rPr>
                <a:t>f(n-4)</a:t>
              </a:r>
              <a:endParaRPr lang="zh-TW" altLang="en-US" sz="2400" dirty="0">
                <a:latin typeface="Consolas" panose="020B0609020204030204" pitchFamily="49" charset="0"/>
                <a:cs typeface="Consolas" panose="020B0609020204030204" pitchFamily="49" charset="0"/>
              </a:endParaRPr>
            </a:p>
          </p:txBody>
        </p:sp>
        <p:cxnSp>
          <p:nvCxnSpPr>
            <p:cNvPr id="21" name="直線接點 20"/>
            <p:cNvCxnSpPr/>
            <p:nvPr/>
          </p:nvCxnSpPr>
          <p:spPr>
            <a:xfrm>
              <a:off x="2239751" y="5914756"/>
              <a:ext cx="262459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直線接點 21"/>
            <p:cNvCxnSpPr/>
            <p:nvPr/>
          </p:nvCxnSpPr>
          <p:spPr>
            <a:xfrm>
              <a:off x="4864347" y="5683443"/>
              <a:ext cx="0" cy="225286"/>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直線接點 22"/>
            <p:cNvCxnSpPr/>
            <p:nvPr/>
          </p:nvCxnSpPr>
          <p:spPr>
            <a:xfrm>
              <a:off x="2239751" y="5689470"/>
              <a:ext cx="0" cy="225286"/>
            </a:xfrm>
            <a:prstGeom prst="line">
              <a:avLst/>
            </a:prstGeom>
            <a:ln w="38100"/>
          </p:spPr>
          <p:style>
            <a:lnRef idx="1">
              <a:schemeClr val="dk1"/>
            </a:lnRef>
            <a:fillRef idx="0">
              <a:schemeClr val="dk1"/>
            </a:fillRef>
            <a:effectRef idx="0">
              <a:schemeClr val="dk1"/>
            </a:effectRef>
            <a:fontRef idx="minor">
              <a:schemeClr val="tx1"/>
            </a:fontRef>
          </p:style>
        </p:cxnSp>
      </p:grpSp>
      <p:pic>
        <p:nvPicPr>
          <p:cNvPr id="28" name="圖片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1440" y="3008902"/>
            <a:ext cx="6439799" cy="2095792"/>
          </a:xfrm>
          <a:prstGeom prst="rect">
            <a:avLst/>
          </a:prstGeom>
        </p:spPr>
      </p:pic>
      <p:sp>
        <p:nvSpPr>
          <p:cNvPr id="29" name="文字方塊 28"/>
          <p:cNvSpPr txBox="1"/>
          <p:nvPr/>
        </p:nvSpPr>
        <p:spPr>
          <a:xfrm>
            <a:off x="1350561" y="5441312"/>
            <a:ext cx="1204176" cy="461665"/>
          </a:xfrm>
          <a:prstGeom prst="rect">
            <a:avLst/>
          </a:prstGeom>
          <a:noFill/>
        </p:spPr>
        <p:txBody>
          <a:bodyPr wrap="none" rtlCol="0">
            <a:spAutoFit/>
          </a:bodyPr>
          <a:lstStyle/>
          <a:p>
            <a:r>
              <a:rPr lang="en-US" altLang="zh-TW" sz="2400" dirty="0" smtClean="0">
                <a:latin typeface="Consolas" panose="020B0609020204030204" pitchFamily="49" charset="0"/>
                <a:cs typeface="Consolas" panose="020B0609020204030204" pitchFamily="49" charset="0"/>
              </a:rPr>
              <a:t>f(0)=1</a:t>
            </a:r>
            <a:endParaRPr lang="zh-TW"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025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6"/>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3</a:t>
            </a:r>
            <a:endParaRPr lang="zh-TW" altLang="en-US" dirty="0"/>
          </a:p>
        </p:txBody>
      </p:sp>
      <p:sp>
        <p:nvSpPr>
          <p:cNvPr id="3" name="內容版面配置區 2"/>
          <p:cNvSpPr>
            <a:spLocks noGrp="1"/>
          </p:cNvSpPr>
          <p:nvPr>
            <p:ph idx="1"/>
          </p:nvPr>
        </p:nvSpPr>
        <p:spPr>
          <a:xfrm>
            <a:off x="1104900" y="1587230"/>
            <a:ext cx="10515600" cy="5270770"/>
          </a:xfrm>
        </p:spPr>
        <p:txBody>
          <a:bodyPr>
            <a:normAutofit/>
          </a:bodyPr>
          <a:lstStyle/>
          <a:p>
            <a:r>
              <a:rPr lang="zh-TW" altLang="en-US" dirty="0"/>
              <a:t>因為兩種情況是上下對稱的，因此只考慮一種方向</a:t>
            </a:r>
            <a:endParaRPr lang="en-US" altLang="zh-TW" dirty="0"/>
          </a:p>
          <a:p>
            <a:pPr lvl="1"/>
            <a:r>
              <a:rPr lang="zh-TW" altLang="en-US" dirty="0"/>
              <a:t>最後放</a:t>
            </a:r>
            <a:r>
              <a:rPr lang="en-US" altLang="zh-TW" dirty="0"/>
              <a:t>1</a:t>
            </a:r>
            <a:r>
              <a:rPr lang="zh-TW" altLang="en-US" dirty="0"/>
              <a:t>*</a:t>
            </a:r>
            <a:r>
              <a:rPr lang="en-US" altLang="zh-TW" dirty="0"/>
              <a:t>2</a:t>
            </a:r>
            <a:r>
              <a:rPr lang="zh-TW" altLang="en-US" dirty="0"/>
              <a:t>：</a:t>
            </a:r>
            <a:r>
              <a:rPr lang="en-US" altLang="zh-TW" dirty="0"/>
              <a:t>f(n-1)+</a:t>
            </a:r>
            <a:r>
              <a:rPr lang="en-US" altLang="zh-TW" dirty="0" smtClean="0"/>
              <a:t>f(n-2)</a:t>
            </a:r>
            <a:endParaRPr lang="en-US" altLang="zh-TW" dirty="0"/>
          </a:p>
          <a:p>
            <a:pPr lvl="1"/>
            <a:r>
              <a:rPr lang="zh-TW" altLang="en-US" dirty="0"/>
              <a:t>最後放</a:t>
            </a:r>
            <a:r>
              <a:rPr lang="en-US" altLang="zh-TW" dirty="0"/>
              <a:t>L</a:t>
            </a:r>
            <a:r>
              <a:rPr lang="zh-TW" altLang="en-US" dirty="0"/>
              <a:t>型</a:t>
            </a:r>
            <a:r>
              <a:rPr lang="zh-TW" altLang="en-US" dirty="0" smtClean="0"/>
              <a:t>：</a:t>
            </a:r>
            <a:r>
              <a:rPr lang="en-US" altLang="zh-TW" dirty="0" smtClean="0">
                <a:solidFill>
                  <a:srgbClr val="FF0000"/>
                </a:solidFill>
              </a:rPr>
              <a:t>2[f(n-3)+f(n-4)+...+f(1)+f(0)]</a:t>
            </a:r>
          </a:p>
          <a:p>
            <a:pPr lvl="1"/>
            <a:endParaRPr lang="en-US" altLang="zh-TW" dirty="0" smtClean="0">
              <a:solidFill>
                <a:srgbClr val="FF0000"/>
              </a:solidFill>
            </a:endParaRPr>
          </a:p>
          <a:p>
            <a:r>
              <a:rPr lang="zh-TW" altLang="en-US" dirty="0" smtClean="0"/>
              <a:t>狀態轉移</a:t>
            </a:r>
            <a:endParaRPr lang="en-US" altLang="zh-TW" dirty="0" smtClean="0"/>
          </a:p>
          <a:p>
            <a:pPr lvl="1"/>
            <a:r>
              <a:rPr lang="en-US" altLang="zh-TW" dirty="0" smtClean="0">
                <a:solidFill>
                  <a:schemeClr val="accent1"/>
                </a:solidFill>
              </a:rPr>
              <a:t>f(n)=f(n-1)+f(n-2)+2[f(n-3)+f(n-4)+...+f(1)+f(0)]</a:t>
            </a:r>
          </a:p>
          <a:p>
            <a:pPr lvl="1"/>
            <a:r>
              <a:rPr lang="en-US" altLang="zh-TW" dirty="0" smtClean="0"/>
              <a:t>O(n)</a:t>
            </a:r>
            <a:r>
              <a:rPr lang="zh-TW" altLang="en-US" dirty="0" smtClean="0"/>
              <a:t>時間轉移</a:t>
            </a:r>
            <a:endParaRPr lang="en-US" altLang="zh-TW" dirty="0" smtClean="0"/>
          </a:p>
          <a:p>
            <a:pPr lvl="1"/>
            <a:r>
              <a:rPr lang="zh-TW" altLang="en-US" dirty="0" smtClean="0">
                <a:solidFill>
                  <a:srgbClr val="FF0000"/>
                </a:solidFill>
              </a:rPr>
              <a:t>是否合理？ </a:t>
            </a:r>
            <a:r>
              <a:rPr lang="en-US" altLang="zh-TW" dirty="0" smtClean="0">
                <a:solidFill>
                  <a:srgbClr val="FF0000"/>
                </a:solidFill>
              </a:rPr>
              <a:t>O(n</a:t>
            </a:r>
            <a:r>
              <a:rPr lang="en-US" altLang="zh-TW" baseline="30000" dirty="0" smtClean="0">
                <a:solidFill>
                  <a:srgbClr val="FF0000"/>
                </a:solidFill>
              </a:rPr>
              <a:t>2</a:t>
            </a:r>
            <a:r>
              <a:rPr lang="en-US" altLang="zh-TW" dirty="0" smtClean="0">
                <a:solidFill>
                  <a:srgbClr val="FF0000"/>
                </a:solidFill>
              </a:rPr>
              <a:t>)</a:t>
            </a:r>
            <a:r>
              <a:rPr lang="zh-TW" altLang="en-US" dirty="0" smtClean="0">
                <a:solidFill>
                  <a:srgbClr val="FF0000"/>
                </a:solidFill>
              </a:rPr>
              <a:t>好像不太好</a:t>
            </a:r>
            <a:endParaRPr lang="en-US" altLang="zh-TW" dirty="0" smtClean="0">
              <a:solidFill>
                <a:srgbClr val="FF0000"/>
              </a:solidFill>
            </a:endParaRPr>
          </a:p>
          <a:p>
            <a:endParaRPr lang="en-US" altLang="zh-TW" dirty="0" smtClean="0"/>
          </a:p>
          <a:p>
            <a:r>
              <a:rPr lang="zh-TW" altLang="en-US" dirty="0" smtClean="0"/>
              <a:t>能不能優</a:t>
            </a:r>
            <a:r>
              <a:rPr lang="zh-TW" altLang="en-US" dirty="0"/>
              <a:t>化</a:t>
            </a:r>
            <a:r>
              <a:rPr lang="zh-TW" altLang="en-US" dirty="0" smtClean="0"/>
              <a:t>呢？</a:t>
            </a:r>
            <a:endParaRPr lang="zh-TW" altLang="en-US" dirty="0"/>
          </a:p>
        </p:txBody>
      </p:sp>
    </p:spTree>
    <p:extLst>
      <p:ext uri="{BB962C8B-B14F-4D97-AF65-F5344CB8AC3E}">
        <p14:creationId xmlns:p14="http://schemas.microsoft.com/office/powerpoint/2010/main" val="25476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3</a:t>
            </a:r>
            <a:endParaRPr lang="zh-TW" altLang="en-US" dirty="0"/>
          </a:p>
        </p:txBody>
      </p:sp>
      <p:sp>
        <p:nvSpPr>
          <p:cNvPr id="3" name="內容版面配置區 2"/>
          <p:cNvSpPr>
            <a:spLocks noGrp="1"/>
          </p:cNvSpPr>
          <p:nvPr>
            <p:ph idx="1"/>
          </p:nvPr>
        </p:nvSpPr>
        <p:spPr>
          <a:xfrm>
            <a:off x="1104900" y="1587230"/>
            <a:ext cx="10515600" cy="5065361"/>
          </a:xfrm>
        </p:spPr>
        <p:txBody>
          <a:bodyPr/>
          <a:lstStyle/>
          <a:p>
            <a:pPr marL="274638" lvl="1" indent="-274638">
              <a:spcBef>
                <a:spcPts val="750"/>
              </a:spcBef>
            </a:pPr>
            <a:r>
              <a:rPr lang="zh-TW" altLang="en-US" dirty="0"/>
              <a:t>優</a:t>
            </a:r>
            <a:r>
              <a:rPr lang="zh-TW" altLang="en-US" dirty="0" smtClean="0"/>
              <a:t>化 </a:t>
            </a:r>
            <a:r>
              <a:rPr lang="en-US" altLang="zh-TW" dirty="0" smtClean="0">
                <a:solidFill>
                  <a:schemeClr val="accent1"/>
                </a:solidFill>
              </a:rPr>
              <a:t>f(n</a:t>
            </a:r>
            <a:r>
              <a:rPr lang="en-US" altLang="zh-TW" dirty="0">
                <a:solidFill>
                  <a:schemeClr val="accent1"/>
                </a:solidFill>
              </a:rPr>
              <a:t>)=f(n-1)+f(n-2)+2[f(n-3)+f(n-4)+...+f(1)+f(0</a:t>
            </a:r>
            <a:r>
              <a:rPr lang="en-US" altLang="zh-TW" dirty="0" smtClean="0">
                <a:solidFill>
                  <a:schemeClr val="accent1"/>
                </a:solidFill>
              </a:rPr>
              <a:t>)]</a:t>
            </a:r>
          </a:p>
          <a:p>
            <a:pPr marL="274638" lvl="1" indent="-274638">
              <a:spcBef>
                <a:spcPts val="750"/>
              </a:spcBef>
            </a:pPr>
            <a:endParaRPr lang="en-US" altLang="zh-TW" dirty="0"/>
          </a:p>
          <a:p>
            <a:r>
              <a:rPr lang="zh-TW" altLang="en-US" dirty="0" smtClean="0"/>
              <a:t>使用變數記錄前綴和</a:t>
            </a:r>
            <a:endParaRPr lang="en-US" altLang="zh-TW" dirty="0" smtClean="0"/>
          </a:p>
          <a:p>
            <a:pPr lvl="1"/>
            <a:r>
              <a:rPr lang="zh-TW" altLang="en-US" dirty="0" smtClean="0"/>
              <a:t>若</a:t>
            </a:r>
            <a:r>
              <a:rPr lang="zh-TW" altLang="en-US" dirty="0"/>
              <a:t>使用</a:t>
            </a:r>
            <a:r>
              <a:rPr lang="en-US" altLang="zh-TW" dirty="0"/>
              <a:t>bottom</a:t>
            </a:r>
            <a:r>
              <a:rPr lang="zh-TW" altLang="en-US" dirty="0"/>
              <a:t> </a:t>
            </a:r>
            <a:r>
              <a:rPr lang="en-US" altLang="zh-TW" dirty="0"/>
              <a:t>up</a:t>
            </a:r>
            <a:r>
              <a:rPr lang="zh-TW" altLang="en-US" dirty="0"/>
              <a:t>，可以用一個變數</a:t>
            </a:r>
            <a:r>
              <a:rPr lang="en-US" altLang="zh-TW" dirty="0"/>
              <a:t>(</a:t>
            </a:r>
            <a:r>
              <a:rPr lang="en-US" altLang="zh-TW" dirty="0" err="1"/>
              <a:t>tmp</a:t>
            </a:r>
            <a:r>
              <a:rPr lang="en-US" altLang="zh-TW" dirty="0"/>
              <a:t>)</a:t>
            </a:r>
            <a:r>
              <a:rPr lang="zh-TW" altLang="en-US" dirty="0" smtClean="0"/>
              <a:t>記錄</a:t>
            </a:r>
            <a:r>
              <a:rPr lang="en-US" altLang="zh-TW" dirty="0" smtClean="0"/>
              <a:t>f(0</a:t>
            </a:r>
            <a:r>
              <a:rPr lang="en-US" altLang="zh-TW" dirty="0"/>
              <a:t>)+f(1)+...+f(n-3)</a:t>
            </a:r>
            <a:r>
              <a:rPr lang="zh-TW" altLang="en-US" dirty="0"/>
              <a:t>，如此可讓轉移</a:t>
            </a:r>
            <a:r>
              <a:rPr lang="zh-TW" altLang="en-US" dirty="0" smtClean="0"/>
              <a:t>變成 </a:t>
            </a:r>
            <a:r>
              <a:rPr lang="en-US" altLang="zh-TW" dirty="0" smtClean="0">
                <a:solidFill>
                  <a:schemeClr val="accent1"/>
                </a:solidFill>
              </a:rPr>
              <a:t>f(n)=f(n-1</a:t>
            </a:r>
            <a:r>
              <a:rPr lang="en-US" altLang="zh-TW" dirty="0">
                <a:solidFill>
                  <a:schemeClr val="accent1"/>
                </a:solidFill>
              </a:rPr>
              <a:t>)+f(n-2)+</a:t>
            </a:r>
            <a:r>
              <a:rPr lang="en-US" altLang="zh-TW" dirty="0" smtClean="0">
                <a:solidFill>
                  <a:schemeClr val="accent1"/>
                </a:solidFill>
              </a:rPr>
              <a:t>2tmp</a:t>
            </a:r>
            <a:r>
              <a:rPr lang="zh-TW" altLang="en-US" dirty="0"/>
              <a:t>，</a:t>
            </a:r>
            <a:r>
              <a:rPr lang="en-US" altLang="zh-TW" dirty="0"/>
              <a:t>O(1)</a:t>
            </a:r>
            <a:r>
              <a:rPr lang="zh-TW" altLang="en-US" dirty="0"/>
              <a:t>轉移</a:t>
            </a:r>
            <a:endParaRPr lang="en-US" altLang="zh-TW" dirty="0"/>
          </a:p>
          <a:p>
            <a:endParaRPr lang="en-US" altLang="zh-TW" dirty="0" smtClean="0"/>
          </a:p>
          <a:p>
            <a:r>
              <a:rPr lang="zh-TW" altLang="en-US" dirty="0" smtClean="0"/>
              <a:t>化簡轉移式</a:t>
            </a:r>
            <a:endParaRPr lang="en-US" altLang="zh-TW" dirty="0" smtClean="0"/>
          </a:p>
          <a:p>
            <a:pPr lvl="1"/>
            <a:r>
              <a:rPr lang="en-US" altLang="zh-TW" dirty="0" smtClean="0"/>
              <a:t>f(n-1</a:t>
            </a:r>
            <a:r>
              <a:rPr lang="en-US" altLang="zh-TW" dirty="0"/>
              <a:t>)=f(n-2)+f(n-3)+2[f(n-4)+f(n-5)+...+f(1</a:t>
            </a:r>
            <a:r>
              <a:rPr lang="en-US" altLang="zh-TW" dirty="0" smtClean="0"/>
              <a:t>)+f(0)]</a:t>
            </a:r>
          </a:p>
          <a:p>
            <a:pPr lvl="1"/>
            <a:r>
              <a:rPr lang="en-US" altLang="zh-TW" dirty="0"/>
              <a:t>f(n-1</a:t>
            </a:r>
            <a:r>
              <a:rPr lang="en-US" altLang="zh-TW" dirty="0" smtClean="0"/>
              <a:t>)</a:t>
            </a:r>
            <a:r>
              <a:rPr lang="en-US" altLang="zh-TW" dirty="0" smtClean="0">
                <a:solidFill>
                  <a:srgbClr val="FF0000"/>
                </a:solidFill>
              </a:rPr>
              <a:t>+f(n-3)</a:t>
            </a:r>
            <a:r>
              <a:rPr lang="en-US" altLang="zh-TW" dirty="0" smtClean="0"/>
              <a:t>=f(n-2)+2[</a:t>
            </a:r>
            <a:r>
              <a:rPr lang="en-US" altLang="zh-TW" dirty="0">
                <a:solidFill>
                  <a:srgbClr val="FF0000"/>
                </a:solidFill>
              </a:rPr>
              <a:t>f(n-3</a:t>
            </a:r>
            <a:r>
              <a:rPr lang="en-US" altLang="zh-TW" dirty="0" smtClean="0">
                <a:solidFill>
                  <a:srgbClr val="FF0000"/>
                </a:solidFill>
              </a:rPr>
              <a:t>)</a:t>
            </a:r>
            <a:r>
              <a:rPr lang="en-US" altLang="zh-TW" dirty="0" smtClean="0"/>
              <a:t>+f(n-4</a:t>
            </a:r>
            <a:r>
              <a:rPr lang="en-US" altLang="zh-TW" dirty="0"/>
              <a:t>)+f(n-5)+...+f(1</a:t>
            </a:r>
            <a:r>
              <a:rPr lang="en-US" altLang="zh-TW" dirty="0" smtClean="0"/>
              <a:t>)+f(0)]</a:t>
            </a:r>
          </a:p>
          <a:p>
            <a:pPr lvl="1"/>
            <a:r>
              <a:rPr lang="zh-TW" altLang="en-US" dirty="0" smtClean="0"/>
              <a:t>得到 </a:t>
            </a:r>
            <a:r>
              <a:rPr lang="en-US" altLang="zh-TW" dirty="0" smtClean="0"/>
              <a:t>2[f(n-3</a:t>
            </a:r>
            <a:r>
              <a:rPr lang="en-US" altLang="zh-TW" dirty="0"/>
              <a:t>)+f(n-4)+...+f(1</a:t>
            </a:r>
            <a:r>
              <a:rPr lang="en-US" altLang="zh-TW" dirty="0" smtClean="0"/>
              <a:t>)+f(0)]=f(n-1</a:t>
            </a:r>
            <a:r>
              <a:rPr lang="en-US" altLang="zh-TW" dirty="0"/>
              <a:t>)-f(n-2)+f(n-3</a:t>
            </a:r>
            <a:r>
              <a:rPr lang="en-US" altLang="zh-TW" dirty="0" smtClean="0"/>
              <a:t>)</a:t>
            </a:r>
            <a:endParaRPr lang="en-US" altLang="zh-TW" dirty="0"/>
          </a:p>
          <a:p>
            <a:pPr lvl="1"/>
            <a:r>
              <a:rPr lang="zh-TW" altLang="en-US" dirty="0" smtClean="0"/>
              <a:t>轉移式變成 </a:t>
            </a:r>
            <a:r>
              <a:rPr lang="en-US" altLang="zh-TW" dirty="0" smtClean="0">
                <a:solidFill>
                  <a:schemeClr val="accent1"/>
                </a:solidFill>
              </a:rPr>
              <a:t>f(n</a:t>
            </a:r>
            <a:r>
              <a:rPr lang="en-US" altLang="zh-TW" dirty="0">
                <a:solidFill>
                  <a:schemeClr val="accent1"/>
                </a:solidFill>
              </a:rPr>
              <a:t>)=2f(n-1)+f(n-3)</a:t>
            </a:r>
            <a:r>
              <a:rPr lang="zh-TW" altLang="en-US" dirty="0"/>
              <a:t>，</a:t>
            </a:r>
            <a:r>
              <a:rPr lang="en-US" altLang="zh-TW" dirty="0"/>
              <a:t>O(1)</a:t>
            </a:r>
            <a:r>
              <a:rPr lang="zh-TW" altLang="en-US" dirty="0"/>
              <a:t>轉移</a:t>
            </a:r>
          </a:p>
          <a:p>
            <a:endParaRPr lang="zh-TW" altLang="en-US" dirty="0"/>
          </a:p>
        </p:txBody>
      </p:sp>
    </p:spTree>
    <p:extLst>
      <p:ext uri="{BB962C8B-B14F-4D97-AF65-F5344CB8AC3E}">
        <p14:creationId xmlns:p14="http://schemas.microsoft.com/office/powerpoint/2010/main" val="354050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3</a:t>
            </a:r>
            <a:endParaRPr lang="zh-TW" altLang="en-US" dirty="0"/>
          </a:p>
        </p:txBody>
      </p:sp>
      <p:sp>
        <p:nvSpPr>
          <p:cNvPr id="3" name="內容版面配置區 2"/>
          <p:cNvSpPr>
            <a:spLocks noGrp="1"/>
          </p:cNvSpPr>
          <p:nvPr>
            <p:ph idx="1"/>
          </p:nvPr>
        </p:nvSpPr>
        <p:spPr/>
        <p:txBody>
          <a:bodyPr/>
          <a:lstStyle/>
          <a:p>
            <a:r>
              <a:rPr lang="zh-TW" altLang="en-US" dirty="0" smtClean="0"/>
              <a:t>另外一種狀態定義方式</a:t>
            </a:r>
            <a:endParaRPr lang="en-US" altLang="zh-TW" dirty="0" smtClean="0"/>
          </a:p>
          <a:p>
            <a:pPr lvl="1"/>
            <a:r>
              <a:rPr lang="en-US" altLang="zh-TW" dirty="0" smtClean="0"/>
              <a:t>f(n,0): </a:t>
            </a:r>
            <a:r>
              <a:rPr lang="zh-TW" altLang="en-US" dirty="0" smtClean="0"/>
              <a:t>鋪滿</a:t>
            </a:r>
            <a:r>
              <a:rPr lang="en-US" altLang="zh-TW" dirty="0" smtClean="0"/>
              <a:t>2</a:t>
            </a:r>
            <a:r>
              <a:rPr lang="zh-TW" altLang="en-US" dirty="0" smtClean="0"/>
              <a:t>*</a:t>
            </a:r>
            <a:r>
              <a:rPr lang="en-US" altLang="zh-TW" dirty="0" smtClean="0"/>
              <a:t>n</a:t>
            </a:r>
            <a:r>
              <a:rPr lang="zh-TW" altLang="en-US" dirty="0" smtClean="0"/>
              <a:t>的方法數</a:t>
            </a:r>
            <a:endParaRPr lang="en-US" altLang="zh-TW" dirty="0" smtClean="0"/>
          </a:p>
          <a:p>
            <a:pPr lvl="1"/>
            <a:r>
              <a:rPr lang="en-US" altLang="zh-TW" dirty="0" smtClean="0"/>
              <a:t>f(n,1): </a:t>
            </a:r>
            <a:r>
              <a:rPr lang="zh-TW" altLang="en-US" dirty="0" smtClean="0"/>
              <a:t>鋪滿</a:t>
            </a:r>
            <a:r>
              <a:rPr lang="en-US" altLang="zh-TW" dirty="0" smtClean="0"/>
              <a:t>2*n</a:t>
            </a:r>
            <a:r>
              <a:rPr lang="zh-TW" altLang="en-US" dirty="0" smtClean="0"/>
              <a:t>且下</a:t>
            </a:r>
            <a:r>
              <a:rPr lang="zh-TW" altLang="en-US" dirty="0"/>
              <a:t>面</a:t>
            </a:r>
            <a:r>
              <a:rPr lang="zh-TW" altLang="en-US" dirty="0" smtClean="0"/>
              <a:t>多一格的方法數</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854180"/>
            <a:ext cx="6744641" cy="2095792"/>
          </a:xfrm>
          <a:prstGeom prst="rect">
            <a:avLst/>
          </a:prstGeom>
        </p:spPr>
      </p:pic>
      <p:sp>
        <p:nvSpPr>
          <p:cNvPr id="6" name="文字方塊 5"/>
          <p:cNvSpPr txBox="1"/>
          <p:nvPr/>
        </p:nvSpPr>
        <p:spPr>
          <a:xfrm>
            <a:off x="7928756" y="3671243"/>
            <a:ext cx="1544012" cy="461665"/>
          </a:xfrm>
          <a:prstGeom prst="rect">
            <a:avLst/>
          </a:prstGeom>
          <a:noFill/>
        </p:spPr>
        <p:txBody>
          <a:bodyPr wrap="none" rtlCol="0">
            <a:spAutoFit/>
          </a:bodyPr>
          <a:lstStyle/>
          <a:p>
            <a:r>
              <a:rPr lang="en-US" altLang="zh-TW" sz="2400" dirty="0" smtClean="0">
                <a:latin typeface="Consolas" panose="020B0609020204030204" pitchFamily="49" charset="0"/>
                <a:cs typeface="Consolas" panose="020B0609020204030204" pitchFamily="49" charset="0"/>
              </a:rPr>
              <a:t>2*f(2,1)</a:t>
            </a:r>
            <a:endParaRPr lang="zh-TW"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116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3</a:t>
            </a:r>
            <a:endParaRPr lang="zh-TW" altLang="en-US" dirty="0"/>
          </a:p>
        </p:txBody>
      </p:sp>
      <p:sp>
        <p:nvSpPr>
          <p:cNvPr id="3" name="內容版面配置區 2"/>
          <p:cNvSpPr>
            <a:spLocks noGrp="1"/>
          </p:cNvSpPr>
          <p:nvPr>
            <p:ph idx="1"/>
          </p:nvPr>
        </p:nvSpPr>
        <p:spPr/>
        <p:txBody>
          <a:bodyPr/>
          <a:lstStyle/>
          <a:p>
            <a:r>
              <a:rPr lang="zh-TW" altLang="en-US" dirty="0"/>
              <a:t>另外一種狀態定義方式</a:t>
            </a:r>
            <a:endParaRPr lang="en-US" altLang="zh-TW" dirty="0"/>
          </a:p>
          <a:p>
            <a:pPr lvl="1"/>
            <a:r>
              <a:rPr lang="en-US" altLang="zh-TW" dirty="0"/>
              <a:t>f(n,0): </a:t>
            </a:r>
            <a:r>
              <a:rPr lang="zh-TW" altLang="en-US" dirty="0"/>
              <a:t>鋪滿</a:t>
            </a:r>
            <a:r>
              <a:rPr lang="en-US" altLang="zh-TW" dirty="0"/>
              <a:t>2</a:t>
            </a:r>
            <a:r>
              <a:rPr lang="zh-TW" altLang="en-US" dirty="0"/>
              <a:t>*</a:t>
            </a:r>
            <a:r>
              <a:rPr lang="en-US" altLang="zh-TW" dirty="0"/>
              <a:t>n</a:t>
            </a:r>
            <a:r>
              <a:rPr lang="zh-TW" altLang="en-US" dirty="0"/>
              <a:t>的方法數</a:t>
            </a:r>
            <a:endParaRPr lang="en-US" altLang="zh-TW" dirty="0"/>
          </a:p>
          <a:p>
            <a:pPr lvl="1"/>
            <a:r>
              <a:rPr lang="en-US" altLang="zh-TW" dirty="0"/>
              <a:t>f(n,1</a:t>
            </a:r>
            <a:r>
              <a:rPr lang="en-US" altLang="zh-TW" dirty="0" smtClean="0"/>
              <a:t>): </a:t>
            </a:r>
            <a:r>
              <a:rPr lang="zh-TW" altLang="en-US" dirty="0" smtClean="0"/>
              <a:t>鋪</a:t>
            </a:r>
            <a:r>
              <a:rPr lang="zh-TW" altLang="en-US" dirty="0"/>
              <a:t>滿</a:t>
            </a:r>
            <a:r>
              <a:rPr lang="en-US" altLang="zh-TW" dirty="0"/>
              <a:t>2*n</a:t>
            </a:r>
            <a:r>
              <a:rPr lang="zh-TW" altLang="en-US" dirty="0"/>
              <a:t>且下面多一格的方法</a:t>
            </a:r>
            <a:r>
              <a:rPr lang="zh-TW" altLang="en-US" dirty="0" smtClean="0"/>
              <a:t>數</a:t>
            </a:r>
            <a:endParaRPr lang="en-US" altLang="zh-TW" dirty="0" smtClean="0"/>
          </a:p>
          <a:p>
            <a:r>
              <a:rPr lang="zh-TW" altLang="en-US" dirty="0" smtClean="0"/>
              <a:t>狀態轉移</a:t>
            </a:r>
            <a:endParaRPr lang="en-US" altLang="zh-TW" dirty="0" smtClean="0"/>
          </a:p>
          <a:p>
            <a:pPr lvl="1"/>
            <a:r>
              <a:rPr lang="en-US" altLang="zh-TW" dirty="0" smtClean="0">
                <a:solidFill>
                  <a:schemeClr val="accent1"/>
                </a:solidFill>
              </a:rPr>
              <a:t>f(n,0)=f(n-1,0)+f(n-2,0)+2f(n-2,1)</a:t>
            </a:r>
          </a:p>
          <a:p>
            <a:pPr lvl="1"/>
            <a:r>
              <a:rPr lang="en-US" altLang="zh-TW" dirty="0" smtClean="0">
                <a:solidFill>
                  <a:schemeClr val="accent1"/>
                </a:solidFill>
              </a:rPr>
              <a:t>f(n,1)=f(n-1,0)+f(n-1,1)</a:t>
            </a:r>
          </a:p>
          <a:p>
            <a:r>
              <a:rPr lang="zh-TW" altLang="en-US" dirty="0" smtClean="0"/>
              <a:t>初始狀態</a:t>
            </a:r>
            <a:endParaRPr lang="en-US" altLang="zh-TW" dirty="0" smtClean="0"/>
          </a:p>
          <a:p>
            <a:pPr lvl="1"/>
            <a:r>
              <a:rPr lang="en-US" altLang="zh-TW" dirty="0" smtClean="0"/>
              <a:t>f(0,0)=1, f(0,1)=0</a:t>
            </a:r>
          </a:p>
          <a:p>
            <a:pPr lvl="1"/>
            <a:r>
              <a:rPr lang="en-US" altLang="zh-TW" dirty="0" smtClean="0"/>
              <a:t>f(1,0)=1, f(1,1)=1</a:t>
            </a:r>
          </a:p>
          <a:p>
            <a:pPr lvl="1"/>
            <a:r>
              <a:rPr lang="en-US" altLang="zh-TW" dirty="0" smtClean="0"/>
              <a:t>f(2,0)=2, f(2,1)=2</a:t>
            </a:r>
            <a:endParaRPr lang="zh-TW" altLang="en-US" dirty="0"/>
          </a:p>
        </p:txBody>
      </p:sp>
    </p:spTree>
    <p:extLst>
      <p:ext uri="{BB962C8B-B14F-4D97-AF65-F5344CB8AC3E}">
        <p14:creationId xmlns:p14="http://schemas.microsoft.com/office/powerpoint/2010/main" val="171637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取餘數</a:t>
            </a:r>
            <a:endParaRPr lang="zh-TW" altLang="en-US" dirty="0"/>
          </a:p>
        </p:txBody>
      </p:sp>
      <p:sp>
        <p:nvSpPr>
          <p:cNvPr id="3" name="內容版面配置區 2"/>
          <p:cNvSpPr>
            <a:spLocks noGrp="1"/>
          </p:cNvSpPr>
          <p:nvPr>
            <p:ph idx="1"/>
          </p:nvPr>
        </p:nvSpPr>
        <p:spPr/>
        <p:txBody>
          <a:bodyPr/>
          <a:lstStyle/>
          <a:p>
            <a:r>
              <a:rPr lang="zh-TW" altLang="en-US" dirty="0" smtClean="0"/>
              <a:t>在計算方法</a:t>
            </a:r>
            <a:r>
              <a:rPr lang="zh-TW" altLang="en-US" dirty="0"/>
              <a:t>數</a:t>
            </a:r>
            <a:r>
              <a:rPr lang="zh-TW" altLang="en-US" dirty="0" smtClean="0"/>
              <a:t>的題目中，我們常看到「請輸出答案除以</a:t>
            </a:r>
            <a:r>
              <a:rPr lang="en-US" altLang="zh-TW" dirty="0" smtClean="0"/>
              <a:t>M</a:t>
            </a:r>
            <a:r>
              <a:rPr lang="zh-TW" altLang="en-US" dirty="0"/>
              <a:t>的</a:t>
            </a:r>
            <a:r>
              <a:rPr lang="zh-TW" altLang="en-US" dirty="0" smtClean="0"/>
              <a:t>餘數」</a:t>
            </a:r>
            <a:endParaRPr lang="en-US" altLang="zh-TW" dirty="0" smtClean="0"/>
          </a:p>
          <a:p>
            <a:r>
              <a:rPr lang="zh-TW" altLang="en-US" dirty="0"/>
              <a:t>以</a:t>
            </a:r>
            <a:r>
              <a:rPr lang="en-US" altLang="zh-TW" dirty="0" smtClean="0"/>
              <a:t>Example 3</a:t>
            </a:r>
            <a:r>
              <a:rPr lang="zh-TW" altLang="en-US" dirty="0" smtClean="0"/>
              <a:t>來說，</a:t>
            </a:r>
            <a:r>
              <a:rPr lang="en-US" altLang="zh-TW" dirty="0" smtClean="0"/>
              <a:t>f(28)=1914332891</a:t>
            </a:r>
            <a:r>
              <a:rPr lang="zh-TW" altLang="en-US" dirty="0" smtClean="0"/>
              <a:t>，如果</a:t>
            </a:r>
            <a:r>
              <a:rPr lang="en-US" altLang="zh-TW" dirty="0" smtClean="0"/>
              <a:t>n</a:t>
            </a:r>
            <a:r>
              <a:rPr lang="zh-TW" altLang="en-US" dirty="0" smtClean="0"/>
              <a:t>到很大</a:t>
            </a:r>
            <a:r>
              <a:rPr lang="en-US" altLang="zh-TW" dirty="0" smtClean="0"/>
              <a:t>(100</a:t>
            </a:r>
            <a:r>
              <a:rPr lang="zh-TW" altLang="en-US" dirty="0" smtClean="0"/>
              <a:t>萬</a:t>
            </a:r>
            <a:r>
              <a:rPr lang="en-US" altLang="zh-TW" dirty="0" smtClean="0"/>
              <a:t>)</a:t>
            </a:r>
            <a:r>
              <a:rPr lang="zh-TW" altLang="en-US" dirty="0" smtClean="0"/>
              <a:t>，則一定要用到大數，但大部分不想要那麼麻煩，因此會要求輸出餘數即可</a:t>
            </a:r>
            <a:endParaRPr lang="en-US" altLang="zh-TW" dirty="0" smtClean="0"/>
          </a:p>
          <a:p>
            <a:r>
              <a:rPr lang="zh-TW" altLang="en-US" dirty="0" smtClean="0"/>
              <a:t>加減乘法可以直接取餘數，除法則不行</a:t>
            </a:r>
            <a:endParaRPr lang="en-US" altLang="zh-TW" dirty="0" smtClean="0"/>
          </a:p>
          <a:p>
            <a:r>
              <a:rPr lang="zh-TW" altLang="en-US" dirty="0" smtClean="0">
                <a:solidFill>
                  <a:srgbClr val="FF0000"/>
                </a:solidFill>
              </a:rPr>
              <a:t>小心在</a:t>
            </a:r>
            <a:r>
              <a:rPr lang="en-US" altLang="zh-TW" dirty="0" smtClean="0">
                <a:solidFill>
                  <a:srgbClr val="FF0000"/>
                </a:solidFill>
              </a:rPr>
              <a:t>mod</a:t>
            </a:r>
            <a:r>
              <a:rPr lang="zh-TW" altLang="en-US" dirty="0" smtClean="0">
                <a:solidFill>
                  <a:srgbClr val="FF0000"/>
                </a:solidFill>
              </a:rPr>
              <a:t>之前就</a:t>
            </a:r>
            <a:r>
              <a:rPr lang="en-US" altLang="zh-TW" dirty="0" smtClean="0">
                <a:solidFill>
                  <a:srgbClr val="FF0000"/>
                </a:solidFill>
              </a:rPr>
              <a:t>overflow</a:t>
            </a:r>
            <a:r>
              <a:rPr lang="zh-TW" altLang="en-US" dirty="0" smtClean="0">
                <a:solidFill>
                  <a:srgbClr val="FF0000"/>
                </a:solidFill>
              </a:rPr>
              <a:t>，因此建議開</a:t>
            </a:r>
            <a:r>
              <a:rPr lang="en-US" altLang="zh-TW" dirty="0" smtClean="0">
                <a:solidFill>
                  <a:srgbClr val="FF0000"/>
                </a:solidFill>
              </a:rPr>
              <a:t>long</a:t>
            </a:r>
            <a:r>
              <a:rPr lang="zh-TW" altLang="en-US" dirty="0" smtClean="0">
                <a:solidFill>
                  <a:srgbClr val="FF0000"/>
                </a:solidFill>
              </a:rPr>
              <a:t> </a:t>
            </a:r>
            <a:r>
              <a:rPr lang="en-US" altLang="zh-TW" dirty="0" smtClean="0">
                <a:solidFill>
                  <a:srgbClr val="FF0000"/>
                </a:solidFill>
              </a:rPr>
              <a:t>long(</a:t>
            </a:r>
            <a:r>
              <a:rPr lang="zh-TW" altLang="en-US" dirty="0" smtClean="0">
                <a:solidFill>
                  <a:srgbClr val="FF0000"/>
                </a:solidFill>
              </a:rPr>
              <a:t>尤其乘法</a:t>
            </a:r>
            <a:r>
              <a:rPr lang="en-US" altLang="zh-TW" dirty="0" smtClean="0">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14006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取餘數</a:t>
            </a:r>
            <a:endParaRPr lang="zh-TW" altLang="en-US" dirty="0"/>
          </a:p>
        </p:txBody>
      </p:sp>
      <p:sp>
        <p:nvSpPr>
          <p:cNvPr id="3" name="內容版面配置區 2"/>
          <p:cNvSpPr>
            <a:spLocks noGrp="1"/>
          </p:cNvSpPr>
          <p:nvPr>
            <p:ph idx="1"/>
          </p:nvPr>
        </p:nvSpPr>
        <p:spPr/>
        <p:txBody>
          <a:bodyPr/>
          <a:lstStyle/>
          <a:p>
            <a:r>
              <a:rPr lang="zh-TW" altLang="en-US" dirty="0" smtClean="0"/>
              <a:t>若</a:t>
            </a:r>
            <a:r>
              <a:rPr lang="en-US" altLang="zh-TW" dirty="0" smtClean="0"/>
              <a:t>Example</a:t>
            </a:r>
            <a:r>
              <a:rPr lang="zh-TW" altLang="en-US" dirty="0" smtClean="0"/>
              <a:t> </a:t>
            </a:r>
            <a:r>
              <a:rPr lang="en-US" altLang="zh-TW" dirty="0" smtClean="0"/>
              <a:t>3</a:t>
            </a:r>
            <a:r>
              <a:rPr lang="zh-TW" altLang="en-US" dirty="0" smtClean="0"/>
              <a:t>要求輸出答案除</a:t>
            </a:r>
            <a:r>
              <a:rPr lang="en-US" altLang="zh-TW" dirty="0" smtClean="0"/>
              <a:t>1000007</a:t>
            </a:r>
            <a:r>
              <a:rPr lang="zh-TW" altLang="en-US" dirty="0" smtClean="0"/>
              <a:t>的餘數</a:t>
            </a:r>
            <a:endParaRPr lang="en-US" altLang="zh-TW" dirty="0" smtClean="0"/>
          </a:p>
        </p:txBody>
      </p:sp>
      <p:pic>
        <p:nvPicPr>
          <p:cNvPr id="4" name="圖片 3"/>
          <p:cNvPicPr>
            <a:picLocks noChangeAspect="1"/>
          </p:cNvPicPr>
          <p:nvPr/>
        </p:nvPicPr>
        <p:blipFill>
          <a:blip r:embed="rId2"/>
          <a:stretch>
            <a:fillRect/>
          </a:stretch>
        </p:blipFill>
        <p:spPr>
          <a:xfrm>
            <a:off x="1676400" y="2228642"/>
            <a:ext cx="7210425" cy="2771775"/>
          </a:xfrm>
          <a:prstGeom prst="rect">
            <a:avLst/>
          </a:prstGeom>
        </p:spPr>
      </p:pic>
    </p:spTree>
    <p:extLst>
      <p:ext uri="{BB962C8B-B14F-4D97-AF65-F5344CB8AC3E}">
        <p14:creationId xmlns:p14="http://schemas.microsoft.com/office/powerpoint/2010/main" val="276939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4</a:t>
            </a:r>
            <a:endParaRPr lang="zh-TW" altLang="en-US" dirty="0"/>
          </a:p>
        </p:txBody>
      </p:sp>
      <p:sp>
        <p:nvSpPr>
          <p:cNvPr id="3" name="內容版面配置區 2"/>
          <p:cNvSpPr>
            <a:spLocks noGrp="1"/>
          </p:cNvSpPr>
          <p:nvPr>
            <p:ph idx="1"/>
          </p:nvPr>
        </p:nvSpPr>
        <p:spPr/>
        <p:txBody>
          <a:bodyPr/>
          <a:lstStyle/>
          <a:p>
            <a:r>
              <a:rPr lang="zh-TW" altLang="en-US" dirty="0" smtClean="0"/>
              <a:t>給一個正整數陣列，現在要從裡面取出一些數，但兩數不能相鄰，求取出數字和的最大值</a:t>
            </a:r>
            <a:endParaRPr lang="en-US" altLang="zh-TW" dirty="0" smtClean="0"/>
          </a:p>
          <a:p>
            <a:r>
              <a:rPr lang="en-US" altLang="zh-TW" dirty="0" smtClean="0"/>
              <a:t>Ex: </a:t>
            </a:r>
            <a:r>
              <a:rPr lang="en-US" altLang="zh-TW" dirty="0" err="1" smtClean="0"/>
              <a:t>arr</a:t>
            </a:r>
            <a:r>
              <a:rPr lang="en-US" altLang="zh-TW" dirty="0" smtClean="0"/>
              <a:t>[] = {1,4,2,3,5}</a:t>
            </a:r>
            <a:r>
              <a:rPr lang="zh-TW" altLang="en-US" dirty="0" smtClean="0"/>
              <a:t>，則取出</a:t>
            </a:r>
            <a:r>
              <a:rPr lang="en-US" altLang="zh-TW" dirty="0" smtClean="0"/>
              <a:t>4</a:t>
            </a:r>
            <a:r>
              <a:rPr lang="zh-TW" altLang="en-US" dirty="0" smtClean="0"/>
              <a:t>和</a:t>
            </a:r>
            <a:r>
              <a:rPr lang="en-US" altLang="zh-TW" dirty="0" smtClean="0"/>
              <a:t>5</a:t>
            </a:r>
            <a:r>
              <a:rPr lang="zh-TW" altLang="en-US" dirty="0"/>
              <a:t>有</a:t>
            </a:r>
            <a:r>
              <a:rPr lang="zh-TW" altLang="en-US" dirty="0" smtClean="0"/>
              <a:t>最大總合</a:t>
            </a:r>
            <a:r>
              <a:rPr lang="en-US" altLang="zh-TW" dirty="0" smtClean="0"/>
              <a:t>9</a:t>
            </a:r>
          </a:p>
          <a:p>
            <a:pPr marL="0" indent="0">
              <a:buNone/>
            </a:pPr>
            <a:endParaRPr lang="en-US" altLang="zh-TW" dirty="0" smtClean="0"/>
          </a:p>
        </p:txBody>
      </p:sp>
    </p:spTree>
    <p:extLst>
      <p:ext uri="{BB962C8B-B14F-4D97-AF65-F5344CB8AC3E}">
        <p14:creationId xmlns:p14="http://schemas.microsoft.com/office/powerpoint/2010/main" val="370620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4</a:t>
            </a:r>
            <a:endParaRPr lang="zh-TW" altLang="en-US" dirty="0"/>
          </a:p>
        </p:txBody>
      </p:sp>
      <p:sp>
        <p:nvSpPr>
          <p:cNvPr id="3" name="內容版面配置區 2"/>
          <p:cNvSpPr>
            <a:spLocks noGrp="1"/>
          </p:cNvSpPr>
          <p:nvPr>
            <p:ph idx="1"/>
          </p:nvPr>
        </p:nvSpPr>
        <p:spPr/>
        <p:txBody>
          <a:bodyPr/>
          <a:lstStyle/>
          <a:p>
            <a:r>
              <a:rPr lang="zh-TW" altLang="en-US" dirty="0" smtClean="0"/>
              <a:t>定義狀態</a:t>
            </a:r>
            <a:endParaRPr lang="en-US" altLang="zh-TW" dirty="0" smtClean="0"/>
          </a:p>
          <a:p>
            <a:pPr lvl="1"/>
            <a:r>
              <a:rPr lang="zh-TW" altLang="en-US" dirty="0" smtClean="0"/>
              <a:t>假設索引值從</a:t>
            </a:r>
            <a:r>
              <a:rPr lang="en-US" altLang="zh-TW" dirty="0" smtClean="0"/>
              <a:t>1</a:t>
            </a:r>
            <a:r>
              <a:rPr lang="zh-TW" altLang="en-US" dirty="0" smtClean="0"/>
              <a:t>開始</a:t>
            </a:r>
            <a:endParaRPr lang="en-US" altLang="zh-TW" dirty="0" smtClean="0"/>
          </a:p>
          <a:p>
            <a:pPr lvl="1"/>
            <a:r>
              <a:rPr lang="en-US" altLang="zh-TW" dirty="0" smtClean="0"/>
              <a:t>f(n)</a:t>
            </a:r>
            <a:r>
              <a:rPr lang="zh-TW" altLang="en-US" dirty="0" smtClean="0"/>
              <a:t>為從</a:t>
            </a:r>
            <a:r>
              <a:rPr lang="en-US" altLang="zh-TW" dirty="0" err="1" smtClean="0"/>
              <a:t>arr</a:t>
            </a:r>
            <a:r>
              <a:rPr lang="en-US" altLang="zh-TW" dirty="0" smtClean="0"/>
              <a:t>[1]</a:t>
            </a:r>
            <a:r>
              <a:rPr lang="zh-TW" altLang="en-US" dirty="0" smtClean="0"/>
              <a:t>到</a:t>
            </a:r>
            <a:r>
              <a:rPr lang="en-US" altLang="zh-TW" dirty="0" err="1" smtClean="0"/>
              <a:t>arr</a:t>
            </a:r>
            <a:r>
              <a:rPr lang="en-US" altLang="zh-TW" dirty="0" smtClean="0"/>
              <a:t>[n]</a:t>
            </a:r>
            <a:r>
              <a:rPr lang="zh-TW" altLang="en-US" dirty="0" smtClean="0"/>
              <a:t>中取出數字，</a:t>
            </a:r>
            <a:r>
              <a:rPr lang="zh-TW" altLang="en-US" dirty="0" smtClean="0">
                <a:solidFill>
                  <a:srgbClr val="FF0000"/>
                </a:solidFill>
              </a:rPr>
              <a:t>且有取到</a:t>
            </a:r>
            <a:r>
              <a:rPr lang="en-US" altLang="zh-TW" dirty="0" err="1">
                <a:solidFill>
                  <a:srgbClr val="FF0000"/>
                </a:solidFill>
              </a:rPr>
              <a:t>arr</a:t>
            </a:r>
            <a:r>
              <a:rPr lang="en-US" altLang="zh-TW" dirty="0">
                <a:solidFill>
                  <a:srgbClr val="FF0000"/>
                </a:solidFill>
              </a:rPr>
              <a:t>[n]</a:t>
            </a:r>
            <a:r>
              <a:rPr lang="zh-TW" altLang="en-US" dirty="0" smtClean="0"/>
              <a:t>的總合最大值</a:t>
            </a:r>
            <a:endParaRPr lang="en-US" altLang="zh-TW" dirty="0" smtClean="0"/>
          </a:p>
          <a:p>
            <a:pPr lvl="1"/>
            <a:endParaRPr lang="en-US" altLang="zh-TW" dirty="0"/>
          </a:p>
          <a:p>
            <a:r>
              <a:rPr lang="zh-TW" altLang="en-US" dirty="0" smtClean="0"/>
              <a:t>狀態轉移</a:t>
            </a:r>
            <a:endParaRPr lang="en-US" altLang="zh-TW" dirty="0" smtClean="0"/>
          </a:p>
          <a:p>
            <a:pPr lvl="1"/>
            <a:r>
              <a:rPr lang="zh-TW" altLang="en-US" dirty="0" smtClean="0"/>
              <a:t>因為數字不為負的，因此選擇的兩個數字之間一定</a:t>
            </a:r>
            <a:r>
              <a:rPr lang="zh-TW" altLang="en-US" dirty="0" smtClean="0">
                <a:solidFill>
                  <a:srgbClr val="FF0000"/>
                </a:solidFill>
              </a:rPr>
              <a:t>間格</a:t>
            </a:r>
            <a:r>
              <a:rPr lang="en-US" altLang="zh-TW" dirty="0" smtClean="0">
                <a:solidFill>
                  <a:srgbClr val="FF0000"/>
                </a:solidFill>
              </a:rPr>
              <a:t>1</a:t>
            </a:r>
            <a:r>
              <a:rPr lang="zh-TW" altLang="en-US" dirty="0" smtClean="0">
                <a:solidFill>
                  <a:srgbClr val="FF0000"/>
                </a:solidFill>
              </a:rPr>
              <a:t>或</a:t>
            </a:r>
            <a:r>
              <a:rPr lang="en-US" altLang="zh-TW" dirty="0" smtClean="0">
                <a:solidFill>
                  <a:srgbClr val="FF0000"/>
                </a:solidFill>
              </a:rPr>
              <a:t>2</a:t>
            </a:r>
          </a:p>
          <a:p>
            <a:pPr lvl="1"/>
            <a:r>
              <a:rPr lang="zh-TW" altLang="en-US" dirty="0" smtClean="0"/>
              <a:t>如果取了</a:t>
            </a:r>
            <a:r>
              <a:rPr lang="en-US" altLang="zh-TW" dirty="0" err="1" smtClean="0"/>
              <a:t>arr</a:t>
            </a:r>
            <a:r>
              <a:rPr lang="en-US" altLang="zh-TW" dirty="0" smtClean="0"/>
              <a:t>[n]</a:t>
            </a:r>
            <a:r>
              <a:rPr lang="zh-TW" altLang="en-US" dirty="0" smtClean="0"/>
              <a:t>，則上一個取到的數字為</a:t>
            </a:r>
            <a:r>
              <a:rPr lang="en-US" altLang="zh-TW" dirty="0" err="1" smtClean="0"/>
              <a:t>arr</a:t>
            </a:r>
            <a:r>
              <a:rPr lang="en-US" altLang="zh-TW" dirty="0" smtClean="0"/>
              <a:t>[n-2]</a:t>
            </a:r>
            <a:r>
              <a:rPr lang="zh-TW" altLang="en-US" dirty="0" smtClean="0"/>
              <a:t>或</a:t>
            </a:r>
            <a:r>
              <a:rPr lang="en-US" altLang="zh-TW" dirty="0" err="1"/>
              <a:t>a</a:t>
            </a:r>
            <a:r>
              <a:rPr lang="en-US" altLang="zh-TW" dirty="0" err="1" smtClean="0"/>
              <a:t>rr</a:t>
            </a:r>
            <a:r>
              <a:rPr lang="en-US" altLang="zh-TW" dirty="0" smtClean="0"/>
              <a:t>[n-3]</a:t>
            </a:r>
          </a:p>
          <a:p>
            <a:pPr lvl="1"/>
            <a:r>
              <a:rPr lang="en-US" altLang="zh-TW" dirty="0" smtClean="0">
                <a:solidFill>
                  <a:schemeClr val="accent1"/>
                </a:solidFill>
              </a:rPr>
              <a:t>f(n)=max(f(n-2),f(n-3))+</a:t>
            </a:r>
            <a:r>
              <a:rPr lang="en-US" altLang="zh-TW" dirty="0" err="1" smtClean="0">
                <a:solidFill>
                  <a:schemeClr val="accent1"/>
                </a:solidFill>
              </a:rPr>
              <a:t>arr</a:t>
            </a:r>
            <a:r>
              <a:rPr lang="en-US" altLang="zh-TW" dirty="0" smtClean="0">
                <a:solidFill>
                  <a:schemeClr val="accent1"/>
                </a:solidFill>
              </a:rPr>
              <a:t>[n]</a:t>
            </a:r>
          </a:p>
          <a:p>
            <a:pPr lvl="1"/>
            <a:endParaRPr lang="en-US" altLang="zh-TW" dirty="0"/>
          </a:p>
          <a:p>
            <a:r>
              <a:rPr lang="zh-TW" altLang="en-US" dirty="0" smtClean="0"/>
              <a:t>最後答案</a:t>
            </a:r>
            <a:endParaRPr lang="en-US" altLang="zh-TW" dirty="0" smtClean="0"/>
          </a:p>
          <a:p>
            <a:pPr lvl="1"/>
            <a:r>
              <a:rPr lang="en-US" altLang="zh-TW" dirty="0" smtClean="0"/>
              <a:t>max(f(N), f(N-1))</a:t>
            </a:r>
            <a:endParaRPr lang="en-US" altLang="zh-TW" dirty="0"/>
          </a:p>
        </p:txBody>
      </p:sp>
    </p:spTree>
    <p:extLst>
      <p:ext uri="{BB962C8B-B14F-4D97-AF65-F5344CB8AC3E}">
        <p14:creationId xmlns:p14="http://schemas.microsoft.com/office/powerpoint/2010/main" val="8792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4</a:t>
            </a:r>
            <a:endParaRPr lang="zh-TW" altLang="en-US" dirty="0"/>
          </a:p>
        </p:txBody>
      </p:sp>
      <p:sp>
        <p:nvSpPr>
          <p:cNvPr id="3" name="內容版面配置區 2"/>
          <p:cNvSpPr>
            <a:spLocks noGrp="1"/>
          </p:cNvSpPr>
          <p:nvPr>
            <p:ph idx="1"/>
          </p:nvPr>
        </p:nvSpPr>
        <p:spPr/>
        <p:txBody>
          <a:bodyPr/>
          <a:lstStyle/>
          <a:p>
            <a:r>
              <a:rPr lang="zh-TW" altLang="en-US" dirty="0" smtClean="0"/>
              <a:t>另外一個解法</a:t>
            </a:r>
            <a:endParaRPr lang="en-US" altLang="zh-TW" dirty="0" smtClean="0"/>
          </a:p>
          <a:p>
            <a:r>
              <a:rPr lang="zh-TW" altLang="en-US" dirty="0" smtClean="0"/>
              <a:t>定義狀態</a:t>
            </a:r>
            <a:endParaRPr lang="en-US" altLang="zh-TW" dirty="0" smtClean="0"/>
          </a:p>
          <a:p>
            <a:pPr lvl="1"/>
            <a:r>
              <a:rPr lang="en-US" altLang="zh-TW" dirty="0" smtClean="0"/>
              <a:t>f(n,0)</a:t>
            </a:r>
            <a:r>
              <a:rPr lang="zh-TW" altLang="en-US" dirty="0"/>
              <a:t>為</a:t>
            </a:r>
            <a:r>
              <a:rPr lang="zh-TW" altLang="en-US" dirty="0" smtClean="0"/>
              <a:t>從</a:t>
            </a:r>
            <a:r>
              <a:rPr lang="en-US" altLang="zh-TW" dirty="0" err="1" smtClean="0"/>
              <a:t>arr</a:t>
            </a:r>
            <a:r>
              <a:rPr lang="en-US" altLang="zh-TW" dirty="0" smtClean="0"/>
              <a:t>[1]</a:t>
            </a:r>
            <a:r>
              <a:rPr lang="zh-TW" altLang="en-US" dirty="0"/>
              <a:t>到</a:t>
            </a:r>
            <a:r>
              <a:rPr lang="en-US" altLang="zh-TW" dirty="0" err="1"/>
              <a:t>arr</a:t>
            </a:r>
            <a:r>
              <a:rPr lang="en-US" altLang="zh-TW" dirty="0"/>
              <a:t>[n</a:t>
            </a:r>
            <a:r>
              <a:rPr lang="en-US" altLang="zh-TW" dirty="0" smtClean="0"/>
              <a:t>]</a:t>
            </a:r>
            <a:r>
              <a:rPr lang="zh-TW" altLang="en-US" dirty="0" smtClean="0"/>
              <a:t>取數字，</a:t>
            </a:r>
            <a:r>
              <a:rPr lang="zh-TW" altLang="en-US" dirty="0" smtClean="0">
                <a:solidFill>
                  <a:srgbClr val="FF0000"/>
                </a:solidFill>
              </a:rPr>
              <a:t>且沒有</a:t>
            </a:r>
            <a:r>
              <a:rPr lang="zh-TW" altLang="en-US" dirty="0">
                <a:solidFill>
                  <a:srgbClr val="FF0000"/>
                </a:solidFill>
              </a:rPr>
              <a:t>取到</a:t>
            </a:r>
            <a:r>
              <a:rPr lang="en-US" altLang="zh-TW" dirty="0" err="1">
                <a:solidFill>
                  <a:srgbClr val="FF0000"/>
                </a:solidFill>
              </a:rPr>
              <a:t>arr</a:t>
            </a:r>
            <a:r>
              <a:rPr lang="en-US" altLang="zh-TW" dirty="0">
                <a:solidFill>
                  <a:srgbClr val="FF0000"/>
                </a:solidFill>
              </a:rPr>
              <a:t>[n]</a:t>
            </a:r>
            <a:r>
              <a:rPr lang="zh-TW" altLang="en-US" dirty="0"/>
              <a:t>的總合</a:t>
            </a:r>
            <a:r>
              <a:rPr lang="zh-TW" altLang="en-US" dirty="0" smtClean="0"/>
              <a:t>最大值</a:t>
            </a:r>
            <a:endParaRPr lang="en-US" altLang="zh-TW" dirty="0" smtClean="0"/>
          </a:p>
          <a:p>
            <a:pPr lvl="1"/>
            <a:r>
              <a:rPr lang="en-US" altLang="zh-TW" dirty="0" smtClean="0"/>
              <a:t>f(n,1)</a:t>
            </a:r>
            <a:r>
              <a:rPr lang="zh-TW" altLang="en-US" dirty="0" smtClean="0"/>
              <a:t>為</a:t>
            </a:r>
            <a:r>
              <a:rPr lang="zh-TW" altLang="en-US" dirty="0"/>
              <a:t>從</a:t>
            </a:r>
            <a:r>
              <a:rPr lang="en-US" altLang="zh-TW" dirty="0" err="1" smtClean="0"/>
              <a:t>arr</a:t>
            </a:r>
            <a:r>
              <a:rPr lang="en-US" altLang="zh-TW" dirty="0" smtClean="0"/>
              <a:t>[1]</a:t>
            </a:r>
            <a:r>
              <a:rPr lang="zh-TW" altLang="en-US" dirty="0"/>
              <a:t>到</a:t>
            </a:r>
            <a:r>
              <a:rPr lang="en-US" altLang="zh-TW" dirty="0" err="1"/>
              <a:t>arr</a:t>
            </a:r>
            <a:r>
              <a:rPr lang="en-US" altLang="zh-TW" dirty="0"/>
              <a:t>[n]</a:t>
            </a:r>
            <a:r>
              <a:rPr lang="zh-TW" altLang="en-US" dirty="0"/>
              <a:t>取數字，</a:t>
            </a:r>
            <a:r>
              <a:rPr lang="zh-TW" altLang="en-US" dirty="0" smtClean="0">
                <a:solidFill>
                  <a:srgbClr val="FF0000"/>
                </a:solidFill>
              </a:rPr>
              <a:t>且有</a:t>
            </a:r>
            <a:r>
              <a:rPr lang="zh-TW" altLang="en-US" dirty="0">
                <a:solidFill>
                  <a:srgbClr val="FF0000"/>
                </a:solidFill>
              </a:rPr>
              <a:t>取到</a:t>
            </a:r>
            <a:r>
              <a:rPr lang="en-US" altLang="zh-TW" dirty="0" err="1">
                <a:solidFill>
                  <a:srgbClr val="FF0000"/>
                </a:solidFill>
              </a:rPr>
              <a:t>arr</a:t>
            </a:r>
            <a:r>
              <a:rPr lang="en-US" altLang="zh-TW" dirty="0">
                <a:solidFill>
                  <a:srgbClr val="FF0000"/>
                </a:solidFill>
              </a:rPr>
              <a:t>[n]</a:t>
            </a:r>
            <a:r>
              <a:rPr lang="zh-TW" altLang="en-US" dirty="0"/>
              <a:t>的總合</a:t>
            </a:r>
            <a:r>
              <a:rPr lang="zh-TW" altLang="en-US" dirty="0" smtClean="0"/>
              <a:t>最大值</a:t>
            </a:r>
            <a:endParaRPr lang="en-US" altLang="zh-TW" dirty="0"/>
          </a:p>
          <a:p>
            <a:r>
              <a:rPr lang="zh-TW" altLang="en-US" dirty="0" smtClean="0"/>
              <a:t>狀態轉移</a:t>
            </a:r>
            <a:endParaRPr lang="en-US" altLang="zh-TW" dirty="0" smtClean="0"/>
          </a:p>
          <a:p>
            <a:pPr lvl="1"/>
            <a:r>
              <a:rPr lang="zh-TW" altLang="en-US" dirty="0" smtClean="0"/>
              <a:t>如果沒有取到</a:t>
            </a:r>
            <a:r>
              <a:rPr lang="en-US" altLang="zh-TW" dirty="0" err="1" smtClean="0"/>
              <a:t>arr</a:t>
            </a:r>
            <a:r>
              <a:rPr lang="en-US" altLang="zh-TW" dirty="0" smtClean="0"/>
              <a:t>[n]</a:t>
            </a:r>
            <a:r>
              <a:rPr lang="zh-TW" altLang="en-US" dirty="0" smtClean="0"/>
              <a:t>，則</a:t>
            </a:r>
            <a:r>
              <a:rPr lang="en-US" altLang="zh-TW" dirty="0" err="1" smtClean="0"/>
              <a:t>arr</a:t>
            </a:r>
            <a:r>
              <a:rPr lang="en-US" altLang="zh-TW" dirty="0" smtClean="0"/>
              <a:t>[n-1]</a:t>
            </a:r>
            <a:r>
              <a:rPr lang="zh-TW" altLang="en-US" dirty="0" smtClean="0"/>
              <a:t>不論有沒有取都合法</a:t>
            </a:r>
            <a:endParaRPr lang="en-US" altLang="zh-TW" dirty="0" smtClean="0"/>
          </a:p>
          <a:p>
            <a:pPr lvl="1"/>
            <a:r>
              <a:rPr lang="zh-TW" altLang="en-US" dirty="0" smtClean="0"/>
              <a:t>如果有取到</a:t>
            </a:r>
            <a:r>
              <a:rPr lang="en-US" altLang="zh-TW" dirty="0" err="1" smtClean="0"/>
              <a:t>arr</a:t>
            </a:r>
            <a:r>
              <a:rPr lang="en-US" altLang="zh-TW" dirty="0" smtClean="0"/>
              <a:t>[n]</a:t>
            </a:r>
            <a:r>
              <a:rPr lang="zh-TW" altLang="en-US" dirty="0" smtClean="0"/>
              <a:t>，則一定不能取</a:t>
            </a:r>
            <a:r>
              <a:rPr lang="en-US" altLang="zh-TW" dirty="0" err="1" smtClean="0"/>
              <a:t>arr</a:t>
            </a:r>
            <a:r>
              <a:rPr lang="en-US" altLang="zh-TW" dirty="0" smtClean="0"/>
              <a:t>[n-1]</a:t>
            </a:r>
          </a:p>
          <a:p>
            <a:pPr lvl="1"/>
            <a:r>
              <a:rPr lang="en-US" altLang="zh-TW" dirty="0" smtClean="0">
                <a:solidFill>
                  <a:schemeClr val="accent1"/>
                </a:solidFill>
              </a:rPr>
              <a:t>f(n,0)=max(f(n-1,0), f(n-1,1))</a:t>
            </a:r>
          </a:p>
          <a:p>
            <a:pPr lvl="1"/>
            <a:r>
              <a:rPr lang="en-US" altLang="zh-TW" dirty="0" smtClean="0">
                <a:solidFill>
                  <a:schemeClr val="accent1"/>
                </a:solidFill>
              </a:rPr>
              <a:t>f(n,1)=f(n-1,0)+</a:t>
            </a:r>
            <a:r>
              <a:rPr lang="en-US" altLang="zh-TW" dirty="0" err="1" smtClean="0">
                <a:solidFill>
                  <a:schemeClr val="accent1"/>
                </a:solidFill>
              </a:rPr>
              <a:t>arr</a:t>
            </a:r>
            <a:r>
              <a:rPr lang="en-US" altLang="zh-TW" dirty="0" smtClean="0">
                <a:solidFill>
                  <a:schemeClr val="accent1"/>
                </a:solidFill>
              </a:rPr>
              <a:t>[n]</a:t>
            </a:r>
            <a:endParaRPr lang="en-US" altLang="zh-TW" dirty="0">
              <a:solidFill>
                <a:schemeClr val="accent1"/>
              </a:solidFill>
            </a:endParaRPr>
          </a:p>
          <a:p>
            <a:r>
              <a:rPr lang="zh-TW" altLang="en-US" dirty="0" smtClean="0"/>
              <a:t>最後答案</a:t>
            </a:r>
            <a:endParaRPr lang="en-US" altLang="zh-TW" dirty="0" smtClean="0"/>
          </a:p>
          <a:p>
            <a:pPr lvl="1"/>
            <a:r>
              <a:rPr lang="en-US" altLang="zh-TW" dirty="0" smtClean="0"/>
              <a:t>max(f(N,0), f(N,1))</a:t>
            </a:r>
            <a:endParaRPr lang="en-US" altLang="zh-TW" dirty="0"/>
          </a:p>
        </p:txBody>
      </p:sp>
    </p:spTree>
    <p:extLst>
      <p:ext uri="{BB962C8B-B14F-4D97-AF65-F5344CB8AC3E}">
        <p14:creationId xmlns:p14="http://schemas.microsoft.com/office/powerpoint/2010/main" val="54650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什麼是</a:t>
            </a:r>
            <a:r>
              <a:rPr lang="en-US" altLang="zh-TW" dirty="0" smtClean="0"/>
              <a:t>DP</a:t>
            </a:r>
            <a:endParaRPr lang="zh-TW" altLang="en-US" dirty="0"/>
          </a:p>
        </p:txBody>
      </p:sp>
      <p:sp>
        <p:nvSpPr>
          <p:cNvPr id="3" name="內容版面配置區 2"/>
          <p:cNvSpPr>
            <a:spLocks noGrp="1"/>
          </p:cNvSpPr>
          <p:nvPr>
            <p:ph idx="1"/>
          </p:nvPr>
        </p:nvSpPr>
        <p:spPr/>
        <p:txBody>
          <a:bodyPr/>
          <a:lstStyle/>
          <a:p>
            <a:r>
              <a:rPr lang="en-US" altLang="zh-TW" dirty="0" smtClean="0"/>
              <a:t>Dynamic programming</a:t>
            </a:r>
            <a:r>
              <a:rPr lang="zh-TW" altLang="en-US" dirty="0" smtClean="0"/>
              <a:t>，動態規劃</a:t>
            </a:r>
            <a:endParaRPr lang="en-US" altLang="zh-TW" dirty="0" smtClean="0"/>
          </a:p>
          <a:p>
            <a:r>
              <a:rPr lang="zh-TW" altLang="en-US" dirty="0" smtClean="0"/>
              <a:t>將一</a:t>
            </a:r>
            <a:r>
              <a:rPr lang="zh-TW" altLang="en-US" dirty="0"/>
              <a:t>個</a:t>
            </a:r>
            <a:r>
              <a:rPr lang="zh-TW" altLang="en-US" dirty="0" smtClean="0"/>
              <a:t>問題分成許多子問題，遞迴求解，最後再由子問題的答案得到原本問題的答案</a:t>
            </a:r>
            <a:r>
              <a:rPr lang="en-US" altLang="zh-TW" dirty="0" smtClean="0"/>
              <a:t>(</a:t>
            </a:r>
            <a:r>
              <a:rPr lang="zh-TW" altLang="en-US" dirty="0" smtClean="0"/>
              <a:t>類似</a:t>
            </a:r>
            <a:r>
              <a:rPr lang="en-US" altLang="zh-TW" dirty="0" smtClean="0"/>
              <a:t>D&amp;C)</a:t>
            </a:r>
          </a:p>
          <a:p>
            <a:r>
              <a:rPr lang="zh-TW" altLang="en-US" dirty="0" smtClean="0"/>
              <a:t>相同的子問題會出現不只一次</a:t>
            </a:r>
            <a:r>
              <a:rPr lang="en-US" altLang="zh-TW" dirty="0" smtClean="0"/>
              <a:t>(</a:t>
            </a:r>
            <a:r>
              <a:rPr lang="zh-TW" altLang="en-US" dirty="0" smtClean="0"/>
              <a:t>與</a:t>
            </a:r>
            <a:r>
              <a:rPr lang="en-US" altLang="zh-TW" dirty="0" smtClean="0"/>
              <a:t>D&amp;C</a:t>
            </a:r>
            <a:r>
              <a:rPr lang="zh-TW" altLang="en-US" dirty="0" smtClean="0"/>
              <a:t>不同</a:t>
            </a:r>
            <a:r>
              <a:rPr lang="en-US" altLang="zh-TW" dirty="0" smtClean="0"/>
              <a:t>)</a:t>
            </a:r>
          </a:p>
          <a:p>
            <a:r>
              <a:rPr lang="zh-TW" altLang="en-US" dirty="0" smtClean="0"/>
              <a:t>將子問題的答案記錄起來</a:t>
            </a:r>
            <a:endParaRPr lang="en-US" altLang="zh-TW" dirty="0" smtClean="0"/>
          </a:p>
          <a:p>
            <a:pPr lvl="1"/>
            <a:r>
              <a:rPr lang="zh-TW" altLang="en-US" dirty="0"/>
              <a:t>避免</a:t>
            </a:r>
            <a:r>
              <a:rPr lang="zh-TW" altLang="en-US" dirty="0" smtClean="0"/>
              <a:t>對相同的問題再遞迴一次</a:t>
            </a:r>
            <a:endParaRPr lang="en-US" altLang="zh-TW" dirty="0" smtClean="0"/>
          </a:p>
          <a:p>
            <a:pPr lvl="1"/>
            <a:r>
              <a:rPr lang="zh-TW" altLang="en-US" dirty="0" smtClean="0"/>
              <a:t>用空間換取時間</a:t>
            </a:r>
            <a:endParaRPr lang="en-US" altLang="zh-TW" dirty="0" smtClean="0"/>
          </a:p>
          <a:p>
            <a:endParaRPr lang="zh-TW" altLang="en-US" dirty="0"/>
          </a:p>
        </p:txBody>
      </p:sp>
    </p:spTree>
    <p:extLst>
      <p:ext uri="{BB962C8B-B14F-4D97-AF65-F5344CB8AC3E}">
        <p14:creationId xmlns:p14="http://schemas.microsoft.com/office/powerpoint/2010/main" val="42140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1</a:t>
            </a:r>
            <a:endParaRPr lang="zh-TW" altLang="en-US" dirty="0"/>
          </a:p>
        </p:txBody>
      </p:sp>
      <p:sp>
        <p:nvSpPr>
          <p:cNvPr id="3" name="內容版面配置區 2"/>
          <p:cNvSpPr>
            <a:spLocks noGrp="1"/>
          </p:cNvSpPr>
          <p:nvPr>
            <p:ph idx="1"/>
          </p:nvPr>
        </p:nvSpPr>
        <p:spPr/>
        <p:txBody>
          <a:bodyPr/>
          <a:lstStyle/>
          <a:p>
            <a:r>
              <a:rPr lang="zh-TW" altLang="en-US" dirty="0" smtClean="0"/>
              <a:t>用</a:t>
            </a:r>
            <a:r>
              <a:rPr lang="en-US" altLang="zh-TW" dirty="0" smtClean="0"/>
              <a:t>1</a:t>
            </a:r>
            <a:r>
              <a:rPr lang="zh-TW" altLang="en-US" dirty="0" smtClean="0"/>
              <a:t>*</a:t>
            </a:r>
            <a:r>
              <a:rPr lang="en-US" altLang="zh-TW" dirty="0" smtClean="0"/>
              <a:t>2</a:t>
            </a:r>
            <a:r>
              <a:rPr lang="zh-TW" altLang="en-US" dirty="0" smtClean="0"/>
              <a:t>的骨牌填滿</a:t>
            </a:r>
            <a:r>
              <a:rPr lang="en-US" altLang="zh-TW" dirty="0" smtClean="0"/>
              <a:t>2</a:t>
            </a:r>
            <a:r>
              <a:rPr lang="zh-TW" altLang="en-US" dirty="0" smtClean="0"/>
              <a:t>*</a:t>
            </a:r>
            <a:r>
              <a:rPr lang="en-US" altLang="zh-TW" dirty="0" smtClean="0"/>
              <a:t>n</a:t>
            </a:r>
            <a:r>
              <a:rPr lang="zh-TW" altLang="en-US" dirty="0" smtClean="0"/>
              <a:t>的格子，共有幾種排法？</a:t>
            </a:r>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614" y="2270698"/>
            <a:ext cx="5191850" cy="2000529"/>
          </a:xfrm>
          <a:prstGeom prst="rect">
            <a:avLst/>
          </a:prstGeom>
        </p:spPr>
      </p:pic>
    </p:spTree>
    <p:extLst>
      <p:ext uri="{BB962C8B-B14F-4D97-AF65-F5344CB8AC3E}">
        <p14:creationId xmlns:p14="http://schemas.microsoft.com/office/powerpoint/2010/main" val="332816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1</a:t>
            </a:r>
            <a:endParaRPr lang="zh-TW" altLang="en-US" dirty="0"/>
          </a:p>
        </p:txBody>
      </p:sp>
      <p:sp>
        <p:nvSpPr>
          <p:cNvPr id="3" name="內容版面配置區 2"/>
          <p:cNvSpPr>
            <a:spLocks noGrp="1"/>
          </p:cNvSpPr>
          <p:nvPr>
            <p:ph idx="1"/>
          </p:nvPr>
        </p:nvSpPr>
        <p:spPr/>
        <p:txBody>
          <a:bodyPr/>
          <a:lstStyle/>
          <a:p>
            <a:r>
              <a:rPr lang="zh-TW" altLang="en-US" dirty="0" smtClean="0"/>
              <a:t>用</a:t>
            </a:r>
            <a:r>
              <a:rPr lang="en-US" altLang="zh-TW" dirty="0" smtClean="0"/>
              <a:t>1</a:t>
            </a:r>
            <a:r>
              <a:rPr lang="zh-TW" altLang="en-US" dirty="0" smtClean="0"/>
              <a:t>*</a:t>
            </a:r>
            <a:r>
              <a:rPr lang="en-US" altLang="zh-TW" dirty="0" smtClean="0"/>
              <a:t>2</a:t>
            </a:r>
            <a:r>
              <a:rPr lang="zh-TW" altLang="en-US" dirty="0" smtClean="0"/>
              <a:t>的骨牌填滿</a:t>
            </a:r>
            <a:r>
              <a:rPr lang="en-US" altLang="zh-TW" dirty="0" smtClean="0"/>
              <a:t>2</a:t>
            </a:r>
            <a:r>
              <a:rPr lang="zh-TW" altLang="en-US" dirty="0" smtClean="0"/>
              <a:t>*</a:t>
            </a:r>
            <a:r>
              <a:rPr lang="en-US" altLang="zh-TW" dirty="0" smtClean="0"/>
              <a:t>n</a:t>
            </a:r>
            <a:r>
              <a:rPr lang="zh-TW" altLang="en-US" dirty="0" smtClean="0"/>
              <a:t>的格子，共有幾種排法？</a:t>
            </a:r>
            <a:endParaRPr lang="en-US" altLang="zh-TW" dirty="0" smtClean="0"/>
          </a:p>
          <a:p>
            <a:r>
              <a:rPr lang="en-US" altLang="zh-TW" dirty="0" smtClean="0"/>
              <a:t>Sol:</a:t>
            </a:r>
          </a:p>
          <a:p>
            <a:pPr lvl="1"/>
            <a:r>
              <a:rPr lang="zh-TW" altLang="en-US" dirty="0"/>
              <a:t>以</a:t>
            </a:r>
            <a:r>
              <a:rPr lang="en-US" altLang="zh-TW" dirty="0"/>
              <a:t>f(n)</a:t>
            </a:r>
            <a:r>
              <a:rPr lang="zh-TW" altLang="en-US" dirty="0"/>
              <a:t>表示填滿</a:t>
            </a:r>
            <a:r>
              <a:rPr lang="en-US" altLang="zh-TW" dirty="0"/>
              <a:t>2</a:t>
            </a:r>
            <a:r>
              <a:rPr lang="zh-TW" altLang="en-US" dirty="0"/>
              <a:t>*</a:t>
            </a:r>
            <a:r>
              <a:rPr lang="en-US" altLang="zh-TW" dirty="0"/>
              <a:t>n</a:t>
            </a:r>
            <a:r>
              <a:rPr lang="zh-TW" altLang="en-US" dirty="0"/>
              <a:t>格子的方法數</a:t>
            </a:r>
            <a:endParaRPr lang="en-US" altLang="zh-TW" dirty="0"/>
          </a:p>
          <a:p>
            <a:pPr lvl="1"/>
            <a:r>
              <a:rPr lang="zh-TW" altLang="en-US" dirty="0" smtClean="0"/>
              <a:t>觀察最後一格放置骨牌的情形：</a:t>
            </a: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406" y="3337827"/>
            <a:ext cx="3581900" cy="2095792"/>
          </a:xfrm>
          <a:prstGeom prst="rect">
            <a:avLst/>
          </a:prstGeom>
        </p:spPr>
      </p:pic>
      <p:grpSp>
        <p:nvGrpSpPr>
          <p:cNvPr id="25" name="群組 24"/>
          <p:cNvGrpSpPr/>
          <p:nvPr/>
        </p:nvGrpSpPr>
        <p:grpSpPr>
          <a:xfrm>
            <a:off x="2239751" y="5320976"/>
            <a:ext cx="2078685" cy="758285"/>
            <a:chOff x="2239751" y="5689470"/>
            <a:chExt cx="2078685" cy="758285"/>
          </a:xfrm>
        </p:grpSpPr>
        <p:sp>
          <p:nvSpPr>
            <p:cNvPr id="5" name="文字方塊 4"/>
            <p:cNvSpPr txBox="1"/>
            <p:nvPr/>
          </p:nvSpPr>
          <p:spPr>
            <a:xfrm>
              <a:off x="2677005" y="5986090"/>
              <a:ext cx="1204176" cy="461665"/>
            </a:xfrm>
            <a:prstGeom prst="rect">
              <a:avLst/>
            </a:prstGeom>
            <a:noFill/>
          </p:spPr>
          <p:txBody>
            <a:bodyPr wrap="none" rtlCol="0">
              <a:spAutoFit/>
            </a:bodyPr>
            <a:lstStyle/>
            <a:p>
              <a:r>
                <a:rPr lang="en-US" altLang="zh-TW" sz="2400" dirty="0" smtClean="0">
                  <a:latin typeface="Consolas" panose="020B0609020204030204" pitchFamily="49" charset="0"/>
                  <a:cs typeface="Consolas" panose="020B0609020204030204" pitchFamily="49" charset="0"/>
                </a:rPr>
                <a:t>f(n-1)</a:t>
              </a:r>
              <a:endParaRPr lang="zh-TW" altLang="en-US" sz="2400" dirty="0">
                <a:latin typeface="Consolas" panose="020B0609020204030204" pitchFamily="49" charset="0"/>
                <a:cs typeface="Consolas" panose="020B0609020204030204" pitchFamily="49" charset="0"/>
              </a:endParaRPr>
            </a:p>
          </p:txBody>
        </p:sp>
        <p:cxnSp>
          <p:nvCxnSpPr>
            <p:cNvPr id="8" name="直線接點 7"/>
            <p:cNvCxnSpPr/>
            <p:nvPr/>
          </p:nvCxnSpPr>
          <p:spPr>
            <a:xfrm>
              <a:off x="2239751" y="5914756"/>
              <a:ext cx="207868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直線接點 11"/>
            <p:cNvCxnSpPr/>
            <p:nvPr/>
          </p:nvCxnSpPr>
          <p:spPr>
            <a:xfrm>
              <a:off x="4318436" y="5689470"/>
              <a:ext cx="0" cy="225286"/>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直線接點 14"/>
            <p:cNvCxnSpPr/>
            <p:nvPr/>
          </p:nvCxnSpPr>
          <p:spPr>
            <a:xfrm>
              <a:off x="2239751" y="5689470"/>
              <a:ext cx="0" cy="225286"/>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6" name="群組 35"/>
          <p:cNvGrpSpPr/>
          <p:nvPr/>
        </p:nvGrpSpPr>
        <p:grpSpPr>
          <a:xfrm>
            <a:off x="6129196" y="5323907"/>
            <a:ext cx="1323444" cy="760624"/>
            <a:chOff x="6129196" y="5692401"/>
            <a:chExt cx="1323444" cy="760624"/>
          </a:xfrm>
        </p:grpSpPr>
        <p:sp>
          <p:nvSpPr>
            <p:cNvPr id="21" name="文字方塊 20"/>
            <p:cNvSpPr txBox="1"/>
            <p:nvPr/>
          </p:nvSpPr>
          <p:spPr>
            <a:xfrm>
              <a:off x="6248464" y="5991360"/>
              <a:ext cx="1204176" cy="461665"/>
            </a:xfrm>
            <a:prstGeom prst="rect">
              <a:avLst/>
            </a:prstGeom>
            <a:noFill/>
          </p:spPr>
          <p:txBody>
            <a:bodyPr wrap="none" rtlCol="0">
              <a:spAutoFit/>
            </a:bodyPr>
            <a:lstStyle/>
            <a:p>
              <a:r>
                <a:rPr lang="en-US" altLang="zh-TW" sz="2400" dirty="0" smtClean="0">
                  <a:latin typeface="Consolas" panose="020B0609020204030204" pitchFamily="49" charset="0"/>
                  <a:cs typeface="Consolas" panose="020B0609020204030204" pitchFamily="49" charset="0"/>
                </a:rPr>
                <a:t>f(n-2)</a:t>
              </a:r>
              <a:endParaRPr lang="zh-TW" altLang="en-US" sz="2400" dirty="0">
                <a:latin typeface="Consolas" panose="020B0609020204030204" pitchFamily="49" charset="0"/>
                <a:cs typeface="Consolas" panose="020B0609020204030204" pitchFamily="49" charset="0"/>
              </a:endParaRPr>
            </a:p>
          </p:txBody>
        </p:sp>
        <p:cxnSp>
          <p:nvCxnSpPr>
            <p:cNvPr id="22" name="直線接點 21"/>
            <p:cNvCxnSpPr/>
            <p:nvPr/>
          </p:nvCxnSpPr>
          <p:spPr>
            <a:xfrm>
              <a:off x="6129196" y="5914756"/>
              <a:ext cx="129687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直線接點 22"/>
            <p:cNvCxnSpPr/>
            <p:nvPr/>
          </p:nvCxnSpPr>
          <p:spPr>
            <a:xfrm>
              <a:off x="7426068" y="5694740"/>
              <a:ext cx="0" cy="220016"/>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直線接點 23"/>
            <p:cNvCxnSpPr/>
            <p:nvPr/>
          </p:nvCxnSpPr>
          <p:spPr>
            <a:xfrm>
              <a:off x="6144436" y="5692401"/>
              <a:ext cx="0" cy="225286"/>
            </a:xfrm>
            <a:prstGeom prst="line">
              <a:avLst/>
            </a:prstGeom>
            <a:ln w="38100"/>
          </p:spPr>
          <p:style>
            <a:lnRef idx="1">
              <a:schemeClr val="dk1"/>
            </a:lnRef>
            <a:fillRef idx="0">
              <a:schemeClr val="dk1"/>
            </a:fillRef>
            <a:effectRef idx="0">
              <a:schemeClr val="dk1"/>
            </a:effectRef>
            <a:fontRef idx="minor">
              <a:schemeClr val="tx1"/>
            </a:fontRef>
          </p:style>
        </p:cxnSp>
      </p:grpSp>
      <p:pic>
        <p:nvPicPr>
          <p:cNvPr id="26" name="圖片 2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76040" y="3337827"/>
            <a:ext cx="3581900" cy="2095792"/>
          </a:xfrm>
          <a:prstGeom prst="rect">
            <a:avLst/>
          </a:prstGeom>
        </p:spPr>
      </p:pic>
      <p:pic>
        <p:nvPicPr>
          <p:cNvPr id="27" name="圖片 2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76945" y="3337827"/>
            <a:ext cx="3581900" cy="2095792"/>
          </a:xfrm>
          <a:prstGeom prst="rect">
            <a:avLst/>
          </a:prstGeom>
        </p:spPr>
      </p:pic>
    </p:spTree>
    <p:extLst>
      <p:ext uri="{BB962C8B-B14F-4D97-AF65-F5344CB8AC3E}">
        <p14:creationId xmlns:p14="http://schemas.microsoft.com/office/powerpoint/2010/main" val="98954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1</a:t>
            </a:r>
            <a:endParaRPr lang="zh-TW" altLang="en-US" dirty="0"/>
          </a:p>
        </p:txBody>
      </p:sp>
      <p:sp>
        <p:nvSpPr>
          <p:cNvPr id="3" name="內容版面配置區 2"/>
          <p:cNvSpPr>
            <a:spLocks noGrp="1"/>
          </p:cNvSpPr>
          <p:nvPr>
            <p:ph idx="1"/>
          </p:nvPr>
        </p:nvSpPr>
        <p:spPr/>
        <p:txBody>
          <a:bodyPr/>
          <a:lstStyle/>
          <a:p>
            <a:r>
              <a:rPr lang="zh-TW" altLang="en-US" dirty="0" smtClean="0"/>
              <a:t>用</a:t>
            </a:r>
            <a:r>
              <a:rPr lang="en-US" altLang="zh-TW" dirty="0" smtClean="0"/>
              <a:t>1</a:t>
            </a:r>
            <a:r>
              <a:rPr lang="zh-TW" altLang="en-US" dirty="0" smtClean="0"/>
              <a:t>*</a:t>
            </a:r>
            <a:r>
              <a:rPr lang="en-US" altLang="zh-TW" dirty="0" smtClean="0"/>
              <a:t>2</a:t>
            </a:r>
            <a:r>
              <a:rPr lang="zh-TW" altLang="en-US" dirty="0" smtClean="0"/>
              <a:t>的骨牌填滿</a:t>
            </a:r>
            <a:r>
              <a:rPr lang="en-US" altLang="zh-TW" dirty="0" smtClean="0"/>
              <a:t>2</a:t>
            </a:r>
            <a:r>
              <a:rPr lang="zh-TW" altLang="en-US" dirty="0" smtClean="0"/>
              <a:t>*</a:t>
            </a:r>
            <a:r>
              <a:rPr lang="en-US" altLang="zh-TW" dirty="0" smtClean="0"/>
              <a:t>n</a:t>
            </a:r>
            <a:r>
              <a:rPr lang="zh-TW" altLang="en-US" dirty="0" smtClean="0"/>
              <a:t>的格子，共有幾種排法？</a:t>
            </a:r>
            <a:endParaRPr lang="en-US" altLang="zh-TW" dirty="0" smtClean="0"/>
          </a:p>
          <a:p>
            <a:r>
              <a:rPr lang="en-US" altLang="zh-TW" dirty="0" smtClean="0"/>
              <a:t>Sol:</a:t>
            </a:r>
          </a:p>
          <a:p>
            <a:pPr lvl="1"/>
            <a:r>
              <a:rPr lang="zh-TW" altLang="en-US" dirty="0"/>
              <a:t>以</a:t>
            </a:r>
            <a:r>
              <a:rPr lang="en-US" altLang="zh-TW" dirty="0"/>
              <a:t>f(n)</a:t>
            </a:r>
            <a:r>
              <a:rPr lang="zh-TW" altLang="en-US" dirty="0"/>
              <a:t>表示填滿</a:t>
            </a:r>
            <a:r>
              <a:rPr lang="en-US" altLang="zh-TW" dirty="0"/>
              <a:t>2</a:t>
            </a:r>
            <a:r>
              <a:rPr lang="zh-TW" altLang="en-US" dirty="0"/>
              <a:t>*</a:t>
            </a:r>
            <a:r>
              <a:rPr lang="en-US" altLang="zh-TW" dirty="0"/>
              <a:t>n</a:t>
            </a:r>
            <a:r>
              <a:rPr lang="zh-TW" altLang="en-US" dirty="0"/>
              <a:t>格子的方法數</a:t>
            </a:r>
            <a:endParaRPr lang="en-US" altLang="zh-TW" dirty="0"/>
          </a:p>
          <a:p>
            <a:pPr lvl="1"/>
            <a:r>
              <a:rPr lang="zh-TW" altLang="en-US" dirty="0" smtClean="0"/>
              <a:t>觀察最後一格放置骨牌的情形：</a:t>
            </a:r>
            <a:endParaRPr lang="en-US" altLang="zh-TW" dirty="0" smtClean="0"/>
          </a:p>
          <a:p>
            <a:pPr lvl="1"/>
            <a:r>
              <a:rPr lang="en-US" altLang="zh-TW" dirty="0" smtClean="0">
                <a:solidFill>
                  <a:schemeClr val="accent1"/>
                </a:solidFill>
              </a:rPr>
              <a:t>f(n)=f(n-1)+f(n-2)</a:t>
            </a:r>
          </a:p>
          <a:p>
            <a:pPr lvl="1"/>
            <a:r>
              <a:rPr lang="zh-TW" altLang="en-US" dirty="0" smtClean="0"/>
              <a:t>初始條件：</a:t>
            </a:r>
            <a:r>
              <a:rPr lang="en-US" altLang="zh-TW" dirty="0" smtClean="0"/>
              <a:t>f(1)=1, f(2)=2</a:t>
            </a:r>
          </a:p>
          <a:p>
            <a:pPr lvl="1"/>
            <a:r>
              <a:rPr lang="zh-TW" altLang="en-US" dirty="0" smtClean="0"/>
              <a:t>費氏</a:t>
            </a:r>
            <a:r>
              <a:rPr lang="zh-TW" altLang="en-US" dirty="0"/>
              <a:t>數</a:t>
            </a:r>
            <a:r>
              <a:rPr lang="zh-TW" altLang="en-US" dirty="0" smtClean="0"/>
              <a:t>列</a:t>
            </a:r>
            <a:endParaRPr lang="en-US" altLang="zh-TW" dirty="0" smtClean="0"/>
          </a:p>
        </p:txBody>
      </p:sp>
    </p:spTree>
    <p:extLst>
      <p:ext uri="{BB962C8B-B14F-4D97-AF65-F5344CB8AC3E}">
        <p14:creationId xmlns:p14="http://schemas.microsoft.com/office/powerpoint/2010/main" val="222203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1</a:t>
            </a:r>
            <a:endParaRPr lang="zh-TW" altLang="en-US" dirty="0"/>
          </a:p>
        </p:txBody>
      </p:sp>
      <p:sp>
        <p:nvSpPr>
          <p:cNvPr id="3" name="內容版面配置區 2"/>
          <p:cNvSpPr>
            <a:spLocks noGrp="1"/>
          </p:cNvSpPr>
          <p:nvPr>
            <p:ph idx="1"/>
          </p:nvPr>
        </p:nvSpPr>
        <p:spPr/>
        <p:txBody>
          <a:bodyPr/>
          <a:lstStyle/>
          <a:p>
            <a:r>
              <a:rPr lang="zh-TW" altLang="en-US" dirty="0" smtClean="0"/>
              <a:t>實作</a:t>
            </a:r>
            <a:endParaRPr lang="en-US" altLang="zh-TW" dirty="0" smtClean="0"/>
          </a:p>
          <a:p>
            <a:r>
              <a:rPr lang="zh-TW" altLang="en-US" dirty="0" smtClean="0"/>
              <a:t>最簡單遞迴版本</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pPr lvl="1"/>
            <a:r>
              <a:rPr lang="zh-TW" altLang="en-US" dirty="0" smtClean="0"/>
              <a:t>缺點：太慢</a:t>
            </a:r>
            <a:endParaRPr lang="en-US" altLang="zh-TW" dirty="0" smtClean="0"/>
          </a:p>
          <a:p>
            <a:pPr lvl="1"/>
            <a:r>
              <a:rPr lang="zh-TW" altLang="en-US" dirty="0" smtClean="0"/>
              <a:t>時間複雜度：</a:t>
            </a:r>
            <a:r>
              <a:rPr lang="en-US" altLang="zh-TW" dirty="0" smtClean="0"/>
              <a:t>O(f(n))</a:t>
            </a:r>
          </a:p>
          <a:p>
            <a:pPr lvl="1"/>
            <a:r>
              <a:rPr lang="zh-TW" altLang="en-US" dirty="0" smtClean="0"/>
              <a:t>解決方法：使用陣列記錄答案</a:t>
            </a:r>
            <a:endParaRPr lang="zh-TW" altLang="en-US" dirty="0"/>
          </a:p>
        </p:txBody>
      </p:sp>
      <p:sp>
        <p:nvSpPr>
          <p:cNvPr id="5" name="橢圓 4"/>
          <p:cNvSpPr/>
          <p:nvPr/>
        </p:nvSpPr>
        <p:spPr>
          <a:xfrm>
            <a:off x="7803920" y="2551610"/>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4</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cxnSp>
        <p:nvCxnSpPr>
          <p:cNvPr id="6" name="直線接點 5"/>
          <p:cNvCxnSpPr>
            <a:stCxn id="5" idx="3"/>
            <a:endCxn id="7" idx="0"/>
          </p:cNvCxnSpPr>
          <p:nvPr/>
        </p:nvCxnSpPr>
        <p:spPr>
          <a:xfrm flipH="1">
            <a:off x="7564163" y="3130434"/>
            <a:ext cx="339067" cy="432099"/>
          </a:xfrm>
          <a:prstGeom prst="line">
            <a:avLst/>
          </a:prstGeom>
          <a:ln w="57150"/>
        </p:spPr>
        <p:style>
          <a:lnRef idx="1">
            <a:schemeClr val="dk1"/>
          </a:lnRef>
          <a:fillRef idx="0">
            <a:schemeClr val="dk1"/>
          </a:fillRef>
          <a:effectRef idx="0">
            <a:schemeClr val="dk1"/>
          </a:effectRef>
          <a:fontRef idx="minor">
            <a:schemeClr val="tx1"/>
          </a:fontRef>
        </p:style>
      </p:cxnSp>
      <p:sp>
        <p:nvSpPr>
          <p:cNvPr id="7" name="橢圓 6"/>
          <p:cNvSpPr/>
          <p:nvPr/>
        </p:nvSpPr>
        <p:spPr>
          <a:xfrm>
            <a:off x="7225096" y="3562533"/>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3</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
        <p:nvSpPr>
          <p:cNvPr id="9" name="橢圓 8"/>
          <p:cNvSpPr/>
          <p:nvPr/>
        </p:nvSpPr>
        <p:spPr>
          <a:xfrm>
            <a:off x="6769977" y="4571550"/>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2</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
        <p:nvSpPr>
          <p:cNvPr id="10" name="橢圓 9"/>
          <p:cNvSpPr/>
          <p:nvPr/>
        </p:nvSpPr>
        <p:spPr>
          <a:xfrm>
            <a:off x="7743389" y="4571550"/>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1</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cxnSp>
        <p:nvCxnSpPr>
          <p:cNvPr id="11" name="直線接點 10"/>
          <p:cNvCxnSpPr>
            <a:stCxn id="7" idx="3"/>
            <a:endCxn id="9" idx="0"/>
          </p:cNvCxnSpPr>
          <p:nvPr/>
        </p:nvCxnSpPr>
        <p:spPr>
          <a:xfrm flipH="1">
            <a:off x="7109044" y="4141357"/>
            <a:ext cx="215362" cy="430193"/>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直線接點 13"/>
          <p:cNvCxnSpPr>
            <a:stCxn id="7" idx="5"/>
            <a:endCxn id="10" idx="0"/>
          </p:cNvCxnSpPr>
          <p:nvPr/>
        </p:nvCxnSpPr>
        <p:spPr>
          <a:xfrm>
            <a:off x="7803920" y="4141357"/>
            <a:ext cx="278536" cy="430193"/>
          </a:xfrm>
          <a:prstGeom prst="line">
            <a:avLst/>
          </a:prstGeom>
          <a:ln w="57150"/>
        </p:spPr>
        <p:style>
          <a:lnRef idx="1">
            <a:schemeClr val="dk1"/>
          </a:lnRef>
          <a:fillRef idx="0">
            <a:schemeClr val="dk1"/>
          </a:fillRef>
          <a:effectRef idx="0">
            <a:schemeClr val="dk1"/>
          </a:effectRef>
          <a:fontRef idx="minor">
            <a:schemeClr val="tx1"/>
          </a:fontRef>
        </p:style>
      </p:cxnSp>
      <p:sp>
        <p:nvSpPr>
          <p:cNvPr id="17" name="橢圓 16"/>
          <p:cNvSpPr/>
          <p:nvPr/>
        </p:nvSpPr>
        <p:spPr>
          <a:xfrm>
            <a:off x="8383283" y="3561580"/>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2</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cxnSp>
        <p:nvCxnSpPr>
          <p:cNvPr id="20" name="直線接點 19"/>
          <p:cNvCxnSpPr>
            <a:stCxn id="5" idx="5"/>
            <a:endCxn id="17" idx="0"/>
          </p:cNvCxnSpPr>
          <p:nvPr/>
        </p:nvCxnSpPr>
        <p:spPr>
          <a:xfrm>
            <a:off x="8382744" y="3130434"/>
            <a:ext cx="339606" cy="431146"/>
          </a:xfrm>
          <a:prstGeom prst="line">
            <a:avLst/>
          </a:prstGeom>
          <a:ln w="57150"/>
        </p:spPr>
        <p:style>
          <a:lnRef idx="1">
            <a:schemeClr val="dk1"/>
          </a:lnRef>
          <a:fillRef idx="0">
            <a:schemeClr val="dk1"/>
          </a:fillRef>
          <a:effectRef idx="0">
            <a:schemeClr val="dk1"/>
          </a:effectRef>
          <a:fontRef idx="minor">
            <a:schemeClr val="tx1"/>
          </a:fontRef>
        </p:style>
      </p:cxnSp>
      <p:sp>
        <p:nvSpPr>
          <p:cNvPr id="23" name="橢圓 22"/>
          <p:cNvSpPr/>
          <p:nvPr/>
        </p:nvSpPr>
        <p:spPr>
          <a:xfrm>
            <a:off x="8842620" y="1587230"/>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5</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
        <p:nvSpPr>
          <p:cNvPr id="24" name="橢圓 23"/>
          <p:cNvSpPr/>
          <p:nvPr/>
        </p:nvSpPr>
        <p:spPr>
          <a:xfrm>
            <a:off x="9816770" y="2551610"/>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3</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
        <p:nvSpPr>
          <p:cNvPr id="25" name="橢圓 24"/>
          <p:cNvSpPr/>
          <p:nvPr/>
        </p:nvSpPr>
        <p:spPr>
          <a:xfrm>
            <a:off x="9361651" y="3560627"/>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2</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
        <p:nvSpPr>
          <p:cNvPr id="26" name="橢圓 25"/>
          <p:cNvSpPr/>
          <p:nvPr/>
        </p:nvSpPr>
        <p:spPr>
          <a:xfrm>
            <a:off x="10335063" y="3560627"/>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1</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cxnSp>
        <p:nvCxnSpPr>
          <p:cNvPr id="27" name="直線接點 26"/>
          <p:cNvCxnSpPr>
            <a:stCxn id="24" idx="3"/>
            <a:endCxn id="25" idx="0"/>
          </p:cNvCxnSpPr>
          <p:nvPr/>
        </p:nvCxnSpPr>
        <p:spPr>
          <a:xfrm flipH="1">
            <a:off x="9700718" y="3130434"/>
            <a:ext cx="215362" cy="430193"/>
          </a:xfrm>
          <a:prstGeom prst="line">
            <a:avLst/>
          </a:prstGeom>
          <a:ln w="57150"/>
        </p:spPr>
        <p:style>
          <a:lnRef idx="1">
            <a:schemeClr val="dk1"/>
          </a:lnRef>
          <a:fillRef idx="0">
            <a:schemeClr val="dk1"/>
          </a:fillRef>
          <a:effectRef idx="0">
            <a:schemeClr val="dk1"/>
          </a:effectRef>
          <a:fontRef idx="minor">
            <a:schemeClr val="tx1"/>
          </a:fontRef>
        </p:style>
      </p:cxnSp>
      <p:cxnSp>
        <p:nvCxnSpPr>
          <p:cNvPr id="28" name="直線接點 27"/>
          <p:cNvCxnSpPr>
            <a:stCxn id="24" idx="5"/>
            <a:endCxn id="26" idx="0"/>
          </p:cNvCxnSpPr>
          <p:nvPr/>
        </p:nvCxnSpPr>
        <p:spPr>
          <a:xfrm>
            <a:off x="10395594" y="3130434"/>
            <a:ext cx="278536" cy="430193"/>
          </a:xfrm>
          <a:prstGeom prst="line">
            <a:avLst/>
          </a:prstGeom>
          <a:ln w="57150"/>
        </p:spPr>
        <p:style>
          <a:lnRef idx="1">
            <a:schemeClr val="dk1"/>
          </a:lnRef>
          <a:fillRef idx="0">
            <a:schemeClr val="dk1"/>
          </a:fillRef>
          <a:effectRef idx="0">
            <a:schemeClr val="dk1"/>
          </a:effectRef>
          <a:fontRef idx="minor">
            <a:schemeClr val="tx1"/>
          </a:fontRef>
        </p:style>
      </p:cxnSp>
      <p:cxnSp>
        <p:nvCxnSpPr>
          <p:cNvPr id="29" name="直線接點 28"/>
          <p:cNvCxnSpPr>
            <a:stCxn id="23" idx="3"/>
            <a:endCxn id="5" idx="0"/>
          </p:cNvCxnSpPr>
          <p:nvPr/>
        </p:nvCxnSpPr>
        <p:spPr>
          <a:xfrm flipH="1">
            <a:off x="8142987" y="2166054"/>
            <a:ext cx="798943" cy="385556"/>
          </a:xfrm>
          <a:prstGeom prst="line">
            <a:avLst/>
          </a:prstGeom>
          <a:ln w="57150"/>
        </p:spPr>
        <p:style>
          <a:lnRef idx="1">
            <a:schemeClr val="dk1"/>
          </a:lnRef>
          <a:fillRef idx="0">
            <a:schemeClr val="dk1"/>
          </a:fillRef>
          <a:effectRef idx="0">
            <a:schemeClr val="dk1"/>
          </a:effectRef>
          <a:fontRef idx="minor">
            <a:schemeClr val="tx1"/>
          </a:fontRef>
        </p:style>
      </p:cxnSp>
      <p:cxnSp>
        <p:nvCxnSpPr>
          <p:cNvPr id="32" name="直線接點 31"/>
          <p:cNvCxnSpPr>
            <a:stCxn id="23" idx="5"/>
            <a:endCxn id="24" idx="0"/>
          </p:cNvCxnSpPr>
          <p:nvPr/>
        </p:nvCxnSpPr>
        <p:spPr>
          <a:xfrm>
            <a:off x="9421444" y="2166054"/>
            <a:ext cx="734393" cy="385556"/>
          </a:xfrm>
          <a:prstGeom prst="line">
            <a:avLst/>
          </a:prstGeom>
          <a:ln w="57150"/>
        </p:spPr>
        <p:style>
          <a:lnRef idx="1">
            <a:schemeClr val="dk1"/>
          </a:lnRef>
          <a:fillRef idx="0">
            <a:schemeClr val="dk1"/>
          </a:fillRef>
          <a:effectRef idx="0">
            <a:schemeClr val="dk1"/>
          </a:effectRef>
          <a:fontRef idx="minor">
            <a:schemeClr val="tx1"/>
          </a:fontRef>
        </p:style>
      </p:cxnSp>
      <p:sp>
        <p:nvSpPr>
          <p:cNvPr id="35" name="矩形 34"/>
          <p:cNvSpPr/>
          <p:nvPr/>
        </p:nvSpPr>
        <p:spPr>
          <a:xfrm>
            <a:off x="6628937" y="3377830"/>
            <a:ext cx="1945220" cy="209531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9215116" y="2358832"/>
            <a:ext cx="1945220" cy="209531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7" name="圖片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517" y="2578114"/>
            <a:ext cx="4496427" cy="2172003"/>
          </a:xfrm>
          <a:prstGeom prst="rect">
            <a:avLst/>
          </a:prstGeom>
        </p:spPr>
      </p:pic>
    </p:spTree>
    <p:extLst>
      <p:ext uri="{BB962C8B-B14F-4D97-AF65-F5344CB8AC3E}">
        <p14:creationId xmlns:p14="http://schemas.microsoft.com/office/powerpoint/2010/main" val="113093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par>
                                <p:cTn id="68" presetID="10"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
                                            <p:txEl>
                                              <p:pRg st="8" end="8"/>
                                            </p:txEl>
                                          </p:spTgt>
                                        </p:tgtEl>
                                        <p:attrNameLst>
                                          <p:attrName>style.visibility</p:attrName>
                                        </p:attrNameLst>
                                      </p:cBhvr>
                                      <p:to>
                                        <p:strVal val="visible"/>
                                      </p:to>
                                    </p:set>
                                    <p:animEffect transition="in" filter="fade">
                                      <p:cBhvr>
                                        <p:cTn id="86" dur="500"/>
                                        <p:tgtEl>
                                          <p:spTgt spid="3">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Effect transition="in" filter="fade">
                                      <p:cBhvr>
                                        <p:cTn id="9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7" grpId="0" animBg="1"/>
      <p:bldP spid="23" grpId="0" animBg="1"/>
      <p:bldP spid="24" grpId="0" animBg="1"/>
      <p:bldP spid="25" grpId="0" animBg="1"/>
      <p:bldP spid="26" grpId="0" animBg="1"/>
      <p:bldP spid="35"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Top down</a:t>
            </a:r>
            <a:endParaRPr lang="zh-TW" altLang="en-US" dirty="0"/>
          </a:p>
        </p:txBody>
      </p:sp>
      <p:sp>
        <p:nvSpPr>
          <p:cNvPr id="3" name="內容版面配置區 2"/>
          <p:cNvSpPr>
            <a:spLocks noGrp="1"/>
          </p:cNvSpPr>
          <p:nvPr>
            <p:ph idx="1"/>
          </p:nvPr>
        </p:nvSpPr>
        <p:spPr/>
        <p:txBody>
          <a:bodyPr/>
          <a:lstStyle/>
          <a:p>
            <a:r>
              <a:rPr lang="zh-TW" altLang="en-US" dirty="0" smtClean="0"/>
              <a:t>將答案記錄起來，如果遇到相同的問題，則直接查表</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時間複雜度：</a:t>
            </a:r>
            <a:r>
              <a:rPr lang="en-US" altLang="zh-TW" dirty="0" smtClean="0"/>
              <a:t>O(n)</a:t>
            </a:r>
            <a:endParaRPr lang="en-US" altLang="zh-TW" dirty="0"/>
          </a:p>
        </p:txBody>
      </p:sp>
      <p:pic>
        <p:nvPicPr>
          <p:cNvPr id="4" name="圖片 3"/>
          <p:cNvPicPr>
            <a:picLocks noChangeAspect="1"/>
          </p:cNvPicPr>
          <p:nvPr/>
        </p:nvPicPr>
        <p:blipFill>
          <a:blip r:embed="rId2"/>
          <a:stretch>
            <a:fillRect/>
          </a:stretch>
        </p:blipFill>
        <p:spPr>
          <a:xfrm>
            <a:off x="1366441" y="2120250"/>
            <a:ext cx="5172075" cy="2771775"/>
          </a:xfrm>
          <a:prstGeom prst="rect">
            <a:avLst/>
          </a:prstGeom>
        </p:spPr>
      </p:pic>
      <p:sp>
        <p:nvSpPr>
          <p:cNvPr id="5" name="橢圓 4"/>
          <p:cNvSpPr/>
          <p:nvPr/>
        </p:nvSpPr>
        <p:spPr>
          <a:xfrm>
            <a:off x="7991841" y="3065991"/>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4</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cxnSp>
        <p:nvCxnSpPr>
          <p:cNvPr id="6" name="直線接點 5"/>
          <p:cNvCxnSpPr>
            <a:stCxn id="5" idx="3"/>
            <a:endCxn id="7" idx="0"/>
          </p:cNvCxnSpPr>
          <p:nvPr/>
        </p:nvCxnSpPr>
        <p:spPr>
          <a:xfrm flipH="1">
            <a:off x="7752084" y="3644815"/>
            <a:ext cx="339067" cy="432099"/>
          </a:xfrm>
          <a:prstGeom prst="line">
            <a:avLst/>
          </a:prstGeom>
          <a:ln w="57150"/>
        </p:spPr>
        <p:style>
          <a:lnRef idx="1">
            <a:schemeClr val="dk1"/>
          </a:lnRef>
          <a:fillRef idx="0">
            <a:schemeClr val="dk1"/>
          </a:fillRef>
          <a:effectRef idx="0">
            <a:schemeClr val="dk1"/>
          </a:effectRef>
          <a:fontRef idx="minor">
            <a:schemeClr val="tx1"/>
          </a:fontRef>
        </p:style>
      </p:cxnSp>
      <p:sp>
        <p:nvSpPr>
          <p:cNvPr id="7" name="橢圓 6"/>
          <p:cNvSpPr/>
          <p:nvPr/>
        </p:nvSpPr>
        <p:spPr>
          <a:xfrm>
            <a:off x="7413017" y="4076914"/>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3</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
        <p:nvSpPr>
          <p:cNvPr id="8" name="橢圓 7"/>
          <p:cNvSpPr/>
          <p:nvPr/>
        </p:nvSpPr>
        <p:spPr>
          <a:xfrm>
            <a:off x="6957898" y="5085931"/>
            <a:ext cx="678134" cy="678134"/>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2</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
        <p:nvSpPr>
          <p:cNvPr id="9" name="橢圓 8"/>
          <p:cNvSpPr/>
          <p:nvPr/>
        </p:nvSpPr>
        <p:spPr>
          <a:xfrm>
            <a:off x="7931310" y="5085931"/>
            <a:ext cx="678134" cy="678134"/>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1</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cxnSp>
        <p:nvCxnSpPr>
          <p:cNvPr id="10" name="直線接點 9"/>
          <p:cNvCxnSpPr>
            <a:stCxn id="7" idx="3"/>
            <a:endCxn id="8" idx="0"/>
          </p:cNvCxnSpPr>
          <p:nvPr/>
        </p:nvCxnSpPr>
        <p:spPr>
          <a:xfrm flipH="1">
            <a:off x="7296965" y="4655738"/>
            <a:ext cx="215362" cy="430193"/>
          </a:xfrm>
          <a:prstGeom prst="line">
            <a:avLst/>
          </a:prstGeom>
          <a:ln w="57150"/>
        </p:spPr>
        <p:style>
          <a:lnRef idx="1">
            <a:schemeClr val="dk1"/>
          </a:lnRef>
          <a:fillRef idx="0">
            <a:schemeClr val="dk1"/>
          </a:fillRef>
          <a:effectRef idx="0">
            <a:schemeClr val="dk1"/>
          </a:effectRef>
          <a:fontRef idx="minor">
            <a:schemeClr val="tx1"/>
          </a:fontRef>
        </p:style>
      </p:cxnSp>
      <p:cxnSp>
        <p:nvCxnSpPr>
          <p:cNvPr id="11" name="直線接點 10"/>
          <p:cNvCxnSpPr>
            <a:stCxn id="7" idx="5"/>
            <a:endCxn id="9" idx="0"/>
          </p:cNvCxnSpPr>
          <p:nvPr/>
        </p:nvCxnSpPr>
        <p:spPr>
          <a:xfrm>
            <a:off x="7991841" y="4655738"/>
            <a:ext cx="278536" cy="430193"/>
          </a:xfrm>
          <a:prstGeom prst="line">
            <a:avLst/>
          </a:prstGeom>
          <a:ln w="57150"/>
        </p:spPr>
        <p:style>
          <a:lnRef idx="1">
            <a:schemeClr val="dk1"/>
          </a:lnRef>
          <a:fillRef idx="0">
            <a:schemeClr val="dk1"/>
          </a:fillRef>
          <a:effectRef idx="0">
            <a:schemeClr val="dk1"/>
          </a:effectRef>
          <a:fontRef idx="minor">
            <a:schemeClr val="tx1"/>
          </a:fontRef>
        </p:style>
      </p:cxnSp>
      <p:sp>
        <p:nvSpPr>
          <p:cNvPr id="12" name="橢圓 11"/>
          <p:cNvSpPr/>
          <p:nvPr/>
        </p:nvSpPr>
        <p:spPr>
          <a:xfrm>
            <a:off x="8571204" y="4075961"/>
            <a:ext cx="678134" cy="678134"/>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2</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cxnSp>
        <p:nvCxnSpPr>
          <p:cNvPr id="13" name="直線接點 12"/>
          <p:cNvCxnSpPr>
            <a:stCxn id="5" idx="5"/>
            <a:endCxn id="12" idx="0"/>
          </p:cNvCxnSpPr>
          <p:nvPr/>
        </p:nvCxnSpPr>
        <p:spPr>
          <a:xfrm>
            <a:off x="8570665" y="3644815"/>
            <a:ext cx="339606" cy="431146"/>
          </a:xfrm>
          <a:prstGeom prst="line">
            <a:avLst/>
          </a:prstGeom>
          <a:ln w="57150"/>
        </p:spPr>
        <p:style>
          <a:lnRef idx="1">
            <a:schemeClr val="dk1"/>
          </a:lnRef>
          <a:fillRef idx="0">
            <a:schemeClr val="dk1"/>
          </a:fillRef>
          <a:effectRef idx="0">
            <a:schemeClr val="dk1"/>
          </a:effectRef>
          <a:fontRef idx="minor">
            <a:schemeClr val="tx1"/>
          </a:fontRef>
        </p:style>
      </p:cxnSp>
      <p:sp>
        <p:nvSpPr>
          <p:cNvPr id="14" name="橢圓 13"/>
          <p:cNvSpPr/>
          <p:nvPr/>
        </p:nvSpPr>
        <p:spPr>
          <a:xfrm>
            <a:off x="9030541" y="2101611"/>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5</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
        <p:nvSpPr>
          <p:cNvPr id="15" name="橢圓 14"/>
          <p:cNvSpPr/>
          <p:nvPr/>
        </p:nvSpPr>
        <p:spPr>
          <a:xfrm>
            <a:off x="10004691" y="3065991"/>
            <a:ext cx="678134" cy="67813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3</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cxnSp>
        <p:nvCxnSpPr>
          <p:cNvPr id="20" name="直線接點 19"/>
          <p:cNvCxnSpPr>
            <a:stCxn id="14" idx="3"/>
            <a:endCxn id="5" idx="0"/>
          </p:cNvCxnSpPr>
          <p:nvPr/>
        </p:nvCxnSpPr>
        <p:spPr>
          <a:xfrm flipH="1">
            <a:off x="8330908" y="2680435"/>
            <a:ext cx="798943" cy="385556"/>
          </a:xfrm>
          <a:prstGeom prst="line">
            <a:avLst/>
          </a:prstGeom>
          <a:ln w="57150"/>
        </p:spPr>
        <p:style>
          <a:lnRef idx="1">
            <a:schemeClr val="dk1"/>
          </a:lnRef>
          <a:fillRef idx="0">
            <a:schemeClr val="dk1"/>
          </a:fillRef>
          <a:effectRef idx="0">
            <a:schemeClr val="dk1"/>
          </a:effectRef>
          <a:fontRef idx="minor">
            <a:schemeClr val="tx1"/>
          </a:fontRef>
        </p:style>
      </p:cxnSp>
      <p:cxnSp>
        <p:nvCxnSpPr>
          <p:cNvPr id="21" name="直線接點 20"/>
          <p:cNvCxnSpPr>
            <a:stCxn id="14" idx="5"/>
            <a:endCxn id="15" idx="0"/>
          </p:cNvCxnSpPr>
          <p:nvPr/>
        </p:nvCxnSpPr>
        <p:spPr>
          <a:xfrm>
            <a:off x="9609365" y="2680435"/>
            <a:ext cx="734393" cy="385556"/>
          </a:xfrm>
          <a:prstGeom prst="line">
            <a:avLst/>
          </a:prstGeom>
          <a:ln w="57150"/>
        </p:spPr>
        <p:style>
          <a:lnRef idx="1">
            <a:schemeClr val="dk1"/>
          </a:lnRef>
          <a:fillRef idx="0">
            <a:schemeClr val="dk1"/>
          </a:fillRef>
          <a:effectRef idx="0">
            <a:schemeClr val="dk1"/>
          </a:effectRef>
          <a:fontRef idx="minor">
            <a:schemeClr val="tx1"/>
          </a:fontRef>
        </p:style>
      </p:cxnSp>
      <p:sp>
        <p:nvSpPr>
          <p:cNvPr id="25" name="橢圓 24"/>
          <p:cNvSpPr/>
          <p:nvPr/>
        </p:nvSpPr>
        <p:spPr>
          <a:xfrm>
            <a:off x="10006963" y="3068263"/>
            <a:ext cx="678134" cy="678134"/>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rPr>
              <a:t>3</a:t>
            </a:r>
            <a:endParaRPr lang="zh-TW" altLang="en-US" sz="2400" dirty="0">
              <a:ln w="0"/>
              <a:solidFill>
                <a:schemeClr val="tx1"/>
              </a:solidFill>
              <a:effectLst>
                <a:outerShdw blurRad="38100" dist="19050" dir="2700000" algn="tl" rotWithShape="0">
                  <a:schemeClr val="dk1">
                    <a:alpha val="40000"/>
                  </a:scheme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359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8" grpId="0" animBg="1"/>
      <p:bldP spid="9" grpId="0" animBg="1"/>
      <p:bldP spid="12" grpId="0" animBg="1"/>
      <p:bldP spid="14" grpId="0" animBg="1"/>
      <p:bldP spid="15"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t>
            </a:r>
            <a:r>
              <a:rPr lang="en-US" altLang="zh-TW" dirty="0" smtClean="0"/>
              <a:t>ottom up</a:t>
            </a:r>
            <a:endParaRPr lang="zh-TW" altLang="en-US" dirty="0"/>
          </a:p>
        </p:txBody>
      </p:sp>
      <p:sp>
        <p:nvSpPr>
          <p:cNvPr id="3" name="內容版面配置區 2"/>
          <p:cNvSpPr>
            <a:spLocks noGrp="1"/>
          </p:cNvSpPr>
          <p:nvPr>
            <p:ph idx="1"/>
          </p:nvPr>
        </p:nvSpPr>
        <p:spPr>
          <a:xfrm>
            <a:off x="1104900" y="1587230"/>
            <a:ext cx="10515600" cy="5072877"/>
          </a:xfrm>
        </p:spPr>
        <p:txBody>
          <a:bodyPr>
            <a:normAutofit/>
          </a:bodyPr>
          <a:lstStyle/>
          <a:p>
            <a:r>
              <a:rPr lang="zh-TW" altLang="en-US" dirty="0" smtClean="0"/>
              <a:t>用迴圈先把答案全部算出來</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時間複雜度：</a:t>
            </a:r>
            <a:r>
              <a:rPr lang="en-US" altLang="zh-TW" dirty="0" smtClean="0"/>
              <a:t>O(n)</a:t>
            </a:r>
            <a:endParaRPr lang="zh-TW" altLang="en-US" dirty="0"/>
          </a:p>
        </p:txBody>
      </p:sp>
      <p:pic>
        <p:nvPicPr>
          <p:cNvPr id="4" name="圖片 3"/>
          <p:cNvPicPr>
            <a:picLocks noChangeAspect="1"/>
          </p:cNvPicPr>
          <p:nvPr/>
        </p:nvPicPr>
        <p:blipFill>
          <a:blip r:embed="rId2"/>
          <a:stretch>
            <a:fillRect/>
          </a:stretch>
        </p:blipFill>
        <p:spPr>
          <a:xfrm>
            <a:off x="1676400" y="2127228"/>
            <a:ext cx="5476875" cy="3686175"/>
          </a:xfrm>
          <a:prstGeom prst="rect">
            <a:avLst/>
          </a:prstGeom>
        </p:spPr>
      </p:pic>
    </p:spTree>
    <p:extLst>
      <p:ext uri="{BB962C8B-B14F-4D97-AF65-F5344CB8AC3E}">
        <p14:creationId xmlns:p14="http://schemas.microsoft.com/office/powerpoint/2010/main" val="47874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rout(16_9 non_star)_v2">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rout(16_9 non_star)_v2" id="{777BB020-0C7E-4629-B928-4C0E1C5ED693}" vid="{9E51F1D0-936B-463C-A028-B452955FD412}"/>
    </a:ext>
  </a:extLst>
</a:theme>
</file>

<file path=docProps/app.xml><?xml version="1.0" encoding="utf-8"?>
<Properties xmlns="http://schemas.openxmlformats.org/officeDocument/2006/extended-properties" xmlns:vt="http://schemas.openxmlformats.org/officeDocument/2006/docPropsVTypes">
  <Template>Sprout</Template>
  <TotalTime>705</TotalTime>
  <Words>1651</Words>
  <Application>Microsoft Office PowerPoint</Application>
  <PresentationFormat>寬螢幕</PresentationFormat>
  <Paragraphs>236</Paragraphs>
  <Slides>29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29</vt:i4>
      </vt:variant>
    </vt:vector>
  </HeadingPairs>
  <TitlesOfParts>
    <vt:vector size="35" baseType="lpstr">
      <vt:lpstr>微軟正黑體</vt:lpstr>
      <vt:lpstr>新細明體</vt:lpstr>
      <vt:lpstr>Arial</vt:lpstr>
      <vt:lpstr>Calibri</vt:lpstr>
      <vt:lpstr>Consolas</vt:lpstr>
      <vt:lpstr>Sprout(16_9 non_star)_v2</vt:lpstr>
      <vt:lpstr>Dynamic Programming (1)</vt:lpstr>
      <vt:lpstr>課程內容</vt:lpstr>
      <vt:lpstr>什麼是DP</vt:lpstr>
      <vt:lpstr>Example 1</vt:lpstr>
      <vt:lpstr>Example 1</vt:lpstr>
      <vt:lpstr>Example 1</vt:lpstr>
      <vt:lpstr>Example 1</vt:lpstr>
      <vt:lpstr>Top down</vt:lpstr>
      <vt:lpstr>Bottom up</vt:lpstr>
      <vt:lpstr>Top down vs Bottom up</vt:lpstr>
      <vt:lpstr>Example 2</vt:lpstr>
      <vt:lpstr>Example 2</vt:lpstr>
      <vt:lpstr>Example 2</vt:lpstr>
      <vt:lpstr>Example 2</vt:lpstr>
      <vt:lpstr>Example 2</vt:lpstr>
      <vt:lpstr> 「狀態」、「狀態轉移」</vt:lpstr>
      <vt:lpstr> 「狀態」、「狀態轉移」</vt:lpstr>
      <vt:lpstr> 「狀態」、「狀態轉移」</vt:lpstr>
      <vt:lpstr>Example 3</vt:lpstr>
      <vt:lpstr>Example 3</vt:lpstr>
      <vt:lpstr>Example 3</vt:lpstr>
      <vt:lpstr>Example 3</vt:lpstr>
      <vt:lpstr>Example 3</vt:lpstr>
      <vt:lpstr>Example 3</vt:lpstr>
      <vt:lpstr>取餘數</vt:lpstr>
      <vt:lpstr>取餘數</vt:lpstr>
      <vt:lpstr>Example 4</vt:lpstr>
      <vt:lpstr>Example 4</vt:lpstr>
      <vt:lpstr>Example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楊承翰</dc:creator>
  <cp:lastModifiedBy>Ting Wei Lin</cp:lastModifiedBy>
  <cp:revision>141</cp:revision>
  <dcterms:created xsi:type="dcterms:W3CDTF">2014-04-19T12:42:24Z</dcterms:created>
  <dcterms:modified xsi:type="dcterms:W3CDTF">2017-04-01T14:29:29Z</dcterms:modified>
</cp:coreProperties>
</file>