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8" d="100"/>
          <a:sy n="58" d="100"/>
        </p:scale>
        <p:origin x="634"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759F470-57B2-4CF4-B9F1-63BF0A89E7E1}" type="datetimeFigureOut">
              <a:rPr lang="en-IN" smtClean="0"/>
              <a:t>26-01-2024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0F7B9-B1B2-4C79-9A5D-B8EE083E54A8}" type="slidenum">
              <a:rPr lang="en-IN" smtClean="0"/>
              <a:t>‹#›</a:t>
            </a:fld>
            <a:endParaRPr lang="en-IN"/>
          </a:p>
        </p:txBody>
      </p:sp>
    </p:spTree>
    <p:extLst>
      <p:ext uri="{BB962C8B-B14F-4D97-AF65-F5344CB8AC3E}">
        <p14:creationId xmlns:p14="http://schemas.microsoft.com/office/powerpoint/2010/main" val="693272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59F470-57B2-4CF4-B9F1-63BF0A89E7E1}" type="datetimeFigureOut">
              <a:rPr lang="en-IN" smtClean="0"/>
              <a:t>26-01-2024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0F7B9-B1B2-4C79-9A5D-B8EE083E54A8}" type="slidenum">
              <a:rPr lang="en-IN" smtClean="0"/>
              <a:t>‹#›</a:t>
            </a:fld>
            <a:endParaRPr lang="en-IN"/>
          </a:p>
        </p:txBody>
      </p:sp>
    </p:spTree>
    <p:extLst>
      <p:ext uri="{BB962C8B-B14F-4D97-AF65-F5344CB8AC3E}">
        <p14:creationId xmlns:p14="http://schemas.microsoft.com/office/powerpoint/2010/main" val="1779306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59F470-57B2-4CF4-B9F1-63BF0A89E7E1}" type="datetimeFigureOut">
              <a:rPr lang="en-IN" smtClean="0"/>
              <a:t>26-01-2024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0F7B9-B1B2-4C79-9A5D-B8EE083E54A8}" type="slidenum">
              <a:rPr lang="en-IN" smtClean="0"/>
              <a:t>‹#›</a:t>
            </a:fld>
            <a:endParaRPr lang="en-IN"/>
          </a:p>
        </p:txBody>
      </p:sp>
    </p:spTree>
    <p:extLst>
      <p:ext uri="{BB962C8B-B14F-4D97-AF65-F5344CB8AC3E}">
        <p14:creationId xmlns:p14="http://schemas.microsoft.com/office/powerpoint/2010/main" val="52865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59F470-57B2-4CF4-B9F1-63BF0A89E7E1}" type="datetimeFigureOut">
              <a:rPr lang="en-IN" smtClean="0"/>
              <a:t>26-01-2024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0F7B9-B1B2-4C79-9A5D-B8EE083E54A8}" type="slidenum">
              <a:rPr lang="en-IN" smtClean="0"/>
              <a:t>‹#›</a:t>
            </a:fld>
            <a:endParaRPr lang="en-IN"/>
          </a:p>
        </p:txBody>
      </p:sp>
    </p:spTree>
    <p:extLst>
      <p:ext uri="{BB962C8B-B14F-4D97-AF65-F5344CB8AC3E}">
        <p14:creationId xmlns:p14="http://schemas.microsoft.com/office/powerpoint/2010/main" val="2303204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59F470-57B2-4CF4-B9F1-63BF0A89E7E1}" type="datetimeFigureOut">
              <a:rPr lang="en-IN" smtClean="0"/>
              <a:t>26-01-2024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0F7B9-B1B2-4C79-9A5D-B8EE083E54A8}" type="slidenum">
              <a:rPr lang="en-IN" smtClean="0"/>
              <a:t>‹#›</a:t>
            </a:fld>
            <a:endParaRPr lang="en-IN"/>
          </a:p>
        </p:txBody>
      </p:sp>
    </p:spTree>
    <p:extLst>
      <p:ext uri="{BB962C8B-B14F-4D97-AF65-F5344CB8AC3E}">
        <p14:creationId xmlns:p14="http://schemas.microsoft.com/office/powerpoint/2010/main" val="850048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759F470-57B2-4CF4-B9F1-63BF0A89E7E1}" type="datetimeFigureOut">
              <a:rPr lang="en-IN" smtClean="0"/>
              <a:t>26-01-2024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0F7B9-B1B2-4C79-9A5D-B8EE083E54A8}" type="slidenum">
              <a:rPr lang="en-IN" smtClean="0"/>
              <a:t>‹#›</a:t>
            </a:fld>
            <a:endParaRPr lang="en-IN"/>
          </a:p>
        </p:txBody>
      </p:sp>
    </p:spTree>
    <p:extLst>
      <p:ext uri="{BB962C8B-B14F-4D97-AF65-F5344CB8AC3E}">
        <p14:creationId xmlns:p14="http://schemas.microsoft.com/office/powerpoint/2010/main" val="168574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759F470-57B2-4CF4-B9F1-63BF0A89E7E1}" type="datetimeFigureOut">
              <a:rPr lang="en-IN" smtClean="0"/>
              <a:t>26-01-2024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A0F7B9-B1B2-4C79-9A5D-B8EE083E54A8}" type="slidenum">
              <a:rPr lang="en-IN" smtClean="0"/>
              <a:t>‹#›</a:t>
            </a:fld>
            <a:endParaRPr lang="en-IN"/>
          </a:p>
        </p:txBody>
      </p:sp>
    </p:spTree>
    <p:extLst>
      <p:ext uri="{BB962C8B-B14F-4D97-AF65-F5344CB8AC3E}">
        <p14:creationId xmlns:p14="http://schemas.microsoft.com/office/powerpoint/2010/main" val="575110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759F470-57B2-4CF4-B9F1-63BF0A89E7E1}" type="datetimeFigureOut">
              <a:rPr lang="en-IN" smtClean="0"/>
              <a:t>26-01-2024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A0F7B9-B1B2-4C79-9A5D-B8EE083E54A8}" type="slidenum">
              <a:rPr lang="en-IN" smtClean="0"/>
              <a:t>‹#›</a:t>
            </a:fld>
            <a:endParaRPr lang="en-IN"/>
          </a:p>
        </p:txBody>
      </p:sp>
    </p:spTree>
    <p:extLst>
      <p:ext uri="{BB962C8B-B14F-4D97-AF65-F5344CB8AC3E}">
        <p14:creationId xmlns:p14="http://schemas.microsoft.com/office/powerpoint/2010/main" val="1130874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9F470-57B2-4CF4-B9F1-63BF0A89E7E1}" type="datetimeFigureOut">
              <a:rPr lang="en-IN" smtClean="0"/>
              <a:t>26-01-2024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A0F7B9-B1B2-4C79-9A5D-B8EE083E54A8}" type="slidenum">
              <a:rPr lang="en-IN" smtClean="0"/>
              <a:t>‹#›</a:t>
            </a:fld>
            <a:endParaRPr lang="en-IN"/>
          </a:p>
        </p:txBody>
      </p:sp>
    </p:spTree>
    <p:extLst>
      <p:ext uri="{BB962C8B-B14F-4D97-AF65-F5344CB8AC3E}">
        <p14:creationId xmlns:p14="http://schemas.microsoft.com/office/powerpoint/2010/main" val="3390477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59F470-57B2-4CF4-B9F1-63BF0A89E7E1}" type="datetimeFigureOut">
              <a:rPr lang="en-IN" smtClean="0"/>
              <a:t>26-01-2024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0F7B9-B1B2-4C79-9A5D-B8EE083E54A8}" type="slidenum">
              <a:rPr lang="en-IN" smtClean="0"/>
              <a:t>‹#›</a:t>
            </a:fld>
            <a:endParaRPr lang="en-IN"/>
          </a:p>
        </p:txBody>
      </p:sp>
    </p:spTree>
    <p:extLst>
      <p:ext uri="{BB962C8B-B14F-4D97-AF65-F5344CB8AC3E}">
        <p14:creationId xmlns:p14="http://schemas.microsoft.com/office/powerpoint/2010/main" val="2586281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59F470-57B2-4CF4-B9F1-63BF0A89E7E1}" type="datetimeFigureOut">
              <a:rPr lang="en-IN" smtClean="0"/>
              <a:t>26-01-2024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0F7B9-B1B2-4C79-9A5D-B8EE083E54A8}" type="slidenum">
              <a:rPr lang="en-IN" smtClean="0"/>
              <a:t>‹#›</a:t>
            </a:fld>
            <a:endParaRPr lang="en-IN"/>
          </a:p>
        </p:txBody>
      </p:sp>
    </p:spTree>
    <p:extLst>
      <p:ext uri="{BB962C8B-B14F-4D97-AF65-F5344CB8AC3E}">
        <p14:creationId xmlns:p14="http://schemas.microsoft.com/office/powerpoint/2010/main" val="55086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59F470-57B2-4CF4-B9F1-63BF0A89E7E1}" type="datetimeFigureOut">
              <a:rPr lang="en-IN" smtClean="0"/>
              <a:t>26-01-2024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0F7B9-B1B2-4C79-9A5D-B8EE083E54A8}" type="slidenum">
              <a:rPr lang="en-IN" smtClean="0"/>
              <a:t>‹#›</a:t>
            </a:fld>
            <a:endParaRPr lang="en-IN"/>
          </a:p>
        </p:txBody>
      </p:sp>
    </p:spTree>
    <p:extLst>
      <p:ext uri="{BB962C8B-B14F-4D97-AF65-F5344CB8AC3E}">
        <p14:creationId xmlns:p14="http://schemas.microsoft.com/office/powerpoint/2010/main" val="3605110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52697" y="1489167"/>
            <a:ext cx="3438525" cy="2724150"/>
          </a:xfrm>
          <a:prstGeom prst="rect">
            <a:avLst/>
          </a:prstGeom>
        </p:spPr>
      </p:pic>
      <p:sp>
        <p:nvSpPr>
          <p:cNvPr id="8" name="Rectangle 7"/>
          <p:cNvSpPr/>
          <p:nvPr/>
        </p:nvSpPr>
        <p:spPr>
          <a:xfrm>
            <a:off x="352697" y="274320"/>
            <a:ext cx="11443063" cy="26684228"/>
          </a:xfrm>
          <a:prstGeom prst="rect">
            <a:avLst/>
          </a:prstGeom>
        </p:spPr>
        <p:txBody>
          <a:bodyPr wrap="square">
            <a:spAutoFit/>
          </a:bodyPr>
          <a:lstStyle/>
          <a:p>
            <a:r>
              <a:rPr lang="en-US" b="0" i="0" dirty="0" smtClean="0">
                <a:solidFill>
                  <a:srgbClr val="575757"/>
                </a:solidFill>
                <a:effectLst/>
                <a:latin typeface="georgia" panose="02040502050405020303" pitchFamily="18" charset="0"/>
              </a:rPr>
              <a:t>Ada Boosting </a:t>
            </a:r>
            <a:r>
              <a:rPr lang="en-US" b="0" i="0" dirty="0" err="1" smtClean="0">
                <a:solidFill>
                  <a:srgbClr val="575757"/>
                </a:solidFill>
                <a:effectLst/>
                <a:latin typeface="georgia" panose="02040502050405020303" pitchFamily="18" charset="0"/>
              </a:rPr>
              <a:t>Algarithm</a:t>
            </a:r>
            <a:r>
              <a:rPr lang="en-US" b="0" i="0" dirty="0" smtClean="0">
                <a:solidFill>
                  <a:srgbClr val="575757"/>
                </a:solidFill>
                <a:effectLst/>
                <a:latin typeface="georgia" panose="02040502050405020303" pitchFamily="18" charset="0"/>
              </a:rPr>
              <a:t> :</a:t>
            </a:r>
          </a:p>
          <a:p>
            <a:pPr fontAlgn="base"/>
            <a:r>
              <a:rPr lang="en-US" b="0" i="0" dirty="0" smtClean="0">
                <a:solidFill>
                  <a:srgbClr val="575757"/>
                </a:solidFill>
                <a:effectLst/>
                <a:latin typeface="georgia" panose="02040502050405020303" pitchFamily="18" charset="0"/>
              </a:rPr>
              <a:t>From the below diagram, lets understand how adaptive boosting classifier works by </a:t>
            </a:r>
            <a:r>
              <a:rPr lang="en-US" b="0" i="0" dirty="0" err="1" smtClean="0">
                <a:solidFill>
                  <a:srgbClr val="575757"/>
                </a:solidFill>
                <a:effectLst/>
                <a:latin typeface="georgia" panose="02040502050405020303" pitchFamily="18" charset="0"/>
              </a:rPr>
              <a:t>ensembling</a:t>
            </a:r>
            <a:r>
              <a:rPr lang="en-US" b="0" i="0" dirty="0" smtClean="0">
                <a:solidFill>
                  <a:srgbClr val="575757"/>
                </a:solidFill>
                <a:effectLst/>
                <a:latin typeface="georgia" panose="02040502050405020303" pitchFamily="18" charset="0"/>
              </a:rPr>
              <a:t> three classifiers (classifier 1, 2 and 3).</a:t>
            </a:r>
            <a:r>
              <a:rPr lang="en-US" dirty="0" smtClean="0"/>
              <a:t> </a:t>
            </a:r>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r>
              <a:rPr lang="en-US" dirty="0"/>
              <a:t>The misclassified points are given more weights and weights of correctly classified points get reduced. A new classifier (clf2) is trained with new training data set having more weights assigned to the misclassified points and lesser weights to correctly classified points (thus, </a:t>
            </a:r>
            <a:r>
              <a:rPr lang="en-US" b="1" dirty="0"/>
              <a:t>adaptive resampling</a:t>
            </a:r>
            <a:r>
              <a:rPr lang="en-US" dirty="0"/>
              <a:t>). Look at pic 2 where misclassified points have given higher weight which is represented using larger circle and correctly classified points got reduced in size. New classifier (clf2) again results in misclassification of few points (3 blue points).</a:t>
            </a:r>
          </a:p>
          <a:p>
            <a:pPr fontAlgn="base"/>
            <a:r>
              <a:rPr lang="en-US" dirty="0"/>
              <a:t>The misclassified points classified by clf2 gets higher weights (larger circle) and correctly classified points get lower weights (size reduced). Third classifier (clf3) gets retrained with new training datasets with weights for each data points updated. Take a look at picture 3.</a:t>
            </a:r>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a:p>
          <a:p>
            <a:pPr fontAlgn="base"/>
            <a:endParaRPr lang="en-US" dirty="0" smtClean="0"/>
          </a:p>
          <a:p>
            <a:pPr fontAlgn="base"/>
            <a:r>
              <a:rPr lang="en-US" dirty="0" smtClean="0"/>
              <a:t>The </a:t>
            </a:r>
            <a:r>
              <a:rPr lang="en-US" dirty="0"/>
              <a:t>misclassified points are given more weights and weights of correctly classified points get reduced. A new classifier (clf2) is trained with new training data set having more weights assigned to the misclassified points and lesser weights to correctly classified points (thus, </a:t>
            </a:r>
            <a:r>
              <a:rPr lang="en-US" b="1" dirty="0"/>
              <a:t>adaptive resampling</a:t>
            </a:r>
            <a:r>
              <a:rPr lang="en-US" dirty="0"/>
              <a:t>). Look at pic 2 where misclassified points have given higher weight which is represented using larger circle and correctly classified points got reduced in size. New classifier (clf2) again results in misclassification of few points (3 blue points).</a:t>
            </a:r>
          </a:p>
          <a:p>
            <a:pPr fontAlgn="base"/>
            <a:r>
              <a:rPr lang="en-US" dirty="0"/>
              <a:t>The misclassified points classified by clf2 gets higher weights (larger circle) and correctly classified points get lower weights (size reduced). Third classifier (clf3) gets retrained with new training datasets with weights for each data points updated. Take a look at picture 3.</a:t>
            </a:r>
          </a:p>
          <a:p>
            <a:pPr fontAlgn="base"/>
            <a:r>
              <a:rPr lang="en-US" dirty="0"/>
              <a:t>Finally, the ensemble adaptive boosting classifier (clf4) is constructed by </a:t>
            </a:r>
            <a:r>
              <a:rPr lang="en-US" dirty="0" err="1"/>
              <a:t>ensembling</a:t>
            </a:r>
            <a:r>
              <a:rPr lang="en-US" dirty="0"/>
              <a:t> three classifiers constructed / fitted / trained using different training datasets created as a result of adaptive resampling. Take a look at picture 4 which represents the adaptive boosting (</a:t>
            </a:r>
            <a:r>
              <a:rPr lang="en-US" dirty="0" err="1"/>
              <a:t>AdaBoost</a:t>
            </a:r>
            <a:r>
              <a:rPr lang="en-US" dirty="0"/>
              <a:t>) classifier created by </a:t>
            </a:r>
            <a:r>
              <a:rPr lang="en-US" dirty="0" err="1"/>
              <a:t>ensembling</a:t>
            </a:r>
            <a:r>
              <a:rPr lang="en-US" dirty="0"/>
              <a:t> three classifiers.</a:t>
            </a:r>
          </a:p>
          <a:p>
            <a:pPr fontAlgn="base"/>
            <a:r>
              <a:rPr lang="en-US" dirty="0" err="1"/>
              <a:t>Adaboost</a:t>
            </a:r>
            <a:r>
              <a:rPr lang="en-US" dirty="0"/>
              <a:t> classifier can use base estimator from decision tree classifier to Logistic regression classifier. As described above, the </a:t>
            </a:r>
            <a:r>
              <a:rPr lang="en-US" dirty="0" err="1"/>
              <a:t>adaboost</a:t>
            </a:r>
            <a:r>
              <a:rPr lang="en-US" dirty="0"/>
              <a:t> algorithm begins by fitting the base classifier on the original dataset. Subsequently, the additional copies of the same base classifier is fitted on the same dataset but the weights of incorrectly classified instances by the previous classifier are adjusted such that subsequent classifiers focus more on difficult cases.</a:t>
            </a:r>
          </a:p>
          <a:p>
            <a:pPr fontAlgn="base"/>
            <a:r>
              <a:rPr lang="en-US" dirty="0" err="1"/>
              <a:t>Th</a:t>
            </a:r>
            <a:endParaRPr lang="en-US" dirty="0"/>
          </a:p>
          <a:p>
            <a:endParaRPr lang="en-US" b="0" i="0" dirty="0" smtClean="0">
              <a:solidFill>
                <a:srgbClr val="575757"/>
              </a:solidFill>
              <a:effectLst/>
              <a:latin typeface="georgia" panose="02040502050405020303" pitchFamily="18" charset="0"/>
            </a:endParaRPr>
          </a:p>
          <a:p>
            <a:endParaRPr lang="en-US" dirty="0">
              <a:solidFill>
                <a:srgbClr val="575757"/>
              </a:solidFill>
              <a:latin typeface="georgia" panose="02040502050405020303" pitchFamily="18" charset="0"/>
            </a:endParaRPr>
          </a:p>
          <a:p>
            <a:endParaRPr lang="en-US" b="0" i="0" dirty="0" smtClean="0">
              <a:solidFill>
                <a:srgbClr val="575757"/>
              </a:solidFill>
              <a:effectLst/>
              <a:latin typeface="georgia" panose="02040502050405020303" pitchFamily="18" charset="0"/>
            </a:endParaRPr>
          </a:p>
          <a:p>
            <a:endParaRPr lang="en-IN" dirty="0"/>
          </a:p>
        </p:txBody>
      </p:sp>
    </p:spTree>
    <p:extLst>
      <p:ext uri="{BB962C8B-B14F-4D97-AF65-F5344CB8AC3E}">
        <p14:creationId xmlns:p14="http://schemas.microsoft.com/office/powerpoint/2010/main" val="372789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5943" y="-26126"/>
            <a:ext cx="11769633" cy="2308324"/>
          </a:xfrm>
          <a:prstGeom prst="rect">
            <a:avLst/>
          </a:prstGeom>
        </p:spPr>
        <p:txBody>
          <a:bodyPr wrap="square">
            <a:spAutoFit/>
          </a:bodyPr>
          <a:lstStyle/>
          <a:p>
            <a:pPr fontAlgn="base"/>
            <a:r>
              <a:rPr lang="en-US" dirty="0" smtClean="0"/>
              <a:t>Finally, the ensemble adaptive boosting classifier (clf4) is constructed by </a:t>
            </a:r>
            <a:r>
              <a:rPr lang="en-US" dirty="0" err="1" smtClean="0"/>
              <a:t>ensembling</a:t>
            </a:r>
            <a:r>
              <a:rPr lang="en-US" dirty="0" smtClean="0"/>
              <a:t> three classifiers constructed / fitted / trained using different training datasets created as a result of adaptive resampling. Take a look at picture 4 which represents the adaptive boosting (</a:t>
            </a:r>
            <a:r>
              <a:rPr lang="en-US" dirty="0" err="1" smtClean="0"/>
              <a:t>AdaBoost</a:t>
            </a:r>
            <a:r>
              <a:rPr lang="en-US" dirty="0" smtClean="0"/>
              <a:t>) classifier created by </a:t>
            </a:r>
            <a:r>
              <a:rPr lang="en-US" dirty="0" err="1" smtClean="0"/>
              <a:t>ensembling</a:t>
            </a:r>
            <a:r>
              <a:rPr lang="en-US" dirty="0" smtClean="0"/>
              <a:t> three classifiers.</a:t>
            </a:r>
          </a:p>
          <a:p>
            <a:pPr fontAlgn="base"/>
            <a:r>
              <a:rPr lang="en-US" dirty="0" err="1" smtClean="0"/>
              <a:t>Adaboost</a:t>
            </a:r>
            <a:r>
              <a:rPr lang="en-US" dirty="0" smtClean="0"/>
              <a:t> classifier can use base estimator from decision tree classifier to Logistic regression classifier. As described above, the </a:t>
            </a:r>
            <a:r>
              <a:rPr lang="en-US" dirty="0" err="1" smtClean="0"/>
              <a:t>adaboost</a:t>
            </a:r>
            <a:r>
              <a:rPr lang="en-US" dirty="0" smtClean="0"/>
              <a:t> algorithm begins by fitting the base classifier on the original dataset. Subsequently, the additional copies of the same base classifier is fitted on the same dataset but the weights of incorrectly classified instances by the previous classifier are adjusted such that subsequent classifiers focus more on difficult cases.</a:t>
            </a:r>
          </a:p>
          <a:p>
            <a:pPr fontAlgn="base"/>
            <a:endParaRPr lang="en-US" dirty="0"/>
          </a:p>
        </p:txBody>
      </p:sp>
      <p:pic>
        <p:nvPicPr>
          <p:cNvPr id="5" name="Picture 4"/>
          <p:cNvPicPr>
            <a:picLocks noChangeAspect="1"/>
          </p:cNvPicPr>
          <p:nvPr/>
        </p:nvPicPr>
        <p:blipFill>
          <a:blip r:embed="rId2"/>
          <a:stretch>
            <a:fillRect/>
          </a:stretch>
        </p:blipFill>
        <p:spPr>
          <a:xfrm>
            <a:off x="3326266" y="3032140"/>
            <a:ext cx="3662363" cy="2929890"/>
          </a:xfrm>
          <a:prstGeom prst="rect">
            <a:avLst/>
          </a:prstGeom>
        </p:spPr>
      </p:pic>
    </p:spTree>
    <p:extLst>
      <p:ext uri="{BB962C8B-B14F-4D97-AF65-F5344CB8AC3E}">
        <p14:creationId xmlns:p14="http://schemas.microsoft.com/office/powerpoint/2010/main" val="2643709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1257"/>
            <a:ext cx="10515600" cy="5915706"/>
          </a:xfrm>
        </p:spPr>
        <p:txBody>
          <a:bodyPr/>
          <a:lstStyle/>
          <a:p>
            <a:endParaRPr lang="en-IN" dirty="0"/>
          </a:p>
        </p:txBody>
      </p:sp>
      <p:pic>
        <p:nvPicPr>
          <p:cNvPr id="5" name="Picture 4"/>
          <p:cNvPicPr>
            <a:picLocks noChangeAspect="1"/>
          </p:cNvPicPr>
          <p:nvPr/>
        </p:nvPicPr>
        <p:blipFill>
          <a:blip r:embed="rId2"/>
          <a:stretch>
            <a:fillRect/>
          </a:stretch>
        </p:blipFill>
        <p:spPr>
          <a:xfrm>
            <a:off x="3326266" y="3032140"/>
            <a:ext cx="3662363" cy="2929890"/>
          </a:xfrm>
          <a:prstGeom prst="rect">
            <a:avLst/>
          </a:prstGeom>
        </p:spPr>
      </p:pic>
    </p:spTree>
    <p:extLst>
      <p:ext uri="{BB962C8B-B14F-4D97-AF65-F5344CB8AC3E}">
        <p14:creationId xmlns:p14="http://schemas.microsoft.com/office/powerpoint/2010/main" val="467619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201</Words>
  <Application>Microsoft Office PowerPoint</Application>
  <PresentationFormat>Widescreen</PresentationFormat>
  <Paragraphs>78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georgia</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dc:creator>
  <cp:lastModifiedBy>Windows</cp:lastModifiedBy>
  <cp:revision>6</cp:revision>
  <dcterms:created xsi:type="dcterms:W3CDTF">2024-01-26T13:39:11Z</dcterms:created>
  <dcterms:modified xsi:type="dcterms:W3CDTF">2024-01-26T13:59:12Z</dcterms:modified>
</cp:coreProperties>
</file>