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9" r:id="rId4"/>
    <p:sldId id="260" r:id="rId5"/>
    <p:sldId id="261" r:id="rId6"/>
    <p:sldId id="262" r:id="rId7"/>
    <p:sldId id="264" r:id="rId8"/>
    <p:sldId id="265" r:id="rId9"/>
    <p:sldId id="274" r:id="rId10"/>
    <p:sldId id="275" r:id="rId11"/>
    <p:sldId id="266" r:id="rId12"/>
    <p:sldId id="273" r:id="rId13"/>
    <p:sldId id="276" r:id="rId14"/>
    <p:sldId id="267" r:id="rId15"/>
    <p:sldId id="269" r:id="rId16"/>
    <p:sldId id="268" r:id="rId17"/>
    <p:sldId id="270" r:id="rId18"/>
    <p:sldId id="27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361303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406592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48684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1759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348160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3C62178-5726-4B59-B6FB-7CBD3FD6DF0C}" type="datetimeFigureOut">
              <a:rPr lang="es-ES" smtClean="0"/>
              <a:t>11/12/2016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415513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3C62178-5726-4B59-B6FB-7CBD3FD6DF0C}" type="datetimeFigureOut">
              <a:rPr lang="es-ES" smtClean="0"/>
              <a:t>11/12/2016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12428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3C62178-5726-4B59-B6FB-7CBD3FD6DF0C}" type="datetimeFigureOut">
              <a:rPr lang="es-ES" smtClean="0"/>
              <a:t>11/12/2016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233725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C62178-5726-4B59-B6FB-7CBD3FD6DF0C}" type="datetimeFigureOut">
              <a:rPr lang="es-ES" smtClean="0"/>
              <a:t>11/12/2016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224819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C62178-5726-4B59-B6FB-7CBD3FD6DF0C}" type="datetimeFigureOut">
              <a:rPr lang="es-ES" smtClean="0"/>
              <a:t>11/12/2016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54330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C62178-5726-4B59-B6FB-7CBD3FD6DF0C}" type="datetimeFigureOut">
              <a:rPr lang="es-ES" smtClean="0"/>
              <a:t>11/12/2016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363658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62178-5726-4B59-B6FB-7CBD3FD6DF0C}" type="datetimeFigureOut">
              <a:rPr lang="es-ES" smtClean="0"/>
              <a:t>11/12/2016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4B82F-01A9-4D58-BD69-8366971DD337}" type="slidenum">
              <a:rPr lang="es-ES" smtClean="0"/>
              <a:t>‹Nº›</a:t>
            </a:fld>
            <a:endParaRPr lang="es-ES"/>
          </a:p>
        </p:txBody>
      </p:sp>
    </p:spTree>
    <p:extLst>
      <p:ext uri="{BB962C8B-B14F-4D97-AF65-F5344CB8AC3E}">
        <p14:creationId xmlns:p14="http://schemas.microsoft.com/office/powerpoint/2010/main" val="6578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4762"/>
            <a:ext cx="12192000" cy="6862762"/>
          </a:xfrm>
          <a:prstGeom prst="rect">
            <a:avLst/>
          </a:prstGeom>
        </p:spPr>
      </p:pic>
      <p:sp>
        <p:nvSpPr>
          <p:cNvPr id="2" name="Título 1"/>
          <p:cNvSpPr>
            <a:spLocks noGrp="1"/>
          </p:cNvSpPr>
          <p:nvPr>
            <p:ph type="ctrTitle"/>
          </p:nvPr>
        </p:nvSpPr>
        <p:spPr/>
        <p:txBody>
          <a:bodyPr/>
          <a:lstStyle/>
          <a:p>
            <a:r>
              <a:rPr lang="es-ES" b="1" dirty="0" smtClean="0">
                <a:solidFill>
                  <a:srgbClr val="FF0000"/>
                </a:solidFill>
              </a:rPr>
              <a:t>SISTEMAS DE COMUNICACIONES</a:t>
            </a:r>
            <a:endParaRPr lang="es-ES" b="1" dirty="0">
              <a:solidFill>
                <a:srgbClr val="FF0000"/>
              </a:solidFill>
            </a:endParaRPr>
          </a:p>
        </p:txBody>
      </p:sp>
      <p:sp>
        <p:nvSpPr>
          <p:cNvPr id="3" name="Subtítulo 2"/>
          <p:cNvSpPr>
            <a:spLocks noGrp="1"/>
          </p:cNvSpPr>
          <p:nvPr>
            <p:ph type="subTitle" idx="1"/>
          </p:nvPr>
        </p:nvSpPr>
        <p:spPr/>
        <p:txBody>
          <a:bodyPr/>
          <a:lstStyle/>
          <a:p>
            <a:pPr algn="l"/>
            <a:r>
              <a:rPr lang="es-ES" dirty="0" smtClean="0"/>
              <a:t>INTEGRANTES:</a:t>
            </a:r>
          </a:p>
          <a:p>
            <a:pPr algn="l"/>
            <a:r>
              <a:rPr lang="es-ES" dirty="0" smtClean="0"/>
              <a:t>MISHEL CENTENO</a:t>
            </a:r>
          </a:p>
          <a:p>
            <a:pPr algn="l"/>
            <a:r>
              <a:rPr lang="es-ES" dirty="0" smtClean="0"/>
              <a:t>STALIN MAZA</a:t>
            </a:r>
          </a:p>
          <a:p>
            <a:endParaRPr lang="es-ES" dirty="0"/>
          </a:p>
        </p:txBody>
      </p:sp>
    </p:spTree>
    <p:extLst>
      <p:ext uri="{BB962C8B-B14F-4D97-AF65-F5344CB8AC3E}">
        <p14:creationId xmlns:p14="http://schemas.microsoft.com/office/powerpoint/2010/main" val="93819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579549" y="1609859"/>
            <a:ext cx="11471675" cy="4629581"/>
          </a:xfrm>
        </p:spPr>
        <p:txBody>
          <a:bodyPr>
            <a:normAutofit/>
          </a:bodyPr>
          <a:lstStyle/>
          <a:p>
            <a:pPr marL="0" indent="0">
              <a:buNone/>
            </a:pPr>
            <a:endParaRPr lang="es-EC" dirty="0"/>
          </a:p>
          <a:p>
            <a:r>
              <a:rPr lang="es-EC" dirty="0"/>
              <a:t>Filtro:</a:t>
            </a:r>
          </a:p>
          <a:p>
            <a:r>
              <a:rPr lang="es-EC" dirty="0"/>
              <a:t>Actúan como un filtro para la señal modulada que se establece en el ancho de banda y la potencia de la señal</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31690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2016071" y="1536619"/>
            <a:ext cx="10515600" cy="3784761"/>
          </a:xfrm>
        </p:spPr>
        <p:txBody>
          <a:bodyPr>
            <a:normAutofit/>
          </a:bodyPr>
          <a:lstStyle/>
          <a:p>
            <a:pPr algn="ctr"/>
            <a:r>
              <a:rPr lang="es-EC" sz="3600" dirty="0"/>
              <a:t>Receptor </a:t>
            </a:r>
          </a:p>
          <a:p>
            <a:r>
              <a:rPr lang="es-EC" sz="3600" dirty="0"/>
              <a:t>Es el que reconstruye la señal de entrada desde la señal de entrada, realiza el proceso  inverso que se hizo en el trasmisor.</a:t>
            </a:r>
          </a:p>
          <a:p>
            <a:r>
              <a:rPr lang="es-EC" sz="3600" dirty="0"/>
              <a:t>Funciones: desmodular, decodificar, amplificar y filtrar la señal  </a:t>
            </a:r>
          </a:p>
          <a:p>
            <a:pPr marL="0" indent="0" algn="ctr">
              <a:buNone/>
            </a:pPr>
            <a:endParaRPr lang="es-EC" dirty="0" smtClean="0"/>
          </a:p>
          <a:p>
            <a:pPr marL="0" indent="0">
              <a:buNone/>
            </a:pPr>
            <a:endParaRPr lang="es-ES" dirty="0"/>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384140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a:t>
            </a:r>
            <a:endParaRPr lang="es-ES" dirty="0"/>
          </a:p>
        </p:txBody>
      </p:sp>
      <p:sp>
        <p:nvSpPr>
          <p:cNvPr id="3" name="Marcador de contenido 2"/>
          <p:cNvSpPr>
            <a:spLocks noGrp="1"/>
          </p:cNvSpPr>
          <p:nvPr>
            <p:ph idx="1"/>
          </p:nvPr>
        </p:nvSpPr>
        <p:spPr>
          <a:xfrm>
            <a:off x="1578189" y="1836119"/>
            <a:ext cx="10515600" cy="3784761"/>
          </a:xfrm>
        </p:spPr>
        <p:txBody>
          <a:bodyPr>
            <a:normAutofit/>
          </a:bodyPr>
          <a:lstStyle/>
          <a:p>
            <a:r>
              <a:rPr lang="es-EC" u="sng" dirty="0"/>
              <a:t>Canal</a:t>
            </a:r>
            <a:endParaRPr lang="es-EC" dirty="0"/>
          </a:p>
          <a:p>
            <a:r>
              <a:rPr lang="es-EC" dirty="0"/>
              <a:t>Es el elemento por el cual se envía la información desde el emisor hasta el receptor, en este puede existir obstáculos que dificultan el envió. En las señales digitales el canal posee repetidores regenerativos que está definido por el ancho de banda como el binario </a:t>
            </a:r>
            <a:endParaRPr lang="es-ES" dirty="0"/>
          </a:p>
        </p:txBody>
      </p:sp>
    </p:spTree>
    <p:extLst>
      <p:ext uri="{BB962C8B-B14F-4D97-AF65-F5344CB8AC3E}">
        <p14:creationId xmlns:p14="http://schemas.microsoft.com/office/powerpoint/2010/main" val="138639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Procesamiento de la señal</a:t>
            </a:r>
            <a:endParaRPr lang="es-ES" dirty="0"/>
          </a:p>
        </p:txBody>
      </p:sp>
      <p:pic>
        <p:nvPicPr>
          <p:cNvPr id="5" name="Marcador de contenido 4"/>
          <p:cNvPicPr>
            <a:picLocks noGrp="1"/>
          </p:cNvPicPr>
          <p:nvPr>
            <p:ph idx="1"/>
          </p:nvPr>
        </p:nvPicPr>
        <p:blipFill>
          <a:blip r:embed="rId3"/>
          <a:stretch>
            <a:fillRect/>
          </a:stretch>
        </p:blipFill>
        <p:spPr>
          <a:xfrm>
            <a:off x="1536924" y="2177573"/>
            <a:ext cx="1943100" cy="1476375"/>
          </a:xfrm>
          <a:prstGeom prst="rect">
            <a:avLst/>
          </a:prstGeom>
        </p:spPr>
      </p:pic>
      <p:pic>
        <p:nvPicPr>
          <p:cNvPr id="6" name="Imagen 5"/>
          <p:cNvPicPr/>
          <p:nvPr/>
        </p:nvPicPr>
        <p:blipFill>
          <a:blip r:embed="rId4"/>
          <a:stretch>
            <a:fillRect/>
          </a:stretch>
        </p:blipFill>
        <p:spPr>
          <a:xfrm>
            <a:off x="4594449" y="2153760"/>
            <a:ext cx="1933575" cy="1524000"/>
          </a:xfrm>
          <a:prstGeom prst="rect">
            <a:avLst/>
          </a:prstGeom>
        </p:spPr>
      </p:pic>
      <p:pic>
        <p:nvPicPr>
          <p:cNvPr id="7" name="Imagen 6"/>
          <p:cNvPicPr/>
          <p:nvPr/>
        </p:nvPicPr>
        <p:blipFill>
          <a:blip r:embed="rId5"/>
          <a:stretch>
            <a:fillRect/>
          </a:stretch>
        </p:blipFill>
        <p:spPr>
          <a:xfrm>
            <a:off x="7642449" y="2120423"/>
            <a:ext cx="1895475" cy="1533525"/>
          </a:xfrm>
          <a:prstGeom prst="rect">
            <a:avLst/>
          </a:prstGeom>
        </p:spPr>
      </p:pic>
      <p:pic>
        <p:nvPicPr>
          <p:cNvPr id="8" name="Imagen 7"/>
          <p:cNvPicPr/>
          <p:nvPr/>
        </p:nvPicPr>
        <p:blipFill>
          <a:blip r:embed="rId6"/>
          <a:stretch>
            <a:fillRect/>
          </a:stretch>
        </p:blipFill>
        <p:spPr>
          <a:xfrm>
            <a:off x="3171375" y="4043027"/>
            <a:ext cx="1971675" cy="1552575"/>
          </a:xfrm>
          <a:prstGeom prst="rect">
            <a:avLst/>
          </a:prstGeom>
        </p:spPr>
      </p:pic>
      <p:pic>
        <p:nvPicPr>
          <p:cNvPr id="10" name="Imagen 9"/>
          <p:cNvPicPr>
            <a:picLocks noChangeAspect="1"/>
          </p:cNvPicPr>
          <p:nvPr/>
        </p:nvPicPr>
        <p:blipFill>
          <a:blip r:embed="rId7"/>
          <a:stretch>
            <a:fillRect/>
          </a:stretch>
        </p:blipFill>
        <p:spPr>
          <a:xfrm>
            <a:off x="6096000" y="3962752"/>
            <a:ext cx="1847248" cy="1713124"/>
          </a:xfrm>
          <a:prstGeom prst="rect">
            <a:avLst/>
          </a:prstGeom>
        </p:spPr>
      </p:pic>
    </p:spTree>
    <p:extLst>
      <p:ext uri="{BB962C8B-B14F-4D97-AF65-F5344CB8AC3E}">
        <p14:creationId xmlns:p14="http://schemas.microsoft.com/office/powerpoint/2010/main" val="300164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Analógicos</a:t>
            </a:r>
            <a:endParaRPr lang="es-ES" dirty="0"/>
          </a:p>
        </p:txBody>
      </p:sp>
      <p:sp>
        <p:nvSpPr>
          <p:cNvPr id="3" name="Marcador de contenido 2"/>
          <p:cNvSpPr>
            <a:spLocks noGrp="1"/>
          </p:cNvSpPr>
          <p:nvPr>
            <p:ph idx="1"/>
          </p:nvPr>
        </p:nvSpPr>
        <p:spPr>
          <a:xfrm>
            <a:off x="2016071" y="1536619"/>
            <a:ext cx="10515600" cy="3784761"/>
          </a:xfrm>
        </p:spPr>
        <p:txBody>
          <a:bodyPr>
            <a:normAutofit/>
          </a:bodyPr>
          <a:lstStyle/>
          <a:p>
            <a:pPr marL="0" indent="0">
              <a:buNone/>
            </a:pPr>
            <a:r>
              <a:rPr lang="es-EC" dirty="0" smtClean="0"/>
              <a:t>Ventajas</a:t>
            </a:r>
            <a:endParaRPr lang="es-ES" dirty="0" smtClean="0"/>
          </a:p>
          <a:p>
            <a:r>
              <a:rPr lang="es-EC" dirty="0"/>
              <a:t>El mundo  real es analógico por lo tanto la información para procesar debe ser real  </a:t>
            </a:r>
          </a:p>
          <a:p>
            <a:r>
              <a:rPr lang="es-EC" dirty="0"/>
              <a:t>Se necesita un canal  de transmisión menor ancho de banda para enviar la información</a:t>
            </a:r>
          </a:p>
          <a:p>
            <a:r>
              <a:rPr lang="es-EC" dirty="0"/>
              <a:t>Se necesita una conversión de Analógica a Digital en los casos de trasmitir la información analógica </a:t>
            </a:r>
          </a:p>
          <a:p>
            <a:r>
              <a:rPr lang="es-EC" dirty="0"/>
              <a:t>Más capacidad de manejar grandes potencia </a:t>
            </a:r>
          </a:p>
          <a:p>
            <a:pPr marL="0" indent="0">
              <a:buNone/>
            </a:pPr>
            <a:endParaRPr lang="es-ES" dirty="0"/>
          </a:p>
        </p:txBody>
      </p:sp>
    </p:spTree>
    <p:extLst>
      <p:ext uri="{BB962C8B-B14F-4D97-AF65-F5344CB8AC3E}">
        <p14:creationId xmlns:p14="http://schemas.microsoft.com/office/powerpoint/2010/main" val="24906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a:t>
            </a:r>
            <a:r>
              <a:rPr lang="es-ES" dirty="0"/>
              <a:t>Analógicos </a:t>
            </a:r>
          </a:p>
        </p:txBody>
      </p:sp>
      <p:sp>
        <p:nvSpPr>
          <p:cNvPr id="3" name="Marcador de contenido 2"/>
          <p:cNvSpPr>
            <a:spLocks noGrp="1"/>
          </p:cNvSpPr>
          <p:nvPr>
            <p:ph idx="1"/>
          </p:nvPr>
        </p:nvSpPr>
        <p:spPr>
          <a:xfrm>
            <a:off x="2016071" y="1536619"/>
            <a:ext cx="10515600" cy="3784761"/>
          </a:xfrm>
        </p:spPr>
        <p:txBody>
          <a:bodyPr>
            <a:normAutofit fontScale="92500"/>
          </a:bodyPr>
          <a:lstStyle/>
          <a:p>
            <a:pPr marL="0" indent="0">
              <a:buNone/>
            </a:pPr>
            <a:endParaRPr lang="es-ES" dirty="0" smtClean="0"/>
          </a:p>
          <a:p>
            <a:r>
              <a:rPr lang="es-EC" b="1" dirty="0"/>
              <a:t>Desventajas </a:t>
            </a:r>
            <a:endParaRPr lang="es-EC" dirty="0"/>
          </a:p>
          <a:p>
            <a:r>
              <a:rPr lang="es-EC" dirty="0"/>
              <a:t>Su evolución es un desventaja ya que no depende el avance tecnológico </a:t>
            </a:r>
          </a:p>
          <a:p>
            <a:r>
              <a:rPr lang="es-EC" dirty="0"/>
              <a:t>Es no es tolerante al ruido.</a:t>
            </a:r>
          </a:p>
          <a:p>
            <a:r>
              <a:rPr lang="es-EC" dirty="0"/>
              <a:t>Se necesita un análisis matemático </a:t>
            </a:r>
          </a:p>
          <a:p>
            <a:r>
              <a:rPr lang="es-EC" dirty="0"/>
              <a:t>Si se desea una actualización o modificaciones se requiere modificar totalmente el sistema</a:t>
            </a:r>
          </a:p>
          <a:p>
            <a:r>
              <a:rPr lang="es-EC" dirty="0"/>
              <a:t>Tiene limitaciones para poder almacenar la información </a:t>
            </a:r>
          </a:p>
          <a:p>
            <a:pPr marL="0" indent="0">
              <a:buNone/>
            </a:pPr>
            <a:endParaRPr lang="es-ES" dirty="0"/>
          </a:p>
        </p:txBody>
      </p:sp>
    </p:spTree>
    <p:extLst>
      <p:ext uri="{BB962C8B-B14F-4D97-AF65-F5344CB8AC3E}">
        <p14:creationId xmlns:p14="http://schemas.microsoft.com/office/powerpoint/2010/main" val="259609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 </a:t>
            </a:r>
            <a:endParaRPr lang="es-ES" dirty="0"/>
          </a:p>
        </p:txBody>
      </p:sp>
      <p:sp>
        <p:nvSpPr>
          <p:cNvPr id="3" name="Marcador de contenido 2"/>
          <p:cNvSpPr>
            <a:spLocks noGrp="1"/>
          </p:cNvSpPr>
          <p:nvPr>
            <p:ph idx="1"/>
          </p:nvPr>
        </p:nvSpPr>
        <p:spPr>
          <a:xfrm>
            <a:off x="2016071" y="1536619"/>
            <a:ext cx="10515600" cy="3784761"/>
          </a:xfrm>
        </p:spPr>
        <p:txBody>
          <a:bodyPr>
            <a:normAutofit fontScale="77500" lnSpcReduction="20000"/>
          </a:bodyPr>
          <a:lstStyle/>
          <a:p>
            <a:pPr marL="0" indent="0" algn="ctr">
              <a:buNone/>
            </a:pPr>
            <a:endParaRPr lang="es-EC" dirty="0" smtClean="0"/>
          </a:p>
          <a:p>
            <a:pPr marL="0" indent="0">
              <a:buNone/>
            </a:pPr>
            <a:r>
              <a:rPr lang="es-EC" b="1" dirty="0" smtClean="0"/>
              <a:t>Ventajas</a:t>
            </a:r>
            <a:endParaRPr lang="es-EC" dirty="0"/>
          </a:p>
          <a:p>
            <a:r>
              <a:rPr lang="es-EC" dirty="0"/>
              <a:t>Velocidad es muy rápido casi 10 picosegundos los mejores.</a:t>
            </a:r>
          </a:p>
          <a:p>
            <a:r>
              <a:rPr lang="es-EC" dirty="0"/>
              <a:t>En los sistemas digitales el receptor es el que debe decidir entre un conjunto de símbolos finitos.</a:t>
            </a:r>
          </a:p>
          <a:p>
            <a:r>
              <a:rPr lang="es-EC" dirty="0"/>
              <a:t>Su desarrollo implica un costo bajo ya que los materiales tienen un costo bajo por la evolución de la tecnología en el campo de la comunicación  </a:t>
            </a:r>
          </a:p>
          <a:p>
            <a:r>
              <a:rPr lang="es-EC" dirty="0"/>
              <a:t>Mayor fiabilidad ya que se puede realizar diagnósticos y  reparaciones</a:t>
            </a:r>
          </a:p>
          <a:p>
            <a:r>
              <a:rPr lang="es-EC" dirty="0"/>
              <a:t>Tiene una alta inmunidad al ruido siendo  independiente a la calidad de trasmisión. </a:t>
            </a:r>
          </a:p>
          <a:p>
            <a:r>
              <a:rPr lang="es-EC" dirty="0"/>
              <a:t>Da más seguridad con el uso de la codificación criptográfica </a:t>
            </a:r>
          </a:p>
          <a:p>
            <a:r>
              <a:rPr lang="es-EC" dirty="0"/>
              <a:t>Tiene una posibilidad de regeneración de la señal trasmitida</a:t>
            </a:r>
          </a:p>
          <a:p>
            <a:pPr marL="0" indent="0">
              <a:buNone/>
            </a:pPr>
            <a:endParaRPr lang="es-ES" dirty="0"/>
          </a:p>
        </p:txBody>
      </p:sp>
    </p:spTree>
    <p:extLst>
      <p:ext uri="{BB962C8B-B14F-4D97-AF65-F5344CB8AC3E}">
        <p14:creationId xmlns:p14="http://schemas.microsoft.com/office/powerpoint/2010/main" val="319644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a:t>
            </a:r>
            <a:endParaRPr lang="es-ES" dirty="0"/>
          </a:p>
        </p:txBody>
      </p:sp>
      <p:sp>
        <p:nvSpPr>
          <p:cNvPr id="3" name="Marcador de contenido 2"/>
          <p:cNvSpPr>
            <a:spLocks noGrp="1"/>
          </p:cNvSpPr>
          <p:nvPr>
            <p:ph idx="1"/>
          </p:nvPr>
        </p:nvSpPr>
        <p:spPr>
          <a:xfrm>
            <a:off x="2016071" y="1536619"/>
            <a:ext cx="10515600" cy="3784761"/>
          </a:xfrm>
        </p:spPr>
        <p:txBody>
          <a:bodyPr>
            <a:normAutofit/>
          </a:bodyPr>
          <a:lstStyle/>
          <a:p>
            <a:pPr marL="0" indent="0">
              <a:buNone/>
            </a:pPr>
            <a:r>
              <a:rPr lang="es-EC" dirty="0" smtClean="0"/>
              <a:t>Desventajas</a:t>
            </a:r>
            <a:endParaRPr lang="es-ES" dirty="0" smtClean="0"/>
          </a:p>
          <a:p>
            <a:r>
              <a:rPr lang="es-EC" b="1" dirty="0"/>
              <a:t> </a:t>
            </a:r>
            <a:r>
              <a:rPr lang="es-EC" dirty="0"/>
              <a:t>Existen incompatibilidad con la red analógica existente</a:t>
            </a:r>
          </a:p>
          <a:p>
            <a:r>
              <a:rPr lang="es-EC" dirty="0"/>
              <a:t>Es poco tolerante al ruido ya que provoca perdida de bits.</a:t>
            </a:r>
          </a:p>
          <a:p>
            <a:r>
              <a:rPr lang="es-EC" dirty="0"/>
              <a:t>Necesitan un canal  de trasmisión mayor ancho de banda para poder trasmitir  la señal</a:t>
            </a:r>
          </a:p>
          <a:p>
            <a:pPr marL="0" indent="0">
              <a:buNone/>
            </a:pPr>
            <a:endParaRPr lang="es-ES" dirty="0"/>
          </a:p>
        </p:txBody>
      </p:sp>
    </p:spTree>
    <p:extLst>
      <p:ext uri="{BB962C8B-B14F-4D97-AF65-F5344CB8AC3E}">
        <p14:creationId xmlns:p14="http://schemas.microsoft.com/office/powerpoint/2010/main" val="15581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Analógicos Digitales</a:t>
            </a:r>
            <a:endParaRPr lang="es-ES" dirty="0"/>
          </a:p>
        </p:txBody>
      </p:sp>
      <p:sp>
        <p:nvSpPr>
          <p:cNvPr id="3" name="Marcador de contenido 2"/>
          <p:cNvSpPr>
            <a:spLocks noGrp="1"/>
          </p:cNvSpPr>
          <p:nvPr>
            <p:ph idx="1"/>
          </p:nvPr>
        </p:nvSpPr>
        <p:spPr>
          <a:xfrm>
            <a:off x="1578189" y="1836119"/>
            <a:ext cx="10515600" cy="3784761"/>
          </a:xfrm>
        </p:spPr>
        <p:txBody>
          <a:bodyPr>
            <a:normAutofit/>
          </a:bodyPr>
          <a:lstStyle/>
          <a:p>
            <a:pPr marL="0" indent="0">
              <a:buNone/>
            </a:pPr>
            <a:r>
              <a:rPr lang="es-EC" dirty="0"/>
              <a:t>Fotografías.</a:t>
            </a:r>
          </a:p>
          <a:p>
            <a:pPr marL="0" indent="0">
              <a:buNone/>
            </a:pPr>
            <a:r>
              <a:rPr lang="es-EC" dirty="0"/>
              <a:t>Grabadoras de Video.</a:t>
            </a:r>
          </a:p>
          <a:p>
            <a:pPr marL="0" indent="0">
              <a:buNone/>
            </a:pPr>
            <a:r>
              <a:rPr lang="es-EC" dirty="0"/>
              <a:t>Grabaciones de Audio.</a:t>
            </a:r>
          </a:p>
          <a:p>
            <a:pPr marL="0" indent="0">
              <a:buNone/>
            </a:pPr>
            <a:r>
              <a:rPr lang="es-EC" dirty="0"/>
              <a:t>Efectos de Cine.</a:t>
            </a:r>
          </a:p>
          <a:p>
            <a:pPr marL="0" indent="0">
              <a:buNone/>
            </a:pPr>
            <a:r>
              <a:rPr lang="es-EC" dirty="0"/>
              <a:t>Sistema Telefónico.</a:t>
            </a:r>
          </a:p>
          <a:p>
            <a:pPr marL="0" indent="0">
              <a:buNone/>
            </a:pPr>
            <a:r>
              <a:rPr lang="es-EC" dirty="0"/>
              <a:t>Semáforos</a:t>
            </a:r>
            <a:endParaRPr lang="es-ES" dirty="0"/>
          </a:p>
        </p:txBody>
      </p:sp>
      <p:pic>
        <p:nvPicPr>
          <p:cNvPr id="5" name="Imagen 4"/>
          <p:cNvPicPr>
            <a:picLocks noChangeAspect="1"/>
          </p:cNvPicPr>
          <p:nvPr/>
        </p:nvPicPr>
        <p:blipFill>
          <a:blip r:embed="rId3"/>
          <a:stretch>
            <a:fillRect/>
          </a:stretch>
        </p:blipFill>
        <p:spPr>
          <a:xfrm>
            <a:off x="7676278" y="1975880"/>
            <a:ext cx="2428875" cy="1047750"/>
          </a:xfrm>
          <a:prstGeom prst="rect">
            <a:avLst/>
          </a:prstGeom>
        </p:spPr>
      </p:pic>
      <p:pic>
        <p:nvPicPr>
          <p:cNvPr id="6" name="Imagen 5"/>
          <p:cNvPicPr>
            <a:picLocks noChangeAspect="1"/>
          </p:cNvPicPr>
          <p:nvPr/>
        </p:nvPicPr>
        <p:blipFill>
          <a:blip r:embed="rId4"/>
          <a:stretch>
            <a:fillRect/>
          </a:stretch>
        </p:blipFill>
        <p:spPr>
          <a:xfrm>
            <a:off x="5865072" y="3178029"/>
            <a:ext cx="1905000" cy="1762125"/>
          </a:xfrm>
          <a:prstGeom prst="rect">
            <a:avLst/>
          </a:prstGeom>
        </p:spPr>
      </p:pic>
    </p:spTree>
    <p:extLst>
      <p:ext uri="{BB962C8B-B14F-4D97-AF65-F5344CB8AC3E}">
        <p14:creationId xmlns:p14="http://schemas.microsoft.com/office/powerpoint/2010/main" val="307729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Distribución de Trabajo</a:t>
            </a:r>
            <a:endParaRPr lang="es-ES" dirty="0"/>
          </a:p>
        </p:txBody>
      </p:sp>
      <p:sp>
        <p:nvSpPr>
          <p:cNvPr id="3" name="Marcador de contenido 2"/>
          <p:cNvSpPr>
            <a:spLocks noGrp="1"/>
          </p:cNvSpPr>
          <p:nvPr>
            <p:ph idx="1"/>
          </p:nvPr>
        </p:nvSpPr>
        <p:spPr>
          <a:xfrm>
            <a:off x="737134" y="1536619"/>
            <a:ext cx="10515600" cy="3784761"/>
          </a:xfrm>
        </p:spPr>
        <p:txBody>
          <a:bodyPr/>
          <a:lstStyle/>
          <a:p>
            <a:pPr marL="0" indent="0" algn="ctr">
              <a:buNone/>
            </a:pPr>
            <a:endParaRPr lang="es-ES" dirty="0" smtClean="0"/>
          </a:p>
          <a:p>
            <a:pPr marL="0" indent="0">
              <a:buNone/>
            </a:pPr>
            <a:endParaRPr lang="es-ES" dirty="0" smtClean="0"/>
          </a:p>
          <a:p>
            <a:pPr marL="0" indent="0">
              <a:buNone/>
            </a:pP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4097431"/>
              </p:ext>
            </p:extLst>
          </p:nvPr>
        </p:nvGraphicFramePr>
        <p:xfrm>
          <a:off x="3309870" y="2222859"/>
          <a:ext cx="7134897" cy="2246110"/>
        </p:xfrm>
        <a:graphic>
          <a:graphicData uri="http://schemas.openxmlformats.org/drawingml/2006/table">
            <a:tbl>
              <a:tblPr firstRow="1" bandRow="1">
                <a:tableStyleId>{5C22544A-7EE6-4342-B048-85BDC9FD1C3A}</a:tableStyleId>
              </a:tblPr>
              <a:tblGrid>
                <a:gridCol w="2392103"/>
                <a:gridCol w="2392103"/>
                <a:gridCol w="2350691"/>
              </a:tblGrid>
              <a:tr h="475264">
                <a:tc rowSpan="2">
                  <a:txBody>
                    <a:bodyPr/>
                    <a:lstStyle/>
                    <a:p>
                      <a:pPr algn="ctr"/>
                      <a:r>
                        <a:rPr lang="es-EC" dirty="0" smtClean="0"/>
                        <a:t>Nombres</a:t>
                      </a:r>
                      <a:endParaRPr lang="es-EC" dirty="0"/>
                    </a:p>
                  </a:txBody>
                  <a:tcPr anchor="ctr"/>
                </a:tc>
                <a:tc gridSpan="2">
                  <a:txBody>
                    <a:bodyPr/>
                    <a:lstStyle/>
                    <a:p>
                      <a:pPr algn="ctr"/>
                      <a:r>
                        <a:rPr lang="es-EC" dirty="0" smtClean="0"/>
                        <a:t>Tareas</a:t>
                      </a:r>
                      <a:endParaRPr lang="es-EC" dirty="0"/>
                    </a:p>
                  </a:txBody>
                  <a:tcPr/>
                </a:tc>
                <a:tc hMerge="1">
                  <a:txBody>
                    <a:bodyPr/>
                    <a:lstStyle/>
                    <a:p>
                      <a:endParaRPr lang="es-EC" dirty="0"/>
                    </a:p>
                  </a:txBody>
                  <a:tcPr/>
                </a:tc>
              </a:tr>
              <a:tr h="475264">
                <a:tc vMerge="1">
                  <a:txBody>
                    <a:bodyPr/>
                    <a:lstStyle/>
                    <a:p>
                      <a:endParaRPr lang="es-EC" dirty="0"/>
                    </a:p>
                  </a:txBody>
                  <a:tcPr/>
                </a:tc>
                <a:tc>
                  <a:txBody>
                    <a:bodyPr/>
                    <a:lstStyle/>
                    <a:p>
                      <a:pPr algn="ctr"/>
                      <a:r>
                        <a:rPr lang="es-EC" dirty="0" smtClean="0"/>
                        <a:t>Investigación </a:t>
                      </a:r>
                      <a:endParaRPr lang="es-EC" dirty="0"/>
                    </a:p>
                  </a:txBody>
                  <a:tcPr/>
                </a:tc>
                <a:tc>
                  <a:txBody>
                    <a:bodyPr/>
                    <a:lstStyle/>
                    <a:p>
                      <a:pPr algn="ctr"/>
                      <a:r>
                        <a:rPr lang="es-EC" dirty="0" smtClean="0"/>
                        <a:t>Redacción</a:t>
                      </a:r>
                      <a:r>
                        <a:rPr lang="es-EC" baseline="0" dirty="0" smtClean="0"/>
                        <a:t> </a:t>
                      </a:r>
                      <a:endParaRPr lang="es-EC" dirty="0"/>
                    </a:p>
                  </a:txBody>
                  <a:tcPr/>
                </a:tc>
              </a:tr>
              <a:tr h="475264">
                <a:tc>
                  <a:txBody>
                    <a:bodyPr/>
                    <a:lstStyle/>
                    <a:p>
                      <a:pPr algn="ctr"/>
                      <a:r>
                        <a:rPr lang="es-EC" dirty="0" err="1" smtClean="0"/>
                        <a:t>Mishel</a:t>
                      </a:r>
                      <a:r>
                        <a:rPr lang="es-EC" dirty="0" smtClean="0"/>
                        <a:t> Centeno</a:t>
                      </a:r>
                      <a:endParaRPr lang="es-EC" dirty="0"/>
                    </a:p>
                  </a:txBody>
                  <a:tcPr/>
                </a:tc>
                <a:tc>
                  <a:txBody>
                    <a:bodyPr/>
                    <a:lstStyle/>
                    <a:p>
                      <a:pPr algn="ctr"/>
                      <a:r>
                        <a:rPr lang="es-EC" dirty="0" smtClean="0"/>
                        <a:t>25%</a:t>
                      </a:r>
                      <a:endParaRPr lang="es-EC" dirty="0"/>
                    </a:p>
                  </a:txBody>
                  <a:tcPr/>
                </a:tc>
                <a:tc>
                  <a:txBody>
                    <a:bodyPr/>
                    <a:lstStyle/>
                    <a:p>
                      <a:pPr algn="ctr"/>
                      <a:r>
                        <a:rPr lang="es-EC" dirty="0" smtClean="0"/>
                        <a:t>25%</a:t>
                      </a:r>
                      <a:endParaRPr lang="es-EC" dirty="0"/>
                    </a:p>
                  </a:txBody>
                  <a:tcPr/>
                </a:tc>
              </a:tr>
              <a:tr h="8203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C" dirty="0" smtClean="0"/>
                        <a:t>Stalin</a:t>
                      </a:r>
                      <a:r>
                        <a:rPr lang="es-EC" baseline="0" dirty="0" smtClean="0"/>
                        <a:t> Maza</a:t>
                      </a:r>
                      <a:endParaRPr lang="es-EC" dirty="0" smtClean="0"/>
                    </a:p>
                  </a:txBody>
                  <a:tcPr/>
                </a:tc>
                <a:tc>
                  <a:txBody>
                    <a:bodyPr/>
                    <a:lstStyle/>
                    <a:p>
                      <a:pPr algn="ctr"/>
                      <a:r>
                        <a:rPr lang="es-EC" dirty="0" smtClean="0"/>
                        <a:t>25%</a:t>
                      </a:r>
                      <a:endParaRPr lang="es-EC" dirty="0"/>
                    </a:p>
                  </a:txBody>
                  <a:tcPr/>
                </a:tc>
                <a:tc>
                  <a:txBody>
                    <a:bodyPr/>
                    <a:lstStyle/>
                    <a:p>
                      <a:pPr algn="ctr"/>
                      <a:r>
                        <a:rPr lang="es-EC" dirty="0" smtClean="0"/>
                        <a:t>25%</a:t>
                      </a:r>
                      <a:endParaRPr lang="es-EC" dirty="0"/>
                    </a:p>
                  </a:txBody>
                  <a:tcPr/>
                </a:tc>
              </a:tr>
            </a:tbl>
          </a:graphicData>
        </a:graphic>
      </p:graphicFrame>
    </p:spTree>
    <p:extLst>
      <p:ext uri="{BB962C8B-B14F-4D97-AF65-F5344CB8AC3E}">
        <p14:creationId xmlns:p14="http://schemas.microsoft.com/office/powerpoint/2010/main" val="411834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830092" y="1943235"/>
            <a:ext cx="10515600" cy="4302582"/>
          </a:xfrm>
        </p:spPr>
        <p:txBody>
          <a:bodyPr/>
          <a:lstStyle/>
          <a:p>
            <a:pPr marL="0" indent="0" algn="ctr">
              <a:buNone/>
            </a:pPr>
            <a:r>
              <a:rPr lang="es-ES" sz="3600" dirty="0" smtClean="0"/>
              <a:t>Trasmisor</a:t>
            </a:r>
          </a:p>
          <a:p>
            <a:pPr marL="0" indent="0" algn="ctr">
              <a:buNone/>
            </a:pPr>
            <a:r>
              <a:rPr lang="es-ES" dirty="0" smtClean="0"/>
              <a:t>Adecua la señal eléctrica a las características del canal.</a:t>
            </a:r>
          </a:p>
          <a:p>
            <a:pPr marL="0" indent="0" algn="ctr">
              <a:buNone/>
            </a:pPr>
            <a:endParaRPr lang="es-ES" dirty="0" smtClean="0"/>
          </a:p>
          <a:p>
            <a:pPr marL="0" indent="0" algn="ctr">
              <a:buNone/>
            </a:pPr>
            <a:r>
              <a:rPr lang="es-ES" dirty="0" smtClean="0"/>
              <a:t>Funciones</a:t>
            </a:r>
          </a:p>
          <a:p>
            <a:pPr marL="0" indent="0" algn="ctr">
              <a:buNone/>
            </a:pPr>
            <a:r>
              <a:rPr lang="es-ES" dirty="0" smtClean="0"/>
              <a:t>Modulación: Modifica la señal portadora de acuerdo al mensaje.</a:t>
            </a:r>
          </a:p>
          <a:p>
            <a:pPr marL="0" indent="0" algn="ctr">
              <a:buNone/>
            </a:pPr>
            <a:r>
              <a:rPr lang="es-ES" dirty="0" smtClean="0"/>
              <a:t>Codificación: Elimina redundancia y agrega inmunidad al ruido.</a:t>
            </a:r>
          </a:p>
          <a:p>
            <a:pPr marL="0" indent="0" algn="ctr">
              <a:buNone/>
            </a:pPr>
            <a:r>
              <a:rPr lang="es-ES" dirty="0" smtClean="0"/>
              <a:t>Filtro: Separa las señales externas de la señal principal.</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14930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923082" y="1974232"/>
            <a:ext cx="10515600" cy="4271585"/>
          </a:xfrm>
        </p:spPr>
        <p:txBody>
          <a:bodyPr>
            <a:normAutofit/>
          </a:bodyPr>
          <a:lstStyle/>
          <a:p>
            <a:pPr marL="0" indent="0" algn="ctr">
              <a:buNone/>
            </a:pPr>
            <a:r>
              <a:rPr lang="es-ES" sz="4000" dirty="0" smtClean="0"/>
              <a:t>Canal</a:t>
            </a:r>
          </a:p>
          <a:p>
            <a:pPr marL="457200" lvl="1" indent="0" algn="ctr">
              <a:buNone/>
            </a:pPr>
            <a:r>
              <a:rPr lang="es-ES" sz="2800" dirty="0" smtClean="0"/>
              <a:t>Es el que enlaza el trasmisor con el receptor.</a:t>
            </a:r>
          </a:p>
          <a:p>
            <a:pPr marL="0" indent="0" algn="ctr">
              <a:buNone/>
            </a:pPr>
            <a:endParaRPr lang="es-ES" dirty="0" smtClean="0"/>
          </a:p>
          <a:p>
            <a:pPr marL="0" indent="0" algn="ctr">
              <a:buNone/>
            </a:pPr>
            <a:r>
              <a:rPr lang="es-ES" dirty="0" smtClean="0"/>
              <a:t>Agentes que degradan la señal:</a:t>
            </a:r>
          </a:p>
          <a:p>
            <a:pPr marL="0" indent="0" algn="ctr">
              <a:buNone/>
            </a:pPr>
            <a:r>
              <a:rPr lang="es-ES" dirty="0" smtClean="0"/>
              <a:t>Ruido</a:t>
            </a:r>
          </a:p>
          <a:p>
            <a:pPr marL="0" indent="0" algn="ctr">
              <a:buNone/>
            </a:pPr>
            <a:r>
              <a:rPr lang="es-ES" dirty="0" smtClean="0"/>
              <a:t>Atenuación</a:t>
            </a:r>
          </a:p>
          <a:p>
            <a:pPr marL="0" indent="0" algn="ctr">
              <a:buNone/>
            </a:pPr>
            <a:r>
              <a:rPr lang="es-ES" dirty="0" smtClean="0"/>
              <a:t>Distorsión</a:t>
            </a:r>
          </a:p>
          <a:p>
            <a:pPr marL="0" indent="0" algn="ctr">
              <a:buNone/>
            </a:pPr>
            <a:r>
              <a:rPr lang="es-ES" dirty="0" smtClean="0"/>
              <a:t>Interferencia</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388341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8488"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923082" y="1974232"/>
            <a:ext cx="10515600" cy="4271585"/>
          </a:xfrm>
        </p:spPr>
        <p:txBody>
          <a:bodyPr>
            <a:normAutofit/>
          </a:bodyPr>
          <a:lstStyle/>
          <a:p>
            <a:pPr marL="0" indent="0" algn="ctr">
              <a:buNone/>
            </a:pPr>
            <a:r>
              <a:rPr lang="es-ES" sz="4000" dirty="0" smtClean="0"/>
              <a:t>Receptor</a:t>
            </a:r>
          </a:p>
          <a:p>
            <a:pPr marL="457200" lvl="1" indent="0" algn="ctr">
              <a:buNone/>
            </a:pPr>
            <a:r>
              <a:rPr lang="es-ES" sz="2800" dirty="0" smtClean="0"/>
              <a:t>Reconstruye la señal recibida para obtener la señal original</a:t>
            </a:r>
          </a:p>
          <a:p>
            <a:pPr marL="0" indent="0" algn="ctr">
              <a:buNone/>
            </a:pPr>
            <a:endParaRPr lang="es-ES" dirty="0" smtClean="0"/>
          </a:p>
          <a:p>
            <a:pPr marL="0" indent="0" algn="ctr">
              <a:buNone/>
            </a:pPr>
            <a:r>
              <a:rPr lang="es-ES" dirty="0" smtClean="0"/>
              <a:t>Funciones</a:t>
            </a:r>
          </a:p>
          <a:p>
            <a:pPr marL="0" indent="0" algn="ctr">
              <a:buNone/>
            </a:pPr>
            <a:r>
              <a:rPr lang="es-ES" dirty="0" smtClean="0"/>
              <a:t>- Demodulación</a:t>
            </a:r>
          </a:p>
          <a:p>
            <a:pPr marL="0" indent="0" algn="ctr">
              <a:buNone/>
            </a:pPr>
            <a:r>
              <a:rPr lang="es-ES" dirty="0" smtClean="0"/>
              <a:t>- Decodificación</a:t>
            </a:r>
          </a:p>
          <a:p>
            <a:pPr marL="0" indent="0" algn="ctr">
              <a:buNone/>
            </a:pPr>
            <a:r>
              <a:rPr lang="es-ES" dirty="0" smtClean="0"/>
              <a:t>- Amplificación</a:t>
            </a:r>
          </a:p>
          <a:p>
            <a:pPr marL="0" indent="0" algn="ctr">
              <a:buNone/>
            </a:pPr>
            <a:r>
              <a:rPr lang="es-ES" dirty="0" smtClean="0"/>
              <a:t> - Filtrado</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305498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8488"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442634" y="1974232"/>
            <a:ext cx="10515600" cy="4271585"/>
          </a:xfrm>
        </p:spPr>
        <p:txBody>
          <a:bodyPr>
            <a:normAutofit/>
          </a:bodyPr>
          <a:lstStyle/>
          <a:p>
            <a:pPr marL="0" indent="0" algn="ctr">
              <a:buNone/>
            </a:pPr>
            <a:r>
              <a:rPr lang="es-ES" sz="4000" dirty="0" smtClean="0"/>
              <a:t>Transductor de Salida</a:t>
            </a:r>
          </a:p>
          <a:p>
            <a:pPr marL="457200" lvl="1" indent="0" algn="ctr">
              <a:buNone/>
            </a:pPr>
            <a:r>
              <a:rPr lang="es-ES" sz="2800" dirty="0" smtClean="0"/>
              <a:t>Convierte la señal eléctrica recibida a un forma de onda adecuada para su recepción.</a:t>
            </a:r>
            <a:endParaRPr lang="es-ES" dirty="0" smtClean="0"/>
          </a:p>
          <a:p>
            <a:pPr marL="0" indent="0">
              <a:buNone/>
            </a:pPr>
            <a:endParaRPr lang="es-ES" dirty="0"/>
          </a:p>
        </p:txBody>
      </p:sp>
    </p:spTree>
    <p:extLst>
      <p:ext uri="{BB962C8B-B14F-4D97-AF65-F5344CB8AC3E}">
        <p14:creationId xmlns:p14="http://schemas.microsoft.com/office/powerpoint/2010/main" val="250244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1535624" y="2454679"/>
            <a:ext cx="10515600" cy="3784761"/>
          </a:xfrm>
        </p:spPr>
        <p:txBody>
          <a:bodyPr/>
          <a:lstStyle/>
          <a:p>
            <a:pPr marL="0" indent="0" algn="ctr">
              <a:buNone/>
            </a:pPr>
            <a:r>
              <a:rPr lang="es-ES" sz="4000" dirty="0" smtClean="0"/>
              <a:t>Transductor de Entrada</a:t>
            </a:r>
          </a:p>
          <a:p>
            <a:pPr marL="0" indent="0" algn="ctr">
              <a:buNone/>
            </a:pPr>
            <a:endParaRPr lang="es-ES" dirty="0" smtClean="0"/>
          </a:p>
          <a:p>
            <a:pPr marL="0" indent="0" algn="ctr">
              <a:buNone/>
            </a:pPr>
            <a:r>
              <a:rPr lang="es-ES" dirty="0" smtClean="0"/>
              <a:t>Convierte el mensaje a un formato adecuado</a:t>
            </a:r>
          </a:p>
          <a:p>
            <a:pPr marL="0" indent="0" algn="ctr">
              <a:buNone/>
            </a:pPr>
            <a:r>
              <a:rPr lang="es-ES" dirty="0" smtClean="0"/>
              <a:t>Para su trasmisión.</a:t>
            </a:r>
          </a:p>
          <a:p>
            <a:pPr marL="0" indent="0" algn="ctr">
              <a:buNone/>
            </a:pPr>
            <a:endParaRPr lang="es-ES" dirty="0" smtClean="0"/>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98426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1535624" y="2454679"/>
            <a:ext cx="10515600" cy="3784761"/>
          </a:xfrm>
        </p:spPr>
        <p:txBody>
          <a:bodyPr/>
          <a:lstStyle/>
          <a:p>
            <a:pPr marL="0" indent="0" algn="ctr">
              <a:buNone/>
            </a:pPr>
            <a:r>
              <a:rPr lang="es-ES" sz="4000" dirty="0" smtClean="0"/>
              <a:t>Trasmisor</a:t>
            </a:r>
          </a:p>
          <a:p>
            <a:pPr marL="0" indent="0" algn="ctr">
              <a:buNone/>
            </a:pPr>
            <a:endParaRPr lang="es-ES" dirty="0" smtClean="0"/>
          </a:p>
          <a:p>
            <a:pPr marL="0" indent="0" algn="ctr">
              <a:buNone/>
            </a:pPr>
            <a:r>
              <a:rPr lang="es-ES" dirty="0" smtClean="0"/>
              <a:t>Codificador</a:t>
            </a:r>
          </a:p>
          <a:p>
            <a:pPr marL="0" indent="0" algn="ctr">
              <a:buNone/>
            </a:pPr>
            <a:r>
              <a:rPr lang="es-EC" dirty="0" smtClean="0"/>
              <a:t>Tiene la función de eliminar una parte de redundancia dando así la compresión del código</a:t>
            </a:r>
            <a:endParaRPr lang="es-ES" dirty="0" smtClean="0"/>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415341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579549" y="1609859"/>
            <a:ext cx="11471675" cy="4629581"/>
          </a:xfrm>
        </p:spPr>
        <p:txBody>
          <a:bodyPr>
            <a:normAutofit/>
          </a:bodyPr>
          <a:lstStyle/>
          <a:p>
            <a:r>
              <a:rPr lang="es-EC" dirty="0" smtClean="0"/>
              <a:t>Modulador</a:t>
            </a:r>
            <a:r>
              <a:rPr lang="es-EC" dirty="0"/>
              <a:t>:</a:t>
            </a:r>
          </a:p>
          <a:p>
            <a:r>
              <a:rPr lang="es-EC" dirty="0"/>
              <a:t>Es un proceso por el cual se modifica las características de la señal portada por medio de la señal modulada.</a:t>
            </a:r>
          </a:p>
          <a:p>
            <a:r>
              <a:rPr lang="es-EC" dirty="0"/>
              <a:t>Los parámetros de la señal portadora se pueden modificar como la amplitud, fase y la frecuencia así se obtiene modulaciones digitales como:</a:t>
            </a:r>
          </a:p>
          <a:p>
            <a:r>
              <a:rPr lang="es-EC" dirty="0"/>
              <a:t>Ask: (</a:t>
            </a:r>
            <a:r>
              <a:rPr lang="es-EC" dirty="0" err="1"/>
              <a:t>Amplitude</a:t>
            </a:r>
            <a:r>
              <a:rPr lang="es-EC" dirty="0"/>
              <a:t> </a:t>
            </a:r>
            <a:r>
              <a:rPr lang="es-EC" dirty="0" err="1"/>
              <a:t>Shift</a:t>
            </a:r>
            <a:r>
              <a:rPr lang="es-EC" dirty="0"/>
              <a:t> </a:t>
            </a:r>
            <a:r>
              <a:rPr lang="es-EC" dirty="0" err="1"/>
              <a:t>Keying</a:t>
            </a:r>
            <a:r>
              <a:rPr lang="es-EC" dirty="0"/>
              <a:t>): es un método mediante el cual la amplitud se modifica,  puede tomar dos o más valores    </a:t>
            </a:r>
          </a:p>
          <a:p>
            <a:r>
              <a:rPr lang="es-EC" dirty="0"/>
              <a:t>FSK (</a:t>
            </a:r>
            <a:r>
              <a:rPr lang="es-EC" dirty="0" err="1"/>
              <a:t>Frequency</a:t>
            </a:r>
            <a:r>
              <a:rPr lang="es-EC" dirty="0"/>
              <a:t> </a:t>
            </a:r>
            <a:r>
              <a:rPr lang="es-EC" dirty="0" err="1"/>
              <a:t>Shift</a:t>
            </a:r>
            <a:r>
              <a:rPr lang="es-EC" dirty="0"/>
              <a:t> </a:t>
            </a:r>
            <a:r>
              <a:rPr lang="es-EC" dirty="0" err="1"/>
              <a:t>Keying</a:t>
            </a:r>
            <a:r>
              <a:rPr lang="es-EC" dirty="0"/>
              <a:t>) : se modificación por el desplazamiento de la frecuencia   </a:t>
            </a:r>
          </a:p>
          <a:p>
            <a:r>
              <a:rPr lang="es-EC" dirty="0"/>
              <a:t>PSK (</a:t>
            </a:r>
            <a:r>
              <a:rPr lang="es-EC" dirty="0" err="1"/>
              <a:t>Phase</a:t>
            </a:r>
            <a:r>
              <a:rPr lang="es-EC" dirty="0"/>
              <a:t> </a:t>
            </a:r>
            <a:r>
              <a:rPr lang="es-EC" dirty="0" err="1"/>
              <a:t>Shift</a:t>
            </a:r>
            <a:r>
              <a:rPr lang="es-EC" dirty="0"/>
              <a:t> </a:t>
            </a:r>
            <a:r>
              <a:rPr lang="es-EC" dirty="0" err="1"/>
              <a:t>Keying</a:t>
            </a:r>
            <a:r>
              <a:rPr lang="es-EC" dirty="0"/>
              <a:t>). : Modulación por el desplazamiento de la fase </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7475428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672</Words>
  <Application>Microsoft Office PowerPoint</Application>
  <PresentationFormat>Panorámica</PresentationFormat>
  <Paragraphs>113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SISTEMAS DE COMUNICACIONES</vt:lpstr>
      <vt:lpstr>Distribución de Trabajo</vt:lpstr>
      <vt:lpstr>Sistemas Analógicos - Elementos</vt:lpstr>
      <vt:lpstr>Sistemas Analógicos - Elementos</vt:lpstr>
      <vt:lpstr>Sistemas Analógicos - Elementos</vt:lpstr>
      <vt:lpstr>Sistemas Analógicos - Elementos</vt:lpstr>
      <vt:lpstr>Sistemas Digitales - Elementos</vt:lpstr>
      <vt:lpstr>Sistemas Digitales - Elementos</vt:lpstr>
      <vt:lpstr>Sistemas Digitales - Elementos</vt:lpstr>
      <vt:lpstr>Sistemas Digitales - Elementos</vt:lpstr>
      <vt:lpstr>Sistemas Digitales - Elementos</vt:lpstr>
      <vt:lpstr>Sistemas Digitales</vt:lpstr>
      <vt:lpstr>Procesamiento de la señal</vt:lpstr>
      <vt:lpstr>Sistemas Analógicos</vt:lpstr>
      <vt:lpstr>Sistemas Analógicos </vt:lpstr>
      <vt:lpstr>Sistemas Digitales </vt:lpstr>
      <vt:lpstr>Sistemas Digitales</vt:lpstr>
      <vt:lpstr>Sistemas Analógicos Digitales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COMUNICACIONES</dc:title>
  <dc:creator>stalin maza</dc:creator>
  <cp:lastModifiedBy>joe centeno</cp:lastModifiedBy>
  <cp:revision>11</cp:revision>
  <dcterms:created xsi:type="dcterms:W3CDTF">2016-12-12T01:47:09Z</dcterms:created>
  <dcterms:modified xsi:type="dcterms:W3CDTF">2016-12-12T04:16:14Z</dcterms:modified>
</cp:coreProperties>
</file>