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68" r:id="rId4"/>
    <p:sldId id="269" r:id="rId5"/>
    <p:sldId id="271" r:id="rId6"/>
    <p:sldId id="263" r:id="rId7"/>
    <p:sldId id="260" r:id="rId8"/>
    <p:sldId id="258" r:id="rId9"/>
    <p:sldId id="275" r:id="rId10"/>
    <p:sldId id="270" r:id="rId11"/>
    <p:sldId id="265" r:id="rId12"/>
    <p:sldId id="261" r:id="rId13"/>
    <p:sldId id="272" r:id="rId14"/>
    <p:sldId id="262" r:id="rId15"/>
    <p:sldId id="264" r:id="rId16"/>
    <p:sldId id="266" r:id="rId17"/>
    <p:sldId id="267"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7465"/>
  </p:normalViewPr>
  <p:slideViewPr>
    <p:cSldViewPr snapToGrid="0">
      <p:cViewPr varScale="1">
        <p:scale>
          <a:sx n="71" d="100"/>
          <a:sy n="71" d="100"/>
        </p:scale>
        <p:origin x="2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BBC868-CD73-42FD-97AC-5DB7B1D51E9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B37F11C-92A5-4169-BBE0-D91C59FC300F}">
      <dgm:prSet/>
      <dgm:spPr/>
      <dgm:t>
        <a:bodyPr/>
        <a:lstStyle/>
        <a:p>
          <a:pPr>
            <a:lnSpc>
              <a:spcPct val="100000"/>
            </a:lnSpc>
            <a:defRPr cap="all"/>
          </a:pPr>
          <a:r>
            <a:rPr lang="en-GB"/>
            <a:t>Promote use of outdoor spaces</a:t>
          </a:r>
          <a:endParaRPr lang="en-US"/>
        </a:p>
      </dgm:t>
    </dgm:pt>
    <dgm:pt modelId="{44EE5126-9D76-42BF-806E-33C35E24E9EE}" type="parTrans" cxnId="{CE8B91F9-583E-4E68-95DD-7417ED530E23}">
      <dgm:prSet/>
      <dgm:spPr/>
      <dgm:t>
        <a:bodyPr/>
        <a:lstStyle/>
        <a:p>
          <a:endParaRPr lang="en-US"/>
        </a:p>
      </dgm:t>
    </dgm:pt>
    <dgm:pt modelId="{E6EC9DB3-BD49-442C-B010-8E6911AAFD4A}" type="sibTrans" cxnId="{CE8B91F9-583E-4E68-95DD-7417ED530E23}">
      <dgm:prSet/>
      <dgm:spPr/>
      <dgm:t>
        <a:bodyPr/>
        <a:lstStyle/>
        <a:p>
          <a:endParaRPr lang="en-US"/>
        </a:p>
      </dgm:t>
    </dgm:pt>
    <dgm:pt modelId="{396885B6-DBD5-4C3F-B584-DE277F814AF1}">
      <dgm:prSet/>
      <dgm:spPr/>
      <dgm:t>
        <a:bodyPr/>
        <a:lstStyle/>
        <a:p>
          <a:pPr>
            <a:lnSpc>
              <a:spcPct val="100000"/>
            </a:lnSpc>
            <a:defRPr cap="all"/>
          </a:pPr>
          <a:r>
            <a:rPr lang="en-GB"/>
            <a:t>Review survey design</a:t>
          </a:r>
          <a:endParaRPr lang="en-US"/>
        </a:p>
      </dgm:t>
    </dgm:pt>
    <dgm:pt modelId="{A7831678-96F3-4FA5-98B4-779F256795DB}" type="parTrans" cxnId="{DBB5272D-6153-47AE-AEFC-493EBD19251A}">
      <dgm:prSet/>
      <dgm:spPr/>
      <dgm:t>
        <a:bodyPr/>
        <a:lstStyle/>
        <a:p>
          <a:endParaRPr lang="en-US"/>
        </a:p>
      </dgm:t>
    </dgm:pt>
    <dgm:pt modelId="{F7A7B0BE-35F3-489D-932F-F7C03B6A579C}" type="sibTrans" cxnId="{DBB5272D-6153-47AE-AEFC-493EBD19251A}">
      <dgm:prSet/>
      <dgm:spPr/>
      <dgm:t>
        <a:bodyPr/>
        <a:lstStyle/>
        <a:p>
          <a:endParaRPr lang="en-US"/>
        </a:p>
      </dgm:t>
    </dgm:pt>
    <dgm:pt modelId="{EA491424-07EB-4B81-9095-99D5EDA8BEC6}">
      <dgm:prSet/>
      <dgm:spPr/>
      <dgm:t>
        <a:bodyPr/>
        <a:lstStyle/>
        <a:p>
          <a:pPr>
            <a:lnSpc>
              <a:spcPct val="100000"/>
            </a:lnSpc>
            <a:defRPr cap="all"/>
          </a:pPr>
          <a:r>
            <a:rPr lang="en-GB" dirty="0"/>
            <a:t>Attempt different modelling techniques</a:t>
          </a:r>
          <a:endParaRPr lang="en-US" dirty="0"/>
        </a:p>
      </dgm:t>
    </dgm:pt>
    <dgm:pt modelId="{9439FD6D-FFE6-4CE9-9A94-3D54B668E9E6}" type="parTrans" cxnId="{5D74B237-A92A-4828-B1FE-0D86E75C8C2A}">
      <dgm:prSet/>
      <dgm:spPr/>
      <dgm:t>
        <a:bodyPr/>
        <a:lstStyle/>
        <a:p>
          <a:endParaRPr lang="en-US"/>
        </a:p>
      </dgm:t>
    </dgm:pt>
    <dgm:pt modelId="{BBDBC340-9AB6-4B6B-AD8F-2AABEDC88583}" type="sibTrans" cxnId="{5D74B237-A92A-4828-B1FE-0D86E75C8C2A}">
      <dgm:prSet/>
      <dgm:spPr/>
      <dgm:t>
        <a:bodyPr/>
        <a:lstStyle/>
        <a:p>
          <a:endParaRPr lang="en-US"/>
        </a:p>
      </dgm:t>
    </dgm:pt>
    <dgm:pt modelId="{85D81031-CA2D-4139-94CD-CAD90A46BDAC}" type="pres">
      <dgm:prSet presAssocID="{40BBC868-CD73-42FD-97AC-5DB7B1D51E9D}" presName="root" presStyleCnt="0">
        <dgm:presLayoutVars>
          <dgm:dir/>
          <dgm:resizeHandles val="exact"/>
        </dgm:presLayoutVars>
      </dgm:prSet>
      <dgm:spPr/>
    </dgm:pt>
    <dgm:pt modelId="{BC0CE328-3F1B-4208-A3B3-307C91CA2269}" type="pres">
      <dgm:prSet presAssocID="{EB37F11C-92A5-4169-BBE0-D91C59FC300F}" presName="compNode" presStyleCnt="0"/>
      <dgm:spPr/>
    </dgm:pt>
    <dgm:pt modelId="{CD059E9E-FACB-4ECB-ACE9-90CFE113A079}" type="pres">
      <dgm:prSet presAssocID="{EB37F11C-92A5-4169-BBE0-D91C59FC300F}" presName="iconBgRect" presStyleLbl="bgShp" presStyleIdx="0" presStyleCnt="3"/>
      <dgm:spPr/>
    </dgm:pt>
    <dgm:pt modelId="{1274339D-14F2-4208-9EF7-4E7FDAF21B22}" type="pres">
      <dgm:prSet presAssocID="{EB37F11C-92A5-4169-BBE0-D91C59FC30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6921525A-95C4-4D67-BBD6-DD832B476EAD}" type="pres">
      <dgm:prSet presAssocID="{EB37F11C-92A5-4169-BBE0-D91C59FC300F}" presName="spaceRect" presStyleCnt="0"/>
      <dgm:spPr/>
    </dgm:pt>
    <dgm:pt modelId="{D25A7613-1715-425C-9A2C-F05DCFFC4DE4}" type="pres">
      <dgm:prSet presAssocID="{EB37F11C-92A5-4169-BBE0-D91C59FC300F}" presName="textRect" presStyleLbl="revTx" presStyleIdx="0" presStyleCnt="3">
        <dgm:presLayoutVars>
          <dgm:chMax val="1"/>
          <dgm:chPref val="1"/>
        </dgm:presLayoutVars>
      </dgm:prSet>
      <dgm:spPr/>
    </dgm:pt>
    <dgm:pt modelId="{54815965-2171-451E-8AF2-1449D9B1B5C6}" type="pres">
      <dgm:prSet presAssocID="{E6EC9DB3-BD49-442C-B010-8E6911AAFD4A}" presName="sibTrans" presStyleCnt="0"/>
      <dgm:spPr/>
    </dgm:pt>
    <dgm:pt modelId="{30B74B72-FBA7-451B-AD2B-AB609DE4C6ED}" type="pres">
      <dgm:prSet presAssocID="{396885B6-DBD5-4C3F-B584-DE277F814AF1}" presName="compNode" presStyleCnt="0"/>
      <dgm:spPr/>
    </dgm:pt>
    <dgm:pt modelId="{C98BED53-928F-4DAA-BE3C-F94EEB0B36BC}" type="pres">
      <dgm:prSet presAssocID="{396885B6-DBD5-4C3F-B584-DE277F814AF1}" presName="iconBgRect" presStyleLbl="bgShp" presStyleIdx="1" presStyleCnt="3"/>
      <dgm:spPr/>
    </dgm:pt>
    <dgm:pt modelId="{E54185C6-91DC-4E84-9A75-BC706478E3C4}" type="pres">
      <dgm:prSet presAssocID="{396885B6-DBD5-4C3F-B584-DE277F814A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A7995BF9-46C3-47FA-B85E-80EC43CB68E2}" type="pres">
      <dgm:prSet presAssocID="{396885B6-DBD5-4C3F-B584-DE277F814AF1}" presName="spaceRect" presStyleCnt="0"/>
      <dgm:spPr/>
    </dgm:pt>
    <dgm:pt modelId="{5B1371D6-D7CF-48B0-947E-52B2A459FF0D}" type="pres">
      <dgm:prSet presAssocID="{396885B6-DBD5-4C3F-B584-DE277F814AF1}" presName="textRect" presStyleLbl="revTx" presStyleIdx="1" presStyleCnt="3">
        <dgm:presLayoutVars>
          <dgm:chMax val="1"/>
          <dgm:chPref val="1"/>
        </dgm:presLayoutVars>
      </dgm:prSet>
      <dgm:spPr/>
    </dgm:pt>
    <dgm:pt modelId="{5CBEE899-A847-4D41-9604-779DF024E349}" type="pres">
      <dgm:prSet presAssocID="{F7A7B0BE-35F3-489D-932F-F7C03B6A579C}" presName="sibTrans" presStyleCnt="0"/>
      <dgm:spPr/>
    </dgm:pt>
    <dgm:pt modelId="{88EECBAA-0C10-472A-BB5B-7BB88E4CD15B}" type="pres">
      <dgm:prSet presAssocID="{EA491424-07EB-4B81-9095-99D5EDA8BEC6}" presName="compNode" presStyleCnt="0"/>
      <dgm:spPr/>
    </dgm:pt>
    <dgm:pt modelId="{4D7EC994-899B-4530-ACA6-54C7FC9DAD39}" type="pres">
      <dgm:prSet presAssocID="{EA491424-07EB-4B81-9095-99D5EDA8BEC6}" presName="iconBgRect" presStyleLbl="bgShp" presStyleIdx="2" presStyleCnt="3"/>
      <dgm:spPr/>
    </dgm:pt>
    <dgm:pt modelId="{5CC76182-BC45-43CF-87AC-14DA1451A580}" type="pres">
      <dgm:prSet presAssocID="{EA491424-07EB-4B81-9095-99D5EDA8BEC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orkflow with solid fill"/>
        </a:ext>
      </dgm:extLst>
    </dgm:pt>
    <dgm:pt modelId="{59417005-F6C5-4A02-9265-AF5046AF5939}" type="pres">
      <dgm:prSet presAssocID="{EA491424-07EB-4B81-9095-99D5EDA8BEC6}" presName="spaceRect" presStyleCnt="0"/>
      <dgm:spPr/>
    </dgm:pt>
    <dgm:pt modelId="{836A1CE1-F0B4-4382-A06C-211835DD886E}" type="pres">
      <dgm:prSet presAssocID="{EA491424-07EB-4B81-9095-99D5EDA8BEC6}" presName="textRect" presStyleLbl="revTx" presStyleIdx="2" presStyleCnt="3">
        <dgm:presLayoutVars>
          <dgm:chMax val="1"/>
          <dgm:chPref val="1"/>
        </dgm:presLayoutVars>
      </dgm:prSet>
      <dgm:spPr/>
    </dgm:pt>
  </dgm:ptLst>
  <dgm:cxnLst>
    <dgm:cxn modelId="{DBB5272D-6153-47AE-AEFC-493EBD19251A}" srcId="{40BBC868-CD73-42FD-97AC-5DB7B1D51E9D}" destId="{396885B6-DBD5-4C3F-B584-DE277F814AF1}" srcOrd="1" destOrd="0" parTransId="{A7831678-96F3-4FA5-98B4-779F256795DB}" sibTransId="{F7A7B0BE-35F3-489D-932F-F7C03B6A579C}"/>
    <dgm:cxn modelId="{5D74B237-A92A-4828-B1FE-0D86E75C8C2A}" srcId="{40BBC868-CD73-42FD-97AC-5DB7B1D51E9D}" destId="{EA491424-07EB-4B81-9095-99D5EDA8BEC6}" srcOrd="2" destOrd="0" parTransId="{9439FD6D-FFE6-4CE9-9A94-3D54B668E9E6}" sibTransId="{BBDBC340-9AB6-4B6B-AD8F-2AABEDC88583}"/>
    <dgm:cxn modelId="{A9DDB767-D67A-4A5F-A2B6-9F739613439E}" type="presOf" srcId="{40BBC868-CD73-42FD-97AC-5DB7B1D51E9D}" destId="{85D81031-CA2D-4139-94CD-CAD90A46BDAC}" srcOrd="0" destOrd="0" presId="urn:microsoft.com/office/officeart/2018/5/layout/IconCircleLabelList"/>
    <dgm:cxn modelId="{7E46D685-8E16-4ABF-B844-A1B57AF5CCBD}" type="presOf" srcId="{396885B6-DBD5-4C3F-B584-DE277F814AF1}" destId="{5B1371D6-D7CF-48B0-947E-52B2A459FF0D}" srcOrd="0" destOrd="0" presId="urn:microsoft.com/office/officeart/2018/5/layout/IconCircleLabelList"/>
    <dgm:cxn modelId="{BD6BDD8C-362E-4E56-BC9A-F5DA09EE9A07}" type="presOf" srcId="{EB37F11C-92A5-4169-BBE0-D91C59FC300F}" destId="{D25A7613-1715-425C-9A2C-F05DCFFC4DE4}" srcOrd="0" destOrd="0" presId="urn:microsoft.com/office/officeart/2018/5/layout/IconCircleLabelList"/>
    <dgm:cxn modelId="{E35BEDE2-2B63-4AB5-BBB1-3B8BD0EB416A}" type="presOf" srcId="{EA491424-07EB-4B81-9095-99D5EDA8BEC6}" destId="{836A1CE1-F0B4-4382-A06C-211835DD886E}" srcOrd="0" destOrd="0" presId="urn:microsoft.com/office/officeart/2018/5/layout/IconCircleLabelList"/>
    <dgm:cxn modelId="{CE8B91F9-583E-4E68-95DD-7417ED530E23}" srcId="{40BBC868-CD73-42FD-97AC-5DB7B1D51E9D}" destId="{EB37F11C-92A5-4169-BBE0-D91C59FC300F}" srcOrd="0" destOrd="0" parTransId="{44EE5126-9D76-42BF-806E-33C35E24E9EE}" sibTransId="{E6EC9DB3-BD49-442C-B010-8E6911AAFD4A}"/>
    <dgm:cxn modelId="{6D30DC26-39DB-48E1-8058-5F0A0056F346}" type="presParOf" srcId="{85D81031-CA2D-4139-94CD-CAD90A46BDAC}" destId="{BC0CE328-3F1B-4208-A3B3-307C91CA2269}" srcOrd="0" destOrd="0" presId="urn:microsoft.com/office/officeart/2018/5/layout/IconCircleLabelList"/>
    <dgm:cxn modelId="{FADD8978-8D78-47B7-A759-06CA84A41C10}" type="presParOf" srcId="{BC0CE328-3F1B-4208-A3B3-307C91CA2269}" destId="{CD059E9E-FACB-4ECB-ACE9-90CFE113A079}" srcOrd="0" destOrd="0" presId="urn:microsoft.com/office/officeart/2018/5/layout/IconCircleLabelList"/>
    <dgm:cxn modelId="{7C594EA4-EF5E-477C-AC50-A03AC5D1E4CF}" type="presParOf" srcId="{BC0CE328-3F1B-4208-A3B3-307C91CA2269}" destId="{1274339D-14F2-4208-9EF7-4E7FDAF21B22}" srcOrd="1" destOrd="0" presId="urn:microsoft.com/office/officeart/2018/5/layout/IconCircleLabelList"/>
    <dgm:cxn modelId="{14A9A774-38CD-4F04-8598-7C236EEB5645}" type="presParOf" srcId="{BC0CE328-3F1B-4208-A3B3-307C91CA2269}" destId="{6921525A-95C4-4D67-BBD6-DD832B476EAD}" srcOrd="2" destOrd="0" presId="urn:microsoft.com/office/officeart/2018/5/layout/IconCircleLabelList"/>
    <dgm:cxn modelId="{2AD92AEC-5DAE-4764-8BD4-E278FF64A21C}" type="presParOf" srcId="{BC0CE328-3F1B-4208-A3B3-307C91CA2269}" destId="{D25A7613-1715-425C-9A2C-F05DCFFC4DE4}" srcOrd="3" destOrd="0" presId="urn:microsoft.com/office/officeart/2018/5/layout/IconCircleLabelList"/>
    <dgm:cxn modelId="{513F9B7B-BAAF-45D4-9EE8-49BFD73509AD}" type="presParOf" srcId="{85D81031-CA2D-4139-94CD-CAD90A46BDAC}" destId="{54815965-2171-451E-8AF2-1449D9B1B5C6}" srcOrd="1" destOrd="0" presId="urn:microsoft.com/office/officeart/2018/5/layout/IconCircleLabelList"/>
    <dgm:cxn modelId="{B996A794-208C-4E0B-856C-332BBA076C12}" type="presParOf" srcId="{85D81031-CA2D-4139-94CD-CAD90A46BDAC}" destId="{30B74B72-FBA7-451B-AD2B-AB609DE4C6ED}" srcOrd="2" destOrd="0" presId="urn:microsoft.com/office/officeart/2018/5/layout/IconCircleLabelList"/>
    <dgm:cxn modelId="{FB3F5176-D3A3-45F1-BF8A-8962C3D40387}" type="presParOf" srcId="{30B74B72-FBA7-451B-AD2B-AB609DE4C6ED}" destId="{C98BED53-928F-4DAA-BE3C-F94EEB0B36BC}" srcOrd="0" destOrd="0" presId="urn:microsoft.com/office/officeart/2018/5/layout/IconCircleLabelList"/>
    <dgm:cxn modelId="{97063BDF-90C0-4A48-ACEA-18F7E01BD64F}" type="presParOf" srcId="{30B74B72-FBA7-451B-AD2B-AB609DE4C6ED}" destId="{E54185C6-91DC-4E84-9A75-BC706478E3C4}" srcOrd="1" destOrd="0" presId="urn:microsoft.com/office/officeart/2018/5/layout/IconCircleLabelList"/>
    <dgm:cxn modelId="{C80C333D-82D7-4327-926F-06A4F26B7DAD}" type="presParOf" srcId="{30B74B72-FBA7-451B-AD2B-AB609DE4C6ED}" destId="{A7995BF9-46C3-47FA-B85E-80EC43CB68E2}" srcOrd="2" destOrd="0" presId="urn:microsoft.com/office/officeart/2018/5/layout/IconCircleLabelList"/>
    <dgm:cxn modelId="{BFF42DBF-1FC6-4A9F-8885-BF9CDDEB8FDF}" type="presParOf" srcId="{30B74B72-FBA7-451B-AD2B-AB609DE4C6ED}" destId="{5B1371D6-D7CF-48B0-947E-52B2A459FF0D}" srcOrd="3" destOrd="0" presId="urn:microsoft.com/office/officeart/2018/5/layout/IconCircleLabelList"/>
    <dgm:cxn modelId="{88EF5311-F846-4C6D-93EA-1630F94076D3}" type="presParOf" srcId="{85D81031-CA2D-4139-94CD-CAD90A46BDAC}" destId="{5CBEE899-A847-4D41-9604-779DF024E349}" srcOrd="3" destOrd="0" presId="urn:microsoft.com/office/officeart/2018/5/layout/IconCircleLabelList"/>
    <dgm:cxn modelId="{61788299-7744-4414-A7D5-B0C0B6D3CB01}" type="presParOf" srcId="{85D81031-CA2D-4139-94CD-CAD90A46BDAC}" destId="{88EECBAA-0C10-472A-BB5B-7BB88E4CD15B}" srcOrd="4" destOrd="0" presId="urn:microsoft.com/office/officeart/2018/5/layout/IconCircleLabelList"/>
    <dgm:cxn modelId="{190DAEA3-CF8B-4CC4-B8E7-3791DD6E1519}" type="presParOf" srcId="{88EECBAA-0C10-472A-BB5B-7BB88E4CD15B}" destId="{4D7EC994-899B-4530-ACA6-54C7FC9DAD39}" srcOrd="0" destOrd="0" presId="urn:microsoft.com/office/officeart/2018/5/layout/IconCircleLabelList"/>
    <dgm:cxn modelId="{F817469F-B214-413D-86D3-CB18F4C9B7B9}" type="presParOf" srcId="{88EECBAA-0C10-472A-BB5B-7BB88E4CD15B}" destId="{5CC76182-BC45-43CF-87AC-14DA1451A580}" srcOrd="1" destOrd="0" presId="urn:microsoft.com/office/officeart/2018/5/layout/IconCircleLabelList"/>
    <dgm:cxn modelId="{E32C1EAA-7293-4F00-A38D-AA9A900A8319}" type="presParOf" srcId="{88EECBAA-0C10-472A-BB5B-7BB88E4CD15B}" destId="{59417005-F6C5-4A02-9265-AF5046AF5939}" srcOrd="2" destOrd="0" presId="urn:microsoft.com/office/officeart/2018/5/layout/IconCircleLabelList"/>
    <dgm:cxn modelId="{9992A313-7C8E-48EA-A2B3-3FD1D41980B2}" type="presParOf" srcId="{88EECBAA-0C10-472A-BB5B-7BB88E4CD15B}" destId="{836A1CE1-F0B4-4382-A06C-211835DD886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59E9E-FACB-4ECB-ACE9-90CFE113A079}">
      <dsp:nvSpPr>
        <dsp:cNvPr id="0" name=""/>
        <dsp:cNvSpPr/>
      </dsp:nvSpPr>
      <dsp:spPr>
        <a:xfrm>
          <a:off x="679050" y="48865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4339D-14F2-4208-9EF7-4E7FDAF21B22}">
      <dsp:nvSpPr>
        <dsp:cNvPr id="0" name=""/>
        <dsp:cNvSpPr/>
      </dsp:nvSpPr>
      <dsp:spPr>
        <a:xfrm>
          <a:off x="1081237" y="89084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5A7613-1715-425C-9A2C-F05DCFFC4DE4}">
      <dsp:nvSpPr>
        <dsp:cNvPr id="0" name=""/>
        <dsp:cNvSpPr/>
      </dsp:nvSpPr>
      <dsp:spPr>
        <a:xfrm>
          <a:off x="75768" y="296365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GB" sz="2300" kern="1200"/>
            <a:t>Promote use of outdoor spaces</a:t>
          </a:r>
          <a:endParaRPr lang="en-US" sz="2300" kern="1200"/>
        </a:p>
      </dsp:txBody>
      <dsp:txXfrm>
        <a:off x="75768" y="2963658"/>
        <a:ext cx="3093750" cy="720000"/>
      </dsp:txXfrm>
    </dsp:sp>
    <dsp:sp modelId="{C98BED53-928F-4DAA-BE3C-F94EEB0B36BC}">
      <dsp:nvSpPr>
        <dsp:cNvPr id="0" name=""/>
        <dsp:cNvSpPr/>
      </dsp:nvSpPr>
      <dsp:spPr>
        <a:xfrm>
          <a:off x="4314206" y="48865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185C6-91DC-4E84-9A75-BC706478E3C4}">
      <dsp:nvSpPr>
        <dsp:cNvPr id="0" name=""/>
        <dsp:cNvSpPr/>
      </dsp:nvSpPr>
      <dsp:spPr>
        <a:xfrm>
          <a:off x="4716393" y="89084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371D6-D7CF-48B0-947E-52B2A459FF0D}">
      <dsp:nvSpPr>
        <dsp:cNvPr id="0" name=""/>
        <dsp:cNvSpPr/>
      </dsp:nvSpPr>
      <dsp:spPr>
        <a:xfrm>
          <a:off x="3710925" y="296365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GB" sz="2300" kern="1200"/>
            <a:t>Review survey design</a:t>
          </a:r>
          <a:endParaRPr lang="en-US" sz="2300" kern="1200"/>
        </a:p>
      </dsp:txBody>
      <dsp:txXfrm>
        <a:off x="3710925" y="2963658"/>
        <a:ext cx="3093750" cy="720000"/>
      </dsp:txXfrm>
    </dsp:sp>
    <dsp:sp modelId="{4D7EC994-899B-4530-ACA6-54C7FC9DAD39}">
      <dsp:nvSpPr>
        <dsp:cNvPr id="0" name=""/>
        <dsp:cNvSpPr/>
      </dsp:nvSpPr>
      <dsp:spPr>
        <a:xfrm>
          <a:off x="7949362" y="48865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76182-BC45-43CF-87AC-14DA1451A580}">
      <dsp:nvSpPr>
        <dsp:cNvPr id="0" name=""/>
        <dsp:cNvSpPr/>
      </dsp:nvSpPr>
      <dsp:spPr>
        <a:xfrm>
          <a:off x="8351550" y="890845"/>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6A1CE1-F0B4-4382-A06C-211835DD886E}">
      <dsp:nvSpPr>
        <dsp:cNvPr id="0" name=""/>
        <dsp:cNvSpPr/>
      </dsp:nvSpPr>
      <dsp:spPr>
        <a:xfrm>
          <a:off x="7346081" y="296365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GB" sz="2300" kern="1200" dirty="0"/>
            <a:t>Attempt different modelling techniques</a:t>
          </a:r>
          <a:endParaRPr lang="en-US" sz="2300" kern="1200" dirty="0"/>
        </a:p>
      </dsp:txBody>
      <dsp:txXfrm>
        <a:off x="7346081" y="2963658"/>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E1368-901D-CA4A-820D-06EA8FDE4BA4}" type="datetimeFigureOut">
              <a:rPr lang="en-US" smtClean="0"/>
              <a:t>9/21/22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195DF-C8FA-2C4A-A9AB-10E0314AC0BE}" type="slidenum">
              <a:rPr lang="en-US" smtClean="0"/>
              <a:t>‹#›</a:t>
            </a:fld>
            <a:endParaRPr lang="en-US"/>
          </a:p>
        </p:txBody>
      </p:sp>
    </p:spTree>
    <p:extLst>
      <p:ext uri="{BB962C8B-B14F-4D97-AF65-F5344CB8AC3E}">
        <p14:creationId xmlns:p14="http://schemas.microsoft.com/office/powerpoint/2010/main" val="105340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333333"/>
                </a:solidFill>
                <a:effectLst/>
                <a:latin typeface="Roboto" panose="02000000000000000000" pitchFamily="2" charset="0"/>
              </a:rPr>
              <a:t>The Scottish Household Survey is: </a:t>
            </a:r>
          </a:p>
          <a:p>
            <a:pPr algn="l">
              <a:buFont typeface="Arial" panose="020B0604020202020204" pitchFamily="34" charset="0"/>
              <a:buChar char="•"/>
            </a:pPr>
            <a:r>
              <a:rPr lang="en-GB" b="0" i="0" u="none" strike="noStrike" dirty="0">
                <a:solidFill>
                  <a:srgbClr val="333333"/>
                </a:solidFill>
                <a:effectLst/>
                <a:latin typeface="Roboto" panose="02000000000000000000" pitchFamily="2" charset="0"/>
              </a:rPr>
              <a:t>a face-to-face survey of a sample of people in private residences in Scotland</a:t>
            </a:r>
          </a:p>
          <a:p>
            <a:pPr algn="l">
              <a:buFont typeface="Arial" panose="020B0604020202020204" pitchFamily="34" charset="0"/>
              <a:buChar char="•"/>
            </a:pPr>
            <a:r>
              <a:rPr lang="en-GB" b="0" i="0" u="none" strike="noStrike" dirty="0">
                <a:solidFill>
                  <a:srgbClr val="333333"/>
                </a:solidFill>
                <a:effectLst/>
                <a:latin typeface="Roboto" panose="02000000000000000000" pitchFamily="2" charset="0"/>
              </a:rPr>
              <a:t>interviewer-administered in people’s homes</a:t>
            </a:r>
          </a:p>
          <a:p>
            <a:pPr algn="l">
              <a:buFont typeface="Arial" panose="020B0604020202020204" pitchFamily="34" charset="0"/>
              <a:buChar char="•"/>
            </a:pPr>
            <a:r>
              <a:rPr lang="en-GB" b="0" i="0" u="none" strike="noStrike" dirty="0">
                <a:solidFill>
                  <a:srgbClr val="333333"/>
                </a:solidFill>
                <a:effectLst/>
                <a:latin typeface="Roboto" panose="02000000000000000000" pitchFamily="2" charset="0"/>
              </a:rPr>
              <a:t>Voluntary -&gt; self-selection bias</a:t>
            </a:r>
          </a:p>
          <a:p>
            <a:pPr algn="l">
              <a:buFont typeface="Arial" panose="020B0604020202020204" pitchFamily="34" charset="0"/>
              <a:buChar char="•"/>
            </a:pPr>
            <a:r>
              <a:rPr lang="en-GB" b="0" i="0" u="none" strike="noStrike" dirty="0">
                <a:solidFill>
                  <a:srgbClr val="333333"/>
                </a:solidFill>
                <a:effectLst/>
                <a:latin typeface="Roboto" panose="02000000000000000000" pitchFamily="2" charset="0"/>
              </a:rPr>
              <a:t>Scotland-wide; it covers all 32 local authorities </a:t>
            </a:r>
          </a:p>
          <a:p>
            <a:pPr algn="l">
              <a:buFont typeface="Arial" panose="020B0604020202020204" pitchFamily="34" charset="0"/>
              <a:buChar char="•"/>
            </a:pPr>
            <a:r>
              <a:rPr lang="en-GB" b="0" i="0" u="none" strike="noStrike" dirty="0">
                <a:solidFill>
                  <a:srgbClr val="333333"/>
                </a:solidFill>
                <a:effectLst/>
                <a:latin typeface="Roboto" panose="02000000000000000000" pitchFamily="2" charset="0"/>
              </a:rPr>
              <a:t>three surveys in one: Transport and Travel in Scotland Survey, the Scottish House Condition Survey as well as the Scottish Household Survey</a:t>
            </a:r>
          </a:p>
          <a:p>
            <a:pPr algn="l">
              <a:buFont typeface="Arial" panose="020B0604020202020204" pitchFamily="34" charset="0"/>
              <a:buChar char="•"/>
            </a:pPr>
            <a:r>
              <a:rPr lang="en-GB" b="0" i="0" u="none" strike="noStrike" dirty="0">
                <a:solidFill>
                  <a:srgbClr val="333333"/>
                </a:solidFill>
                <a:effectLst/>
                <a:latin typeface="Roboto" panose="02000000000000000000" pitchFamily="2" charset="0"/>
              </a:rPr>
              <a:t>long-running since 1999</a:t>
            </a:r>
          </a:p>
          <a:p>
            <a:pPr algn="l">
              <a:buFont typeface="Arial" panose="020B0604020202020204" pitchFamily="34" charset="0"/>
              <a:buChar char="•"/>
            </a:pPr>
            <a:r>
              <a:rPr lang="en-GB" b="0" i="0" u="none" strike="noStrike" dirty="0">
                <a:solidFill>
                  <a:srgbClr val="333333"/>
                </a:solidFill>
                <a:effectLst/>
                <a:latin typeface="Roboto" panose="02000000000000000000" pitchFamily="2" charset="0"/>
              </a:rPr>
              <a:t>wide-ranging in topics covered, including evidence on the physical condition of Scotland’s homes</a:t>
            </a:r>
          </a:p>
          <a:p>
            <a:pPr algn="l">
              <a:buFont typeface="Arial" panose="020B0604020202020204" pitchFamily="34" charset="0"/>
              <a:buChar char="•"/>
            </a:pPr>
            <a:r>
              <a:rPr lang="en-GB" b="0" i="0" u="none" strike="noStrike" dirty="0">
                <a:solidFill>
                  <a:srgbClr val="333333"/>
                </a:solidFill>
                <a:effectLst/>
                <a:latin typeface="Roboto" panose="02000000000000000000" pitchFamily="2" charset="0"/>
              </a:rPr>
              <a:t>a provider of robust evidence on the composition, characteristics, attitudes and behaviour of private households and individuals</a:t>
            </a:r>
          </a:p>
          <a:p>
            <a:pPr algn="l">
              <a:buFont typeface="Arial" panose="020B0604020202020204" pitchFamily="34" charset="0"/>
              <a:buChar char="•"/>
            </a:pPr>
            <a:r>
              <a:rPr lang="en-GB" b="0" i="0" u="none" strike="noStrike" dirty="0">
                <a:solidFill>
                  <a:srgbClr val="333333"/>
                </a:solidFill>
                <a:effectLst/>
                <a:latin typeface="Roboto" panose="02000000000000000000" pitchFamily="2" charset="0"/>
              </a:rPr>
              <a:t> collects info on greenspace, neighbourhood rating and community belonging. </a:t>
            </a:r>
          </a:p>
          <a:p>
            <a:endParaRPr lang="en-GB" dirty="0"/>
          </a:p>
          <a:p>
            <a:r>
              <a:rPr lang="en-GB" dirty="0"/>
              <a:t>Questions are asked not always asked every year and not to every household.</a:t>
            </a:r>
          </a:p>
          <a:p>
            <a:r>
              <a:rPr lang="en-GB" dirty="0"/>
              <a:t>Estimated percentage.</a:t>
            </a:r>
          </a:p>
          <a:p>
            <a:r>
              <a:rPr lang="en-GB" dirty="0"/>
              <a:t>Do have full responses for neighbourhood rating, community belonging and distance. </a:t>
            </a:r>
          </a:p>
        </p:txBody>
      </p:sp>
      <p:sp>
        <p:nvSpPr>
          <p:cNvPr id="4" name="Slide Number Placeholder 3"/>
          <p:cNvSpPr>
            <a:spLocks noGrp="1"/>
          </p:cNvSpPr>
          <p:nvPr>
            <p:ph type="sldNum" sz="quarter" idx="5"/>
          </p:nvPr>
        </p:nvSpPr>
        <p:spPr/>
        <p:txBody>
          <a:bodyPr/>
          <a:lstStyle/>
          <a:p>
            <a:fld id="{06F195DF-C8FA-2C4A-A9AB-10E0314AC0BE}" type="slidenum">
              <a:rPr lang="en-US" smtClean="0"/>
              <a:t>2</a:t>
            </a:fld>
            <a:endParaRPr lang="en-US"/>
          </a:p>
        </p:txBody>
      </p:sp>
    </p:spTree>
    <p:extLst>
      <p:ext uri="{BB962C8B-B14F-4D97-AF65-F5344CB8AC3E}">
        <p14:creationId xmlns:p14="http://schemas.microsoft.com/office/powerpoint/2010/main" val="561892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Must be noted that this data comes from a different set to the analysis seen so far. Not able to pull out specific local areas of interest.</a:t>
            </a:r>
          </a:p>
          <a:p>
            <a:endParaRPr lang="en-GB" dirty="0"/>
          </a:p>
          <a:p>
            <a:r>
              <a:rPr lang="en-GB" dirty="0"/>
              <a:t>Data represents individual answers to a set of questions from the SHS from 2012 to 2019. </a:t>
            </a:r>
          </a:p>
          <a:p>
            <a:endParaRPr lang="en-GB" dirty="0"/>
          </a:p>
          <a:p>
            <a:r>
              <a:rPr lang="en-GB" dirty="0"/>
              <a:t>Data is presented as total respondents and not as an estimated percentage. </a:t>
            </a:r>
          </a:p>
          <a:p>
            <a:endParaRPr lang="en-GB" dirty="0"/>
          </a:p>
          <a:p>
            <a:r>
              <a:rPr lang="en-GB" dirty="0"/>
              <a:t>Data includes different variables, including variables that refer to other aspects of access to greenspace; use, satisfaction. Also, other factors that might influence neighbourhood rating such as community belonging.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Some data missing for 2012 (volunteering), 2017 and 2018 (satisfaction).  Imputed using random forest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6F195DF-C8FA-2C4A-A9AB-10E0314AC0BE}" type="slidenum">
              <a:rPr lang="en-US" smtClean="0"/>
              <a:t>13</a:t>
            </a:fld>
            <a:endParaRPr lang="en-US"/>
          </a:p>
        </p:txBody>
      </p:sp>
    </p:spTree>
    <p:extLst>
      <p:ext uri="{BB962C8B-B14F-4D97-AF65-F5344CB8AC3E}">
        <p14:creationId xmlns:p14="http://schemas.microsoft.com/office/powerpoint/2010/main" val="367917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Model used to predict neighbourhood rating is a random forest model.</a:t>
            </a:r>
          </a:p>
          <a:p>
            <a:r>
              <a:rPr lang="en-GB" dirty="0"/>
              <a:t>75% accuracy.</a:t>
            </a:r>
          </a:p>
          <a:p>
            <a:r>
              <a:rPr lang="en-GB" dirty="0"/>
              <a:t>Accurate prediction on “Very good” and “Fairly good” (good sensitivity and specificity values), likely because those make up the majority of the data. Good specificity values and decent sensitivity for poor ratings. </a:t>
            </a:r>
          </a:p>
          <a:p>
            <a:r>
              <a:rPr lang="en-GB" dirty="0"/>
              <a:t>Blackbox model, difficult to interpret in a particularly detailed way. </a:t>
            </a:r>
          </a:p>
          <a:p>
            <a:endParaRPr lang="en-GB" dirty="0"/>
          </a:p>
          <a:p>
            <a:r>
              <a:rPr lang="en-GB" dirty="0"/>
              <a:t>Community belonging by far the most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Followed closely by year.  &gt; Perhaps this is to do with the selection of respondents or the format of questions. Questions do change or reformatted each year. The SHS informs the SSCQ, if these have changed over the year then answers might too. (Satisfaction has imputed values for 2017 and 2018.)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Greenspace use the third most important. Not a variable covered in previous data. Fairly more important than distance. Also satisfaction more important than distance.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Be good to see how in the past these variables have affected neighbourhood rating. (Data the model was trained on). </a:t>
            </a:r>
          </a:p>
        </p:txBody>
      </p:sp>
      <p:sp>
        <p:nvSpPr>
          <p:cNvPr id="4" name="Slide Number Placeholder 3"/>
          <p:cNvSpPr>
            <a:spLocks noGrp="1"/>
          </p:cNvSpPr>
          <p:nvPr>
            <p:ph type="sldNum" sz="quarter" idx="5"/>
          </p:nvPr>
        </p:nvSpPr>
        <p:spPr/>
        <p:txBody>
          <a:bodyPr/>
          <a:lstStyle/>
          <a:p>
            <a:fld id="{06F195DF-C8FA-2C4A-A9AB-10E0314AC0BE}" type="slidenum">
              <a:rPr lang="en-US" smtClean="0"/>
              <a:t>14</a:t>
            </a:fld>
            <a:endParaRPr lang="en-US"/>
          </a:p>
        </p:txBody>
      </p:sp>
    </p:spTree>
    <p:extLst>
      <p:ext uri="{BB962C8B-B14F-4D97-AF65-F5344CB8AC3E}">
        <p14:creationId xmlns:p14="http://schemas.microsoft.com/office/powerpoint/2010/main" val="355647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seems to be a pattern in how rating and belonging are connected. Respondents tend to answer with the same level answer to both questions. </a:t>
            </a:r>
          </a:p>
        </p:txBody>
      </p:sp>
      <p:sp>
        <p:nvSpPr>
          <p:cNvPr id="4" name="Slide Number Placeholder 3"/>
          <p:cNvSpPr>
            <a:spLocks noGrp="1"/>
          </p:cNvSpPr>
          <p:nvPr>
            <p:ph type="sldNum" sz="quarter" idx="5"/>
          </p:nvPr>
        </p:nvSpPr>
        <p:spPr/>
        <p:txBody>
          <a:bodyPr/>
          <a:lstStyle/>
          <a:p>
            <a:fld id="{06F195DF-C8FA-2C4A-A9AB-10E0314AC0BE}" type="slidenum">
              <a:rPr lang="en-US" smtClean="0"/>
              <a:t>15</a:t>
            </a:fld>
            <a:endParaRPr lang="en-US"/>
          </a:p>
        </p:txBody>
      </p:sp>
    </p:spTree>
    <p:extLst>
      <p:ext uri="{BB962C8B-B14F-4D97-AF65-F5344CB8AC3E}">
        <p14:creationId xmlns:p14="http://schemas.microsoft.com/office/powerpoint/2010/main" val="92748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big dip in the numbers answering good in 2017 and 2018. </a:t>
            </a:r>
          </a:p>
          <a:p>
            <a:endParaRPr lang="en-GB" dirty="0"/>
          </a:p>
          <a:p>
            <a:r>
              <a:rPr lang="en-GB" dirty="0"/>
              <a:t>Perhaps there’s an outside factor that is influencing. Those years have a lot of imputed data for the satisfaction column but the neighbourhood rating data was complete, so shouldn’t be much of a difference. Suggests that there was a major change in the survey’s format in those years (but looking at the questions answered not really).  </a:t>
            </a:r>
          </a:p>
        </p:txBody>
      </p:sp>
      <p:sp>
        <p:nvSpPr>
          <p:cNvPr id="4" name="Slide Number Placeholder 3"/>
          <p:cNvSpPr>
            <a:spLocks noGrp="1"/>
          </p:cNvSpPr>
          <p:nvPr>
            <p:ph type="sldNum" sz="quarter" idx="5"/>
          </p:nvPr>
        </p:nvSpPr>
        <p:spPr/>
        <p:txBody>
          <a:bodyPr/>
          <a:lstStyle/>
          <a:p>
            <a:fld id="{06F195DF-C8FA-2C4A-A9AB-10E0314AC0BE}" type="slidenum">
              <a:rPr lang="en-US" smtClean="0"/>
              <a:t>16</a:t>
            </a:fld>
            <a:endParaRPr lang="en-US"/>
          </a:p>
        </p:txBody>
      </p:sp>
    </p:spTree>
    <p:extLst>
      <p:ext uri="{BB962C8B-B14F-4D97-AF65-F5344CB8AC3E}">
        <p14:creationId xmlns:p14="http://schemas.microsoft.com/office/powerpoint/2010/main" val="791017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Vast majority of people are not using greenspace regularly. Discounting those people, there’s a similar pattern to community belonging and neighbourhood rating to greenspace use. </a:t>
            </a:r>
          </a:p>
          <a:p>
            <a:endParaRPr lang="en-GB" dirty="0"/>
          </a:p>
          <a:p>
            <a:r>
              <a:rPr lang="en-GB" dirty="0"/>
              <a:t>Would be interesting to see how greenspace use and distance align (and satisfaction). </a:t>
            </a:r>
          </a:p>
        </p:txBody>
      </p:sp>
      <p:sp>
        <p:nvSpPr>
          <p:cNvPr id="4" name="Slide Number Placeholder 3"/>
          <p:cNvSpPr>
            <a:spLocks noGrp="1"/>
          </p:cNvSpPr>
          <p:nvPr>
            <p:ph type="sldNum" sz="quarter" idx="5"/>
          </p:nvPr>
        </p:nvSpPr>
        <p:spPr/>
        <p:txBody>
          <a:bodyPr/>
          <a:lstStyle/>
          <a:p>
            <a:fld id="{06F195DF-C8FA-2C4A-A9AB-10E0314AC0BE}" type="slidenum">
              <a:rPr lang="en-US" smtClean="0"/>
              <a:t>17</a:t>
            </a:fld>
            <a:endParaRPr lang="en-US"/>
          </a:p>
        </p:txBody>
      </p:sp>
    </p:spTree>
    <p:extLst>
      <p:ext uri="{BB962C8B-B14F-4D97-AF65-F5344CB8AC3E}">
        <p14:creationId xmlns:p14="http://schemas.microsoft.com/office/powerpoint/2010/main" val="361289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F195DF-C8FA-2C4A-A9AB-10E0314AC0BE}" type="slidenum">
              <a:rPr lang="en-US" smtClean="0"/>
              <a:t>18</a:t>
            </a:fld>
            <a:endParaRPr lang="en-US"/>
          </a:p>
        </p:txBody>
      </p:sp>
    </p:spTree>
    <p:extLst>
      <p:ext uri="{BB962C8B-B14F-4D97-AF65-F5344CB8AC3E}">
        <p14:creationId xmlns:p14="http://schemas.microsoft.com/office/powerpoint/2010/main" val="3147816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5"/>
          </p:nvPr>
        </p:nvSpPr>
        <p:spPr/>
        <p:txBody>
          <a:bodyPr/>
          <a:lstStyle/>
          <a:p>
            <a:fld id="{06F195DF-C8FA-2C4A-A9AB-10E0314AC0BE}" type="slidenum">
              <a:rPr lang="en-US" smtClean="0"/>
              <a:t>19</a:t>
            </a:fld>
            <a:endParaRPr lang="en-US"/>
          </a:p>
        </p:txBody>
      </p:sp>
    </p:spTree>
    <p:extLst>
      <p:ext uri="{BB962C8B-B14F-4D97-AF65-F5344CB8AC3E}">
        <p14:creationId xmlns:p14="http://schemas.microsoft.com/office/powerpoint/2010/main" val="975444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F195DF-C8FA-2C4A-A9AB-10E0314AC0BE}" type="slidenum">
              <a:rPr lang="en-US" smtClean="0"/>
              <a:t>20</a:t>
            </a:fld>
            <a:endParaRPr lang="en-US"/>
          </a:p>
        </p:txBody>
      </p:sp>
    </p:spTree>
    <p:extLst>
      <p:ext uri="{BB962C8B-B14F-4D97-AF65-F5344CB8AC3E}">
        <p14:creationId xmlns:p14="http://schemas.microsoft.com/office/powerpoint/2010/main" val="346456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SHS informs the NPF (along with other national surveys crime and health). NPF is Scotland’s national compliment to the UN’s 17 Sustainable development goals. </a:t>
            </a:r>
          </a:p>
          <a:p>
            <a:r>
              <a:rPr lang="en-GB" dirty="0"/>
              <a:t>It aims at motivating the whole country, at national, local and individual levels to strive for 11 National Outcomes.</a:t>
            </a:r>
          </a:p>
          <a:p>
            <a:endParaRPr lang="en-GB" dirty="0"/>
          </a:p>
          <a:p>
            <a:r>
              <a:rPr lang="en-GB" dirty="0"/>
              <a:t>The SHS is a marker for the Communities marker. In particular national indicators “perceptions of local area” and “access to green and blue space”. </a:t>
            </a:r>
          </a:p>
        </p:txBody>
      </p:sp>
      <p:sp>
        <p:nvSpPr>
          <p:cNvPr id="4" name="Slide Number Placeholder 3"/>
          <p:cNvSpPr>
            <a:spLocks noGrp="1"/>
          </p:cNvSpPr>
          <p:nvPr>
            <p:ph type="sldNum" sz="quarter" idx="5"/>
          </p:nvPr>
        </p:nvSpPr>
        <p:spPr/>
        <p:txBody>
          <a:bodyPr/>
          <a:lstStyle/>
          <a:p>
            <a:fld id="{06F195DF-C8FA-2C4A-A9AB-10E0314AC0BE}" type="slidenum">
              <a:rPr lang="en-US" smtClean="0"/>
              <a:t>3</a:t>
            </a:fld>
            <a:endParaRPr lang="en-US"/>
          </a:p>
        </p:txBody>
      </p:sp>
    </p:spTree>
    <p:extLst>
      <p:ext uri="{BB962C8B-B14F-4D97-AF65-F5344CB8AC3E}">
        <p14:creationId xmlns:p14="http://schemas.microsoft.com/office/powerpoint/2010/main" val="1485931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 people feel about their local communities?</a:t>
            </a:r>
          </a:p>
          <a:p>
            <a:endParaRPr lang="en-GB" dirty="0"/>
          </a:p>
          <a:p>
            <a:r>
              <a:rPr lang="en-GB" dirty="0"/>
              <a:t>Greenspace or </a:t>
            </a:r>
            <a:r>
              <a:rPr lang="en-GB" dirty="0" err="1"/>
              <a:t>bluespace</a:t>
            </a:r>
            <a:r>
              <a:rPr lang="en-GB" dirty="0"/>
              <a:t>: nearest outdoor area.</a:t>
            </a:r>
          </a:p>
          <a:p>
            <a:r>
              <a:rPr lang="en-GB" dirty="0"/>
              <a:t>Access questions: Distance/use/satisfaction.</a:t>
            </a:r>
          </a:p>
          <a:p>
            <a:endParaRPr lang="en-GB" dirty="0">
              <a:effectLst/>
              <a:latin typeface="Helvetica" pitchFamily="2" charset="0"/>
            </a:endParaRPr>
          </a:p>
          <a:p>
            <a:endParaRPr lang="en-GB" dirty="0">
              <a:effectLst/>
              <a:latin typeface="Helvetica" pitchFamily="2" charset="0"/>
            </a:endParaRPr>
          </a:p>
          <a:p>
            <a:r>
              <a:rPr lang="en-GB" dirty="0">
                <a:effectLst/>
                <a:latin typeface="Helvetica" pitchFamily="2" charset="0"/>
              </a:rPr>
              <a:t>How do people in neighbourhoods with good access to green space differ from those who have no good</a:t>
            </a:r>
          </a:p>
          <a:p>
            <a:r>
              <a:rPr lang="en-GB" dirty="0">
                <a:effectLst/>
                <a:latin typeface="Helvetica" pitchFamily="2" charset="0"/>
              </a:rPr>
              <a:t>access? Are there differences in how they rate their neighbourhoods? Are there differences in how they</a:t>
            </a:r>
          </a:p>
          <a:p>
            <a:r>
              <a:rPr lang="en-GB" dirty="0">
                <a:effectLst/>
                <a:latin typeface="Helvetica" pitchFamily="2" charset="0"/>
              </a:rPr>
              <a:t>rate their communities?</a:t>
            </a:r>
          </a:p>
          <a:p>
            <a:endParaRPr lang="en-GB" dirty="0"/>
          </a:p>
        </p:txBody>
      </p:sp>
      <p:sp>
        <p:nvSpPr>
          <p:cNvPr id="4" name="Slide Number Placeholder 3"/>
          <p:cNvSpPr>
            <a:spLocks noGrp="1"/>
          </p:cNvSpPr>
          <p:nvPr>
            <p:ph type="sldNum" sz="quarter" idx="5"/>
          </p:nvPr>
        </p:nvSpPr>
        <p:spPr/>
        <p:txBody>
          <a:bodyPr/>
          <a:lstStyle/>
          <a:p>
            <a:fld id="{06F195DF-C8FA-2C4A-A9AB-10E0314AC0BE}" type="slidenum">
              <a:rPr lang="en-US" smtClean="0"/>
              <a:t>4</a:t>
            </a:fld>
            <a:endParaRPr lang="en-US"/>
          </a:p>
        </p:txBody>
      </p:sp>
    </p:spTree>
    <p:extLst>
      <p:ext uri="{BB962C8B-B14F-4D97-AF65-F5344CB8AC3E}">
        <p14:creationId xmlns:p14="http://schemas.microsoft.com/office/powerpoint/2010/main" val="1299763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F195DF-C8FA-2C4A-A9AB-10E0314AC0BE}" type="slidenum">
              <a:rPr lang="en-US" smtClean="0"/>
              <a:t>5</a:t>
            </a:fld>
            <a:endParaRPr lang="en-US"/>
          </a:p>
        </p:txBody>
      </p:sp>
    </p:spTree>
    <p:extLst>
      <p:ext uri="{BB962C8B-B14F-4D97-AF65-F5344CB8AC3E}">
        <p14:creationId xmlns:p14="http://schemas.microsoft.com/office/powerpoint/2010/main" val="4125555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gathered from </a:t>
            </a:r>
            <a:r>
              <a:rPr lang="en-GB" dirty="0" err="1"/>
              <a:t>statistics.scot.gov</a:t>
            </a:r>
            <a:r>
              <a:rPr lang="en-GB" dirty="0"/>
              <a:t> website.</a:t>
            </a:r>
          </a:p>
          <a:p>
            <a:r>
              <a:rPr lang="en-GB" dirty="0"/>
              <a:t>Values for across Scotland.</a:t>
            </a:r>
          </a:p>
          <a:p>
            <a:r>
              <a:rPr lang="en-GB" dirty="0"/>
              <a:t>From dataset with estimated proportions of respondents. </a:t>
            </a:r>
          </a:p>
          <a:p>
            <a:r>
              <a:rPr lang="en-GB" dirty="0"/>
              <a:t>Joined datasets</a:t>
            </a:r>
          </a:p>
          <a:p>
            <a:endParaRPr lang="en-GB" dirty="0"/>
          </a:p>
          <a:p>
            <a:r>
              <a:rPr lang="en-GB" dirty="0"/>
              <a:t>Majority of respondents live less than a 5 minute walk away from their nearest outdoor space. </a:t>
            </a:r>
          </a:p>
          <a:p>
            <a:endParaRPr lang="en-GB" dirty="0"/>
          </a:p>
          <a:p>
            <a:r>
              <a:rPr lang="en-GB" dirty="0"/>
              <a:t>People more likely to answer in the “Very good” or “Fairly good” than poor, for neighbourhood rating. </a:t>
            </a:r>
          </a:p>
        </p:txBody>
      </p:sp>
      <p:sp>
        <p:nvSpPr>
          <p:cNvPr id="4" name="Slide Number Placeholder 3"/>
          <p:cNvSpPr>
            <a:spLocks noGrp="1"/>
          </p:cNvSpPr>
          <p:nvPr>
            <p:ph type="sldNum" sz="quarter" idx="5"/>
          </p:nvPr>
        </p:nvSpPr>
        <p:spPr/>
        <p:txBody>
          <a:bodyPr/>
          <a:lstStyle/>
          <a:p>
            <a:fld id="{06F195DF-C8FA-2C4A-A9AB-10E0314AC0BE}" type="slidenum">
              <a:rPr lang="en-US" smtClean="0"/>
              <a:t>6</a:t>
            </a:fld>
            <a:endParaRPr lang="en-US"/>
          </a:p>
        </p:txBody>
      </p:sp>
    </p:spTree>
    <p:extLst>
      <p:ext uri="{BB962C8B-B14F-4D97-AF65-F5344CB8AC3E}">
        <p14:creationId xmlns:p14="http://schemas.microsoft.com/office/powerpoint/2010/main" val="98553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real clear pattern in they way respondents rate their neighbourhood by walking distance. </a:t>
            </a:r>
          </a:p>
          <a:p>
            <a:endParaRPr lang="en-GB" dirty="0"/>
          </a:p>
          <a:p>
            <a:endParaRPr lang="en-GB" dirty="0"/>
          </a:p>
        </p:txBody>
      </p:sp>
      <p:sp>
        <p:nvSpPr>
          <p:cNvPr id="4" name="Slide Number Placeholder 3"/>
          <p:cNvSpPr>
            <a:spLocks noGrp="1"/>
          </p:cNvSpPr>
          <p:nvPr>
            <p:ph type="sldNum" sz="quarter" idx="5"/>
          </p:nvPr>
        </p:nvSpPr>
        <p:spPr/>
        <p:txBody>
          <a:bodyPr/>
          <a:lstStyle/>
          <a:p>
            <a:fld id="{06F195DF-C8FA-2C4A-A9AB-10E0314AC0BE}" type="slidenum">
              <a:rPr lang="en-US" smtClean="0"/>
              <a:t>7</a:t>
            </a:fld>
            <a:endParaRPr lang="en-US"/>
          </a:p>
        </p:txBody>
      </p:sp>
    </p:spTree>
    <p:extLst>
      <p:ext uri="{BB962C8B-B14F-4D97-AF65-F5344CB8AC3E}">
        <p14:creationId xmlns:p14="http://schemas.microsoft.com/office/powerpoint/2010/main" val="1977101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 shows those living within 5 mins (most common answer).</a:t>
            </a:r>
          </a:p>
          <a:p>
            <a:endParaRPr lang="en-GB" dirty="0"/>
          </a:p>
          <a:p>
            <a:r>
              <a:rPr lang="en-GB" dirty="0"/>
              <a:t>Vast difference (almost 50%) between top (East Lothian) and bottom (West Dunbartonshire). </a:t>
            </a:r>
          </a:p>
          <a:p>
            <a:endParaRPr lang="en-GB" dirty="0"/>
          </a:p>
          <a:p>
            <a:r>
              <a:rPr lang="en-GB" dirty="0"/>
              <a:t>Difference perhaps down to urban/rural divide. </a:t>
            </a:r>
          </a:p>
          <a:p>
            <a:endParaRPr lang="en-GB" dirty="0"/>
          </a:p>
          <a:p>
            <a:r>
              <a:rPr lang="en-GB" dirty="0"/>
              <a:t>Bottom three contains 2 cities. </a:t>
            </a:r>
          </a:p>
        </p:txBody>
      </p:sp>
      <p:sp>
        <p:nvSpPr>
          <p:cNvPr id="4" name="Slide Number Placeholder 3"/>
          <p:cNvSpPr>
            <a:spLocks noGrp="1"/>
          </p:cNvSpPr>
          <p:nvPr>
            <p:ph type="sldNum" sz="quarter" idx="5"/>
          </p:nvPr>
        </p:nvSpPr>
        <p:spPr/>
        <p:txBody>
          <a:bodyPr/>
          <a:lstStyle/>
          <a:p>
            <a:fld id="{06F195DF-C8FA-2C4A-A9AB-10E0314AC0BE}" type="slidenum">
              <a:rPr lang="en-US" smtClean="0"/>
              <a:t>8</a:t>
            </a:fld>
            <a:endParaRPr lang="en-US"/>
          </a:p>
        </p:txBody>
      </p:sp>
    </p:spTree>
    <p:extLst>
      <p:ext uri="{BB962C8B-B14F-4D97-AF65-F5344CB8AC3E}">
        <p14:creationId xmlns:p14="http://schemas.microsoft.com/office/powerpoint/2010/main" val="1248906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Ratings are different. </a:t>
            </a:r>
          </a:p>
        </p:txBody>
      </p:sp>
      <p:sp>
        <p:nvSpPr>
          <p:cNvPr id="4" name="Slide Number Placeholder 3"/>
          <p:cNvSpPr>
            <a:spLocks noGrp="1"/>
          </p:cNvSpPr>
          <p:nvPr>
            <p:ph type="sldNum" sz="quarter" idx="5"/>
          </p:nvPr>
        </p:nvSpPr>
        <p:spPr/>
        <p:txBody>
          <a:bodyPr/>
          <a:lstStyle/>
          <a:p>
            <a:fld id="{06F195DF-C8FA-2C4A-A9AB-10E0314AC0BE}" type="slidenum">
              <a:rPr lang="en-US" smtClean="0"/>
              <a:t>9</a:t>
            </a:fld>
            <a:endParaRPr lang="en-US"/>
          </a:p>
        </p:txBody>
      </p:sp>
    </p:spTree>
    <p:extLst>
      <p:ext uri="{BB962C8B-B14F-4D97-AF65-F5344CB8AC3E}">
        <p14:creationId xmlns:p14="http://schemas.microsoft.com/office/powerpoint/2010/main" val="4065417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Easy to see from this plot that there are no respondents that live more than 10 minutes away from greenspace in the top 3 areas. Whereas the bottom three are much more varied in their distance to the outdoors. </a:t>
            </a:r>
          </a:p>
        </p:txBody>
      </p:sp>
      <p:sp>
        <p:nvSpPr>
          <p:cNvPr id="4" name="Slide Number Placeholder 3"/>
          <p:cNvSpPr>
            <a:spLocks noGrp="1"/>
          </p:cNvSpPr>
          <p:nvPr>
            <p:ph type="sldNum" sz="quarter" idx="5"/>
          </p:nvPr>
        </p:nvSpPr>
        <p:spPr/>
        <p:txBody>
          <a:bodyPr/>
          <a:lstStyle/>
          <a:p>
            <a:fld id="{06F195DF-C8FA-2C4A-A9AB-10E0314AC0BE}" type="slidenum">
              <a:rPr lang="en-US" smtClean="0"/>
              <a:t>10</a:t>
            </a:fld>
            <a:endParaRPr lang="en-US"/>
          </a:p>
        </p:txBody>
      </p:sp>
    </p:spTree>
    <p:extLst>
      <p:ext uri="{BB962C8B-B14F-4D97-AF65-F5344CB8AC3E}">
        <p14:creationId xmlns:p14="http://schemas.microsoft.com/office/powerpoint/2010/main" val="316621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8040-8613-C1DB-ACE0-B786ED4E823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5BA59E-99F0-CA81-CE51-52EA3FAA9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52E9F8-E836-1DA6-42DA-12C6DD13F0FC}"/>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5" name="Footer Placeholder 4">
            <a:extLst>
              <a:ext uri="{FF2B5EF4-FFF2-40B4-BE49-F238E27FC236}">
                <a16:creationId xmlns:a16="http://schemas.microsoft.com/office/drawing/2014/main" id="{7894E612-FF4D-6BED-F056-F7F55C17E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06EA3-5E3C-68EA-FD48-BC1FCFEAF114}"/>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121691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D8DE-3BB2-53C0-2B05-EFBFF35F3C3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16A256-E012-4243-B648-FC6644F34DE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E3471E-39D3-8B59-953E-3D09896591C0}"/>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5" name="Footer Placeholder 4">
            <a:extLst>
              <a:ext uri="{FF2B5EF4-FFF2-40B4-BE49-F238E27FC236}">
                <a16:creationId xmlns:a16="http://schemas.microsoft.com/office/drawing/2014/main" id="{19EAC134-7B55-96C2-2C1A-EA80C7950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8D63C-0EF5-63AA-B6C7-0774585D12A6}"/>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116419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E37FD-EA86-7E24-9E00-CD16E61AD09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EB1AC2-1FCC-7F41-D776-C0AB31505C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017120-5506-6D94-1419-215FB90D85D0}"/>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5" name="Footer Placeholder 4">
            <a:extLst>
              <a:ext uri="{FF2B5EF4-FFF2-40B4-BE49-F238E27FC236}">
                <a16:creationId xmlns:a16="http://schemas.microsoft.com/office/drawing/2014/main" id="{DA17D24C-2800-202F-0FE8-E99CD5C82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AD2C6-24E1-7683-D3A5-10BE3A30037C}"/>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410252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E003-8C59-5513-715B-4CBDD09B269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D9A257-0B2D-FD55-B6AD-D2AEB6C8FAB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80557F-217A-CD42-B684-6EBA86C5EFFA}"/>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5" name="Footer Placeholder 4">
            <a:extLst>
              <a:ext uri="{FF2B5EF4-FFF2-40B4-BE49-F238E27FC236}">
                <a16:creationId xmlns:a16="http://schemas.microsoft.com/office/drawing/2014/main" id="{46B127B8-ACF9-FA23-B8DA-852DBCE49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90A7A-CE98-B674-18A7-C306F01332FF}"/>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217443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0FA7-CC73-5F5B-ECCB-FED9934D587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2B949B9-BD97-A8F6-DECA-971662399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2CCA1B-3161-3616-1DC1-91D95F83F396}"/>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5" name="Footer Placeholder 4">
            <a:extLst>
              <a:ext uri="{FF2B5EF4-FFF2-40B4-BE49-F238E27FC236}">
                <a16:creationId xmlns:a16="http://schemas.microsoft.com/office/drawing/2014/main" id="{610494F6-87C5-9F0F-FD2D-8CB8522CC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9076E-E530-FF95-3E75-9816DAE72FD8}"/>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137103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5367-4691-7EFD-8B0B-75CF86FB94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751E8CD-9021-77AD-FB6E-4A4F3D23EEB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06CE1B6-DB07-97FD-C87A-9A02123F3D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97ACF45-5324-1824-B5F6-C9E5533B56F5}"/>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6" name="Footer Placeholder 5">
            <a:extLst>
              <a:ext uri="{FF2B5EF4-FFF2-40B4-BE49-F238E27FC236}">
                <a16:creationId xmlns:a16="http://schemas.microsoft.com/office/drawing/2014/main" id="{4866732A-8E12-63A4-08D0-3586E75CE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8EE4C-6336-80BA-1C38-9B02B8C4BA03}"/>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273498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D217-0CB1-C0B5-443E-71B993FFA5A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6B2F6C-09B3-8C06-F727-74D428847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784B44-8265-A5CD-E57F-4B79AA8D11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A3E9D9-544F-9A1C-B656-FC92459C5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142B25-2D40-3A98-F4A3-2C63568CB6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8D8E618-315C-4522-E54B-390832A62341}"/>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8" name="Footer Placeholder 7">
            <a:extLst>
              <a:ext uri="{FF2B5EF4-FFF2-40B4-BE49-F238E27FC236}">
                <a16:creationId xmlns:a16="http://schemas.microsoft.com/office/drawing/2014/main" id="{122C3029-EF92-C1EC-D6B9-AC9282680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6D21C-10CA-A225-C7AD-CE2EA051C80F}"/>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83046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E252-69E3-075B-58E7-920AAB340AC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86075A6-21D5-A585-08B0-B4235E06D600}"/>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4" name="Footer Placeholder 3">
            <a:extLst>
              <a:ext uri="{FF2B5EF4-FFF2-40B4-BE49-F238E27FC236}">
                <a16:creationId xmlns:a16="http://schemas.microsoft.com/office/drawing/2014/main" id="{2B1BCF5E-29D2-A61E-19C3-A8D72AE23F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120D3-E952-32E4-3E93-9B8B9A22E709}"/>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129997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853BB-E4F3-B383-BB41-6169840EE0E4}"/>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3" name="Footer Placeholder 2">
            <a:extLst>
              <a:ext uri="{FF2B5EF4-FFF2-40B4-BE49-F238E27FC236}">
                <a16:creationId xmlns:a16="http://schemas.microsoft.com/office/drawing/2014/main" id="{FAAB9717-85CA-8791-3376-7598C005BF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D65C63-429E-D7AE-D5A4-03EF0F1021DB}"/>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28823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539D-493A-D9AA-CF5A-C38D91E51E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990D634-81B8-8DE7-5F7E-6DCF3AF782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E4972B4-E023-6083-CA56-DD59C32E8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ADF3BB-DE92-5F86-381B-83E20A763EBE}"/>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6" name="Footer Placeholder 5">
            <a:extLst>
              <a:ext uri="{FF2B5EF4-FFF2-40B4-BE49-F238E27FC236}">
                <a16:creationId xmlns:a16="http://schemas.microsoft.com/office/drawing/2014/main" id="{63BF4C31-43C8-0753-0385-E4D0B73D1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19B77-5080-D086-3C4B-C642D0D75874}"/>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31485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1118-EDFD-4E42-D02E-12F5C971C6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277CC5B-4AE5-B693-764F-22361E428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B3A7A-4DA9-BEDE-C2B0-40EDA4EDA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EDD4A2-05FC-9A71-BBE1-C55A024B1223}"/>
              </a:ext>
            </a:extLst>
          </p:cNvPr>
          <p:cNvSpPr>
            <a:spLocks noGrp="1"/>
          </p:cNvSpPr>
          <p:nvPr>
            <p:ph type="dt" sz="half" idx="10"/>
          </p:nvPr>
        </p:nvSpPr>
        <p:spPr/>
        <p:txBody>
          <a:bodyPr/>
          <a:lstStyle/>
          <a:p>
            <a:fld id="{497F39D0-209A-9849-903D-247940AEE0A2}" type="datetimeFigureOut">
              <a:rPr lang="en-US" smtClean="0"/>
              <a:t>9/20/22</a:t>
            </a:fld>
            <a:endParaRPr lang="en-US"/>
          </a:p>
        </p:txBody>
      </p:sp>
      <p:sp>
        <p:nvSpPr>
          <p:cNvPr id="6" name="Footer Placeholder 5">
            <a:extLst>
              <a:ext uri="{FF2B5EF4-FFF2-40B4-BE49-F238E27FC236}">
                <a16:creationId xmlns:a16="http://schemas.microsoft.com/office/drawing/2014/main" id="{D0AF41C8-A76E-A701-76AC-14CB114E2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F5AB4-E17F-7BF4-21D8-01F9BA380539}"/>
              </a:ext>
            </a:extLst>
          </p:cNvPr>
          <p:cNvSpPr>
            <a:spLocks noGrp="1"/>
          </p:cNvSpPr>
          <p:nvPr>
            <p:ph type="sldNum" sz="quarter" idx="12"/>
          </p:nvPr>
        </p:nvSpPr>
        <p:spPr/>
        <p:txBody>
          <a:bodyPr/>
          <a:lstStyle/>
          <a:p>
            <a:fld id="{E4192EA3-D08E-9E41-89B7-13FD240B2799}" type="slidenum">
              <a:rPr lang="en-US" smtClean="0"/>
              <a:t>‹#›</a:t>
            </a:fld>
            <a:endParaRPr lang="en-US"/>
          </a:p>
        </p:txBody>
      </p:sp>
    </p:spTree>
    <p:extLst>
      <p:ext uri="{BB962C8B-B14F-4D97-AF65-F5344CB8AC3E}">
        <p14:creationId xmlns:p14="http://schemas.microsoft.com/office/powerpoint/2010/main" val="31100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507F9-5E3D-FEB9-4082-4A0ED9FFE4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EDD5B2-BB26-B716-2E11-2C46493ED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782DE3-4AA2-2120-4AE4-FD130234D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F39D0-209A-9849-903D-247940AEE0A2}" type="datetimeFigureOut">
              <a:rPr lang="en-US" smtClean="0"/>
              <a:t>9/20/22</a:t>
            </a:fld>
            <a:endParaRPr lang="en-US"/>
          </a:p>
        </p:txBody>
      </p:sp>
      <p:sp>
        <p:nvSpPr>
          <p:cNvPr id="5" name="Footer Placeholder 4">
            <a:extLst>
              <a:ext uri="{FF2B5EF4-FFF2-40B4-BE49-F238E27FC236}">
                <a16:creationId xmlns:a16="http://schemas.microsoft.com/office/drawing/2014/main" id="{A2FD7A15-3694-D761-96AF-1B565D7F5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06228E-2D71-B20B-3A82-E933EDEFE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92EA3-D08E-9E41-89B7-13FD240B2799}" type="slidenum">
              <a:rPr lang="en-US" smtClean="0"/>
              <a:t>‹#›</a:t>
            </a:fld>
            <a:endParaRPr lang="en-US"/>
          </a:p>
        </p:txBody>
      </p:sp>
    </p:spTree>
    <p:extLst>
      <p:ext uri="{BB962C8B-B14F-4D97-AF65-F5344CB8AC3E}">
        <p14:creationId xmlns:p14="http://schemas.microsoft.com/office/powerpoint/2010/main" val="168825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DD6C35-4B10-4BFC-BAD6-56B49A790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5D136-1F1D-11FD-7A88-E5A53937518E}"/>
              </a:ext>
            </a:extLst>
          </p:cNvPr>
          <p:cNvSpPr>
            <a:spLocks noGrp="1"/>
          </p:cNvSpPr>
          <p:nvPr>
            <p:ph type="ctrTitle"/>
          </p:nvPr>
        </p:nvSpPr>
        <p:spPr>
          <a:xfrm>
            <a:off x="804672" y="3777859"/>
            <a:ext cx="5946579" cy="1514185"/>
          </a:xfrm>
        </p:spPr>
        <p:txBody>
          <a:bodyPr anchor="t">
            <a:normAutofit/>
          </a:bodyPr>
          <a:lstStyle/>
          <a:p>
            <a:pPr algn="l"/>
            <a:r>
              <a:rPr lang="en-US" sz="4000" dirty="0">
                <a:solidFill>
                  <a:schemeClr val="tx2"/>
                </a:solidFill>
              </a:rPr>
              <a:t>Scottish Household Survey</a:t>
            </a:r>
          </a:p>
        </p:txBody>
      </p:sp>
      <p:grpSp>
        <p:nvGrpSpPr>
          <p:cNvPr id="14" name="Group 13">
            <a:extLst>
              <a:ext uri="{FF2B5EF4-FFF2-40B4-BE49-F238E27FC236}">
                <a16:creationId xmlns:a16="http://schemas.microsoft.com/office/drawing/2014/main" id="{32AFDD1C-2418-460A-B0D3-EEF55EC823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66957" y="2290257"/>
            <a:ext cx="5324737" cy="4559213"/>
            <a:chOff x="6852124" y="2290257"/>
            <a:chExt cx="5330118" cy="4559213"/>
          </a:xfrm>
        </p:grpSpPr>
        <p:sp>
          <p:nvSpPr>
            <p:cNvPr id="15" name="Freeform: Shape 14">
              <a:extLst>
                <a:ext uri="{FF2B5EF4-FFF2-40B4-BE49-F238E27FC236}">
                  <a16:creationId xmlns:a16="http://schemas.microsoft.com/office/drawing/2014/main" id="{AF1D9B44-43EB-4833-B924-356EBE6D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52124" y="2290257"/>
              <a:ext cx="5330118" cy="4559213"/>
            </a:xfrm>
            <a:custGeom>
              <a:avLst/>
              <a:gdLst>
                <a:gd name="connsiteX0" fmla="*/ 3444904 w 5330118"/>
                <a:gd name="connsiteY0" fmla="*/ 220 h 4559213"/>
                <a:gd name="connsiteX1" fmla="*/ 3769380 w 5330118"/>
                <a:gd name="connsiteY1" fmla="*/ 20786 h 4559213"/>
                <a:gd name="connsiteX2" fmla="*/ 4399652 w 5330118"/>
                <a:gd name="connsiteY2" fmla="*/ 157746 h 4559213"/>
                <a:gd name="connsiteX3" fmla="*/ 4978946 w 5330118"/>
                <a:gd name="connsiteY3" fmla="*/ 421156 h 4559213"/>
                <a:gd name="connsiteX4" fmla="*/ 5239909 w 5330118"/>
                <a:gd name="connsiteY4" fmla="*/ 596177 h 4559213"/>
                <a:gd name="connsiteX5" fmla="*/ 5330118 w 5330118"/>
                <a:gd name="connsiteY5" fmla="*/ 672101 h 4559213"/>
                <a:gd name="connsiteX6" fmla="*/ 5330118 w 5330118"/>
                <a:gd name="connsiteY6" fmla="*/ 817108 h 4559213"/>
                <a:gd name="connsiteX7" fmla="*/ 5165156 w 5330118"/>
                <a:gd name="connsiteY7" fmla="*/ 689392 h 4559213"/>
                <a:gd name="connsiteX8" fmla="*/ 4907074 w 5330118"/>
                <a:gd name="connsiteY8" fmla="*/ 537310 h 4559213"/>
                <a:gd name="connsiteX9" fmla="*/ 4344130 w 5330118"/>
                <a:gd name="connsiteY9" fmla="*/ 331280 h 4559213"/>
                <a:gd name="connsiteX10" fmla="*/ 3749396 w 5330118"/>
                <a:gd name="connsiteY10" fmla="*/ 251913 h 4559213"/>
                <a:gd name="connsiteX11" fmla="*/ 3153752 w 5330118"/>
                <a:gd name="connsiteY11" fmla="*/ 282158 h 4559213"/>
                <a:gd name="connsiteX12" fmla="*/ 2861381 w 5330118"/>
                <a:gd name="connsiteY12" fmla="*/ 336106 h 4559213"/>
                <a:gd name="connsiteX13" fmla="*/ 2574686 w 5330118"/>
                <a:gd name="connsiteY13" fmla="*/ 413220 h 4559213"/>
                <a:gd name="connsiteX14" fmla="*/ 2294918 w 5330118"/>
                <a:gd name="connsiteY14" fmla="*/ 511569 h 4559213"/>
                <a:gd name="connsiteX15" fmla="*/ 2023438 w 5330118"/>
                <a:gd name="connsiteY15" fmla="*/ 630404 h 4559213"/>
                <a:gd name="connsiteX16" fmla="*/ 1508751 w 5330118"/>
                <a:gd name="connsiteY16" fmla="*/ 922342 h 4559213"/>
                <a:gd name="connsiteX17" fmla="*/ 1387034 w 5330118"/>
                <a:gd name="connsiteY17" fmla="*/ 1006427 h 4559213"/>
                <a:gd name="connsiteX18" fmla="*/ 1327197 w 5330118"/>
                <a:gd name="connsiteY18" fmla="*/ 1049865 h 4559213"/>
                <a:gd name="connsiteX19" fmla="*/ 1268155 w 5330118"/>
                <a:gd name="connsiteY19" fmla="*/ 1094374 h 4559213"/>
                <a:gd name="connsiteX20" fmla="*/ 1040389 w 5330118"/>
                <a:gd name="connsiteY20" fmla="*/ 1283245 h 4559213"/>
                <a:gd name="connsiteX21" fmla="*/ 633794 w 5330118"/>
                <a:gd name="connsiteY21" fmla="*/ 1711714 h 4559213"/>
                <a:gd name="connsiteX22" fmla="*/ 460415 w 5330118"/>
                <a:gd name="connsiteY22" fmla="*/ 1950670 h 4559213"/>
                <a:gd name="connsiteX23" fmla="*/ 312810 w 5330118"/>
                <a:gd name="connsiteY23" fmla="*/ 2205715 h 4559213"/>
                <a:gd name="connsiteX24" fmla="*/ 280110 w 5330118"/>
                <a:gd name="connsiteY24" fmla="*/ 2271675 h 4559213"/>
                <a:gd name="connsiteX25" fmla="*/ 264214 w 5330118"/>
                <a:gd name="connsiteY25" fmla="*/ 2304923 h 4559213"/>
                <a:gd name="connsiteX26" fmla="*/ 249113 w 5330118"/>
                <a:gd name="connsiteY26" fmla="*/ 2338492 h 4559213"/>
                <a:gd name="connsiteX27" fmla="*/ 220272 w 5330118"/>
                <a:gd name="connsiteY27" fmla="*/ 2406168 h 4559213"/>
                <a:gd name="connsiteX28" fmla="*/ 193250 w 5330118"/>
                <a:gd name="connsiteY28" fmla="*/ 2474595 h 4559213"/>
                <a:gd name="connsiteX29" fmla="*/ 105368 w 5330118"/>
                <a:gd name="connsiteY29" fmla="*/ 2754843 h 4559213"/>
                <a:gd name="connsiteX30" fmla="*/ 34063 w 5330118"/>
                <a:gd name="connsiteY30" fmla="*/ 3335503 h 4559213"/>
                <a:gd name="connsiteX31" fmla="*/ 64038 w 5330118"/>
                <a:gd name="connsiteY31" fmla="*/ 3625404 h 4559213"/>
                <a:gd name="connsiteX32" fmla="*/ 155554 w 5330118"/>
                <a:gd name="connsiteY32" fmla="*/ 3902649 h 4559213"/>
                <a:gd name="connsiteX33" fmla="*/ 187118 w 5330118"/>
                <a:gd name="connsiteY33" fmla="*/ 3968931 h 4559213"/>
                <a:gd name="connsiteX34" fmla="*/ 222202 w 5330118"/>
                <a:gd name="connsiteY34" fmla="*/ 4033711 h 4559213"/>
                <a:gd name="connsiteX35" fmla="*/ 299980 w 5330118"/>
                <a:gd name="connsiteY35" fmla="*/ 4159303 h 4559213"/>
                <a:gd name="connsiteX36" fmla="*/ 385818 w 5330118"/>
                <a:gd name="connsiteY36" fmla="*/ 4280604 h 4559213"/>
                <a:gd name="connsiteX37" fmla="*/ 477786 w 5330118"/>
                <a:gd name="connsiteY37" fmla="*/ 4398474 h 4559213"/>
                <a:gd name="connsiteX38" fmla="*/ 609756 w 5330118"/>
                <a:gd name="connsiteY38" fmla="*/ 4559213 h 4559213"/>
                <a:gd name="connsiteX39" fmla="*/ 480825 w 5330118"/>
                <a:gd name="connsiteY39" fmla="*/ 4559213 h 4559213"/>
                <a:gd name="connsiteX40" fmla="*/ 404211 w 5330118"/>
                <a:gd name="connsiteY40" fmla="*/ 4446629 h 4559213"/>
                <a:gd name="connsiteX41" fmla="*/ 321439 w 5330118"/>
                <a:gd name="connsiteY41" fmla="*/ 4320180 h 4559213"/>
                <a:gd name="connsiteX42" fmla="*/ 242640 w 5330118"/>
                <a:gd name="connsiteY42" fmla="*/ 4190941 h 4559213"/>
                <a:gd name="connsiteX43" fmla="*/ 109909 w 5330118"/>
                <a:gd name="connsiteY43" fmla="*/ 3919809 h 4559213"/>
                <a:gd name="connsiteX44" fmla="*/ 26229 w 5330118"/>
                <a:gd name="connsiteY44" fmla="*/ 3632054 h 4559213"/>
                <a:gd name="connsiteX45" fmla="*/ 0 w 5330118"/>
                <a:gd name="connsiteY45" fmla="*/ 3335503 h 4559213"/>
                <a:gd name="connsiteX46" fmla="*/ 234352 w 5330118"/>
                <a:gd name="connsiteY46" fmla="*/ 2173647 h 4559213"/>
                <a:gd name="connsiteX47" fmla="*/ 360384 w 5330118"/>
                <a:gd name="connsiteY47" fmla="*/ 1898869 h 4559213"/>
                <a:gd name="connsiteX48" fmla="*/ 511282 w 5330118"/>
                <a:gd name="connsiteY48" fmla="*/ 1634172 h 4559213"/>
                <a:gd name="connsiteX49" fmla="*/ 884381 w 5330118"/>
                <a:gd name="connsiteY49" fmla="*/ 1143281 h 4559213"/>
                <a:gd name="connsiteX50" fmla="*/ 1104768 w 5330118"/>
                <a:gd name="connsiteY50" fmla="*/ 921806 h 4559213"/>
                <a:gd name="connsiteX51" fmla="*/ 1163128 w 5330118"/>
                <a:gd name="connsiteY51" fmla="*/ 869254 h 4559213"/>
                <a:gd name="connsiteX52" fmla="*/ 1222624 w 5330118"/>
                <a:gd name="connsiteY52" fmla="*/ 817773 h 4559213"/>
                <a:gd name="connsiteX53" fmla="*/ 1345591 w 5330118"/>
                <a:gd name="connsiteY53" fmla="*/ 718886 h 4559213"/>
                <a:gd name="connsiteX54" fmla="*/ 1883100 w 5330118"/>
                <a:gd name="connsiteY54" fmla="*/ 378362 h 4559213"/>
                <a:gd name="connsiteX55" fmla="*/ 3118895 w 5330118"/>
                <a:gd name="connsiteY55" fmla="*/ 13600 h 4559213"/>
                <a:gd name="connsiteX56" fmla="*/ 3444904 w 5330118"/>
                <a:gd name="connsiteY56" fmla="*/ 220 h 455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330118" h="4559213">
                  <a:moveTo>
                    <a:pt x="3444904" y="220"/>
                  </a:moveTo>
                  <a:cubicBezTo>
                    <a:pt x="3553706" y="1507"/>
                    <a:pt x="3662253" y="8452"/>
                    <a:pt x="3769380" y="20786"/>
                  </a:cubicBezTo>
                  <a:cubicBezTo>
                    <a:pt x="3983974" y="45668"/>
                    <a:pt x="4196072" y="90499"/>
                    <a:pt x="4399652" y="157746"/>
                  </a:cubicBezTo>
                  <a:cubicBezTo>
                    <a:pt x="4603235" y="224778"/>
                    <a:pt x="4797732" y="313798"/>
                    <a:pt x="4978946" y="421156"/>
                  </a:cubicBezTo>
                  <a:cubicBezTo>
                    <a:pt x="5069496" y="474943"/>
                    <a:pt x="5156611" y="533449"/>
                    <a:pt x="5239909" y="596177"/>
                  </a:cubicBezTo>
                  <a:lnTo>
                    <a:pt x="5330118" y="672101"/>
                  </a:lnTo>
                  <a:lnTo>
                    <a:pt x="5330118" y="817108"/>
                  </a:lnTo>
                  <a:lnTo>
                    <a:pt x="5165156" y="689392"/>
                  </a:lnTo>
                  <a:cubicBezTo>
                    <a:pt x="5082384" y="633729"/>
                    <a:pt x="4996431" y="582355"/>
                    <a:pt x="4907074" y="537310"/>
                  </a:cubicBezTo>
                  <a:cubicBezTo>
                    <a:pt x="4728926" y="446145"/>
                    <a:pt x="4538970" y="377933"/>
                    <a:pt x="4344130" y="331280"/>
                  </a:cubicBezTo>
                  <a:cubicBezTo>
                    <a:pt x="4149292" y="284518"/>
                    <a:pt x="3949571" y="258885"/>
                    <a:pt x="3749396" y="251913"/>
                  </a:cubicBezTo>
                  <a:cubicBezTo>
                    <a:pt x="3548993" y="243976"/>
                    <a:pt x="3350636" y="254701"/>
                    <a:pt x="3153752" y="282158"/>
                  </a:cubicBezTo>
                  <a:cubicBezTo>
                    <a:pt x="3055539" y="296422"/>
                    <a:pt x="2957892" y="314119"/>
                    <a:pt x="2861381" y="336106"/>
                  </a:cubicBezTo>
                  <a:cubicBezTo>
                    <a:pt x="2764870" y="358414"/>
                    <a:pt x="2669154" y="383833"/>
                    <a:pt x="2574686" y="413220"/>
                  </a:cubicBezTo>
                  <a:cubicBezTo>
                    <a:pt x="2480219" y="442499"/>
                    <a:pt x="2386888" y="475318"/>
                    <a:pt x="2294918" y="511569"/>
                  </a:cubicBezTo>
                  <a:cubicBezTo>
                    <a:pt x="2203063" y="547928"/>
                    <a:pt x="2112455" y="587610"/>
                    <a:pt x="2023438" y="630404"/>
                  </a:cubicBezTo>
                  <a:cubicBezTo>
                    <a:pt x="1845404" y="715883"/>
                    <a:pt x="1673274" y="813375"/>
                    <a:pt x="1508751" y="922342"/>
                  </a:cubicBezTo>
                  <a:cubicBezTo>
                    <a:pt x="1467763" y="949692"/>
                    <a:pt x="1426887" y="977470"/>
                    <a:pt x="1387034" y="1006427"/>
                  </a:cubicBezTo>
                  <a:cubicBezTo>
                    <a:pt x="1366824" y="1020585"/>
                    <a:pt x="1347067" y="1035279"/>
                    <a:pt x="1327197" y="1049865"/>
                  </a:cubicBezTo>
                  <a:cubicBezTo>
                    <a:pt x="1307213" y="1064343"/>
                    <a:pt x="1287571" y="1079252"/>
                    <a:pt x="1268155" y="1094374"/>
                  </a:cubicBezTo>
                  <a:cubicBezTo>
                    <a:pt x="1190152" y="1154757"/>
                    <a:pt x="1113851" y="1217392"/>
                    <a:pt x="1040389" y="1283245"/>
                  </a:cubicBezTo>
                  <a:cubicBezTo>
                    <a:pt x="893125" y="1414521"/>
                    <a:pt x="756533" y="1557701"/>
                    <a:pt x="633794" y="1711714"/>
                  </a:cubicBezTo>
                  <a:cubicBezTo>
                    <a:pt x="572480" y="1788721"/>
                    <a:pt x="514461" y="1868409"/>
                    <a:pt x="460415" y="1950670"/>
                  </a:cubicBezTo>
                  <a:cubicBezTo>
                    <a:pt x="407277" y="2033362"/>
                    <a:pt x="357091" y="2118091"/>
                    <a:pt x="312810" y="2205715"/>
                  </a:cubicBezTo>
                  <a:cubicBezTo>
                    <a:pt x="301342" y="2227488"/>
                    <a:pt x="290669" y="2249581"/>
                    <a:pt x="280110" y="2271675"/>
                  </a:cubicBezTo>
                  <a:lnTo>
                    <a:pt x="264214" y="2304923"/>
                  </a:lnTo>
                  <a:lnTo>
                    <a:pt x="249113" y="2338492"/>
                  </a:lnTo>
                  <a:cubicBezTo>
                    <a:pt x="239234" y="2360908"/>
                    <a:pt x="229243" y="2383324"/>
                    <a:pt x="220272" y="2406168"/>
                  </a:cubicBezTo>
                  <a:cubicBezTo>
                    <a:pt x="211302" y="2429012"/>
                    <a:pt x="201425" y="2451536"/>
                    <a:pt x="193250" y="2474595"/>
                  </a:cubicBezTo>
                  <a:cubicBezTo>
                    <a:pt x="158279" y="2566187"/>
                    <a:pt x="128643" y="2659711"/>
                    <a:pt x="105368" y="2754843"/>
                  </a:cubicBezTo>
                  <a:cubicBezTo>
                    <a:pt x="58134" y="2944678"/>
                    <a:pt x="33950" y="3140091"/>
                    <a:pt x="34063" y="3335503"/>
                  </a:cubicBezTo>
                  <a:cubicBezTo>
                    <a:pt x="34630" y="3432888"/>
                    <a:pt x="44282" y="3530058"/>
                    <a:pt x="64038" y="3625404"/>
                  </a:cubicBezTo>
                  <a:cubicBezTo>
                    <a:pt x="84817" y="3720536"/>
                    <a:pt x="114905" y="3813631"/>
                    <a:pt x="155554" y="3902649"/>
                  </a:cubicBezTo>
                  <a:cubicBezTo>
                    <a:pt x="165205" y="3925066"/>
                    <a:pt x="176446" y="3946945"/>
                    <a:pt x="187118" y="3968931"/>
                  </a:cubicBezTo>
                  <a:cubicBezTo>
                    <a:pt x="198700" y="3990597"/>
                    <a:pt x="209713" y="4012475"/>
                    <a:pt x="222202" y="4033711"/>
                  </a:cubicBezTo>
                  <a:cubicBezTo>
                    <a:pt x="246047" y="4076612"/>
                    <a:pt x="272615" y="4118225"/>
                    <a:pt x="299980" y="4159303"/>
                  </a:cubicBezTo>
                  <a:cubicBezTo>
                    <a:pt x="327230" y="4200488"/>
                    <a:pt x="356410" y="4240599"/>
                    <a:pt x="385818" y="4280604"/>
                  </a:cubicBezTo>
                  <a:cubicBezTo>
                    <a:pt x="415679" y="4320287"/>
                    <a:pt x="446676" y="4359434"/>
                    <a:pt x="477786" y="4398474"/>
                  </a:cubicBezTo>
                  <a:lnTo>
                    <a:pt x="609756" y="4559213"/>
                  </a:lnTo>
                  <a:lnTo>
                    <a:pt x="480825" y="4559213"/>
                  </a:lnTo>
                  <a:lnTo>
                    <a:pt x="404211" y="4446629"/>
                  </a:lnTo>
                  <a:cubicBezTo>
                    <a:pt x="376166" y="4404802"/>
                    <a:pt x="348461" y="4362759"/>
                    <a:pt x="321439" y="4320180"/>
                  </a:cubicBezTo>
                  <a:cubicBezTo>
                    <a:pt x="294415" y="4277601"/>
                    <a:pt x="267619" y="4234915"/>
                    <a:pt x="242640" y="4190941"/>
                  </a:cubicBezTo>
                  <a:cubicBezTo>
                    <a:pt x="192568" y="4103424"/>
                    <a:pt x="146584" y="4013334"/>
                    <a:pt x="109909" y="3919809"/>
                  </a:cubicBezTo>
                  <a:cubicBezTo>
                    <a:pt x="72554" y="3826608"/>
                    <a:pt x="44850" y="3729975"/>
                    <a:pt x="26229" y="3632054"/>
                  </a:cubicBezTo>
                  <a:cubicBezTo>
                    <a:pt x="8403" y="3534134"/>
                    <a:pt x="0" y="3434711"/>
                    <a:pt x="0" y="3335503"/>
                  </a:cubicBezTo>
                  <a:cubicBezTo>
                    <a:pt x="1476" y="2939959"/>
                    <a:pt x="82433" y="2545488"/>
                    <a:pt x="234352" y="2173647"/>
                  </a:cubicBezTo>
                  <a:cubicBezTo>
                    <a:pt x="272502" y="2080767"/>
                    <a:pt x="313831" y="1988745"/>
                    <a:pt x="360384" y="1898869"/>
                  </a:cubicBezTo>
                  <a:cubicBezTo>
                    <a:pt x="406255" y="1808669"/>
                    <a:pt x="456781" y="1720402"/>
                    <a:pt x="511282" y="1634172"/>
                  </a:cubicBezTo>
                  <a:cubicBezTo>
                    <a:pt x="620396" y="1461818"/>
                    <a:pt x="744951" y="1296973"/>
                    <a:pt x="884381" y="1143281"/>
                  </a:cubicBezTo>
                  <a:cubicBezTo>
                    <a:pt x="954438" y="1066703"/>
                    <a:pt x="1027559" y="992378"/>
                    <a:pt x="1104768" y="921806"/>
                  </a:cubicBezTo>
                  <a:cubicBezTo>
                    <a:pt x="1123956" y="904003"/>
                    <a:pt x="1143258" y="886414"/>
                    <a:pt x="1163128" y="869254"/>
                  </a:cubicBezTo>
                  <a:cubicBezTo>
                    <a:pt x="1182885" y="851985"/>
                    <a:pt x="1202300" y="834396"/>
                    <a:pt x="1222624" y="817773"/>
                  </a:cubicBezTo>
                  <a:cubicBezTo>
                    <a:pt x="1262819" y="783988"/>
                    <a:pt x="1304034" y="751277"/>
                    <a:pt x="1345591" y="718886"/>
                  </a:cubicBezTo>
                  <a:cubicBezTo>
                    <a:pt x="1512612" y="590184"/>
                    <a:pt x="1693030" y="476176"/>
                    <a:pt x="1883100" y="378362"/>
                  </a:cubicBezTo>
                  <a:cubicBezTo>
                    <a:pt x="2263126" y="182628"/>
                    <a:pt x="2685504" y="54677"/>
                    <a:pt x="3118895" y="13600"/>
                  </a:cubicBezTo>
                  <a:cubicBezTo>
                    <a:pt x="3227044" y="3304"/>
                    <a:pt x="3336102" y="-1067"/>
                    <a:pt x="3444904" y="22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32CECE0-15B8-4DAB-B839-B0082C6F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4598" y="2512952"/>
              <a:ext cx="5307644" cy="4336518"/>
            </a:xfrm>
            <a:custGeom>
              <a:avLst/>
              <a:gdLst>
                <a:gd name="connsiteX0" fmla="*/ 5307644 w 5307644"/>
                <a:gd name="connsiteY0" fmla="*/ 4310537 h 4336518"/>
                <a:gd name="connsiteX1" fmla="*/ 5307644 w 5307644"/>
                <a:gd name="connsiteY1" fmla="*/ 4336518 h 4336518"/>
                <a:gd name="connsiteX2" fmla="*/ 5271469 w 5307644"/>
                <a:gd name="connsiteY2" fmla="*/ 4336518 h 4336518"/>
                <a:gd name="connsiteX3" fmla="*/ 3433280 w 5307644"/>
                <a:gd name="connsiteY3" fmla="*/ 1379 h 4336518"/>
                <a:gd name="connsiteX4" fmla="*/ 3739290 w 5307644"/>
                <a:gd name="connsiteY4" fmla="*/ 5668 h 4336518"/>
                <a:gd name="connsiteX5" fmla="*/ 4345494 w 5307644"/>
                <a:gd name="connsiteY5" fmla="*/ 94581 h 4336518"/>
                <a:gd name="connsiteX6" fmla="*/ 4922289 w 5307644"/>
                <a:gd name="connsiteY6" fmla="*/ 300933 h 4336518"/>
                <a:gd name="connsiteX7" fmla="*/ 5188801 w 5307644"/>
                <a:gd name="connsiteY7" fmla="*/ 449771 h 4336518"/>
                <a:gd name="connsiteX8" fmla="*/ 5307644 w 5307644"/>
                <a:gd name="connsiteY8" fmla="*/ 531018 h 4336518"/>
                <a:gd name="connsiteX9" fmla="*/ 5307644 w 5307644"/>
                <a:gd name="connsiteY9" fmla="*/ 868543 h 4336518"/>
                <a:gd name="connsiteX10" fmla="*/ 5256558 w 5307644"/>
                <a:gd name="connsiteY10" fmla="*/ 823998 h 4336518"/>
                <a:gd name="connsiteX11" fmla="*/ 4794554 w 5307644"/>
                <a:gd name="connsiteY11" fmla="*/ 538923 h 4336518"/>
                <a:gd name="connsiteX12" fmla="*/ 4274643 w 5307644"/>
                <a:gd name="connsiteY12" fmla="*/ 359921 h 4336518"/>
                <a:gd name="connsiteX13" fmla="*/ 3722940 w 5307644"/>
                <a:gd name="connsiteY13" fmla="*/ 285703 h 4336518"/>
                <a:gd name="connsiteX14" fmla="*/ 3163858 w 5307644"/>
                <a:gd name="connsiteY14" fmla="*/ 304579 h 4336518"/>
                <a:gd name="connsiteX15" fmla="*/ 2615108 w 5307644"/>
                <a:gd name="connsiteY15" fmla="*/ 413546 h 4336518"/>
                <a:gd name="connsiteX16" fmla="*/ 2090201 w 5307644"/>
                <a:gd name="connsiteY16" fmla="*/ 603167 h 4336518"/>
                <a:gd name="connsiteX17" fmla="*/ 1152228 w 5307644"/>
                <a:gd name="connsiteY17" fmla="*/ 1185758 h 4336518"/>
                <a:gd name="connsiteX18" fmla="*/ 768796 w 5307644"/>
                <a:gd name="connsiteY18" fmla="*/ 1574544 h 4336518"/>
                <a:gd name="connsiteX19" fmla="*/ 465637 w 5307644"/>
                <a:gd name="connsiteY19" fmla="*/ 2021033 h 4336518"/>
                <a:gd name="connsiteX20" fmla="*/ 259898 w 5307644"/>
                <a:gd name="connsiteY20" fmla="*/ 2514605 h 4336518"/>
                <a:gd name="connsiteX21" fmla="*/ 185075 w 5307644"/>
                <a:gd name="connsiteY21" fmla="*/ 3040781 h 4336518"/>
                <a:gd name="connsiteX22" fmla="*/ 216639 w 5307644"/>
                <a:gd name="connsiteY22" fmla="*/ 3298400 h 4336518"/>
                <a:gd name="connsiteX23" fmla="*/ 309857 w 5307644"/>
                <a:gd name="connsiteY23" fmla="*/ 3539393 h 4336518"/>
                <a:gd name="connsiteX24" fmla="*/ 374918 w 5307644"/>
                <a:gd name="connsiteY24" fmla="*/ 3652866 h 4336518"/>
                <a:gd name="connsiteX25" fmla="*/ 449628 w 5307644"/>
                <a:gd name="connsiteY25" fmla="*/ 3762691 h 4336518"/>
                <a:gd name="connsiteX26" fmla="*/ 622212 w 5307644"/>
                <a:gd name="connsiteY26" fmla="*/ 3974942 h 4336518"/>
                <a:gd name="connsiteX27" fmla="*/ 808989 w 5307644"/>
                <a:gd name="connsiteY27" fmla="*/ 4188802 h 4336518"/>
                <a:gd name="connsiteX28" fmla="*/ 901868 w 5307644"/>
                <a:gd name="connsiteY28" fmla="*/ 4300450 h 4336518"/>
                <a:gd name="connsiteX29" fmla="*/ 931233 w 5307644"/>
                <a:gd name="connsiteY29" fmla="*/ 4336518 h 4336518"/>
                <a:gd name="connsiteX30" fmla="*/ 512426 w 5307644"/>
                <a:gd name="connsiteY30" fmla="*/ 4336518 h 4336518"/>
                <a:gd name="connsiteX31" fmla="*/ 379799 w 5307644"/>
                <a:gd name="connsiteY31" fmla="*/ 4138930 h 4336518"/>
                <a:gd name="connsiteX32" fmla="*/ 226177 w 5307644"/>
                <a:gd name="connsiteY32" fmla="*/ 3891071 h 4336518"/>
                <a:gd name="connsiteX33" fmla="*/ 156916 w 5307644"/>
                <a:gd name="connsiteY33" fmla="*/ 3759688 h 4336518"/>
                <a:gd name="connsiteX34" fmla="*/ 98101 w 5307644"/>
                <a:gd name="connsiteY34" fmla="*/ 3622191 h 4336518"/>
                <a:gd name="connsiteX35" fmla="*/ 53025 w 5307644"/>
                <a:gd name="connsiteY35" fmla="*/ 3479547 h 4336518"/>
                <a:gd name="connsiteX36" fmla="*/ 36221 w 5307644"/>
                <a:gd name="connsiteY36" fmla="*/ 3406831 h 4336518"/>
                <a:gd name="connsiteX37" fmla="*/ 28841 w 5307644"/>
                <a:gd name="connsiteY37" fmla="*/ 3370365 h 4336518"/>
                <a:gd name="connsiteX38" fmla="*/ 22709 w 5307644"/>
                <a:gd name="connsiteY38" fmla="*/ 3333792 h 4336518"/>
                <a:gd name="connsiteX39" fmla="*/ 0 w 5307644"/>
                <a:gd name="connsiteY39" fmla="*/ 3040781 h 4336518"/>
                <a:gd name="connsiteX40" fmla="*/ 63017 w 5307644"/>
                <a:gd name="connsiteY40" fmla="*/ 2469880 h 4336518"/>
                <a:gd name="connsiteX41" fmla="*/ 252405 w 5307644"/>
                <a:gd name="connsiteY41" fmla="*/ 1922897 h 4336518"/>
                <a:gd name="connsiteX42" fmla="*/ 962499 w 5307644"/>
                <a:gd name="connsiteY42" fmla="*/ 993992 h 4336518"/>
                <a:gd name="connsiteX43" fmla="*/ 1433359 w 5307644"/>
                <a:gd name="connsiteY43" fmla="*/ 630088 h 4336518"/>
                <a:gd name="connsiteX44" fmla="*/ 1959628 w 5307644"/>
                <a:gd name="connsiteY44" fmla="*/ 341151 h 4336518"/>
                <a:gd name="connsiteX45" fmla="*/ 3127865 w 5307644"/>
                <a:gd name="connsiteY45" fmla="*/ 22508 h 4336518"/>
                <a:gd name="connsiteX46" fmla="*/ 3433280 w 5307644"/>
                <a:gd name="connsiteY46" fmla="*/ 1379 h 43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07644" h="4336518">
                  <a:moveTo>
                    <a:pt x="5307644" y="4310537"/>
                  </a:moveTo>
                  <a:lnTo>
                    <a:pt x="5307644" y="4336518"/>
                  </a:lnTo>
                  <a:lnTo>
                    <a:pt x="5271469" y="4336518"/>
                  </a:lnTo>
                  <a:close/>
                  <a:moveTo>
                    <a:pt x="3433280" y="1379"/>
                  </a:moveTo>
                  <a:cubicBezTo>
                    <a:pt x="3535397" y="-1410"/>
                    <a:pt x="3637614" y="38"/>
                    <a:pt x="3739290" y="5668"/>
                  </a:cubicBezTo>
                  <a:cubicBezTo>
                    <a:pt x="3942986" y="17360"/>
                    <a:pt x="4146567" y="45995"/>
                    <a:pt x="4345494" y="94581"/>
                  </a:cubicBezTo>
                  <a:cubicBezTo>
                    <a:pt x="4544420" y="143059"/>
                    <a:pt x="4738691" y="211700"/>
                    <a:pt x="4922289" y="300933"/>
                  </a:cubicBezTo>
                  <a:cubicBezTo>
                    <a:pt x="5013975" y="345550"/>
                    <a:pt x="5103219" y="395127"/>
                    <a:pt x="5188801" y="449771"/>
                  </a:cubicBezTo>
                  <a:lnTo>
                    <a:pt x="5307644" y="531018"/>
                  </a:lnTo>
                  <a:lnTo>
                    <a:pt x="5307644" y="868543"/>
                  </a:lnTo>
                  <a:lnTo>
                    <a:pt x="5256558" y="823998"/>
                  </a:lnTo>
                  <a:cubicBezTo>
                    <a:pt x="5114289" y="712993"/>
                    <a:pt x="4959758" y="616466"/>
                    <a:pt x="4794554" y="538923"/>
                  </a:cubicBezTo>
                  <a:cubicBezTo>
                    <a:pt x="4629462" y="461166"/>
                    <a:pt x="4454722" y="401534"/>
                    <a:pt x="4274643" y="359921"/>
                  </a:cubicBezTo>
                  <a:cubicBezTo>
                    <a:pt x="4094566" y="318200"/>
                    <a:pt x="3909491" y="294176"/>
                    <a:pt x="3722940" y="285703"/>
                  </a:cubicBezTo>
                  <a:cubicBezTo>
                    <a:pt x="3536050" y="276800"/>
                    <a:pt x="3349387" y="282700"/>
                    <a:pt x="3163858" y="304579"/>
                  </a:cubicBezTo>
                  <a:cubicBezTo>
                    <a:pt x="2978444" y="326565"/>
                    <a:pt x="2794732" y="363353"/>
                    <a:pt x="2615108" y="413546"/>
                  </a:cubicBezTo>
                  <a:cubicBezTo>
                    <a:pt x="2435370" y="463526"/>
                    <a:pt x="2260060" y="528198"/>
                    <a:pt x="2090201" y="603167"/>
                  </a:cubicBezTo>
                  <a:cubicBezTo>
                    <a:pt x="1749461" y="751496"/>
                    <a:pt x="1431316" y="948195"/>
                    <a:pt x="1152228" y="1185758"/>
                  </a:cubicBezTo>
                  <a:cubicBezTo>
                    <a:pt x="1013139" y="1304915"/>
                    <a:pt x="884268" y="1434903"/>
                    <a:pt x="768796" y="1574544"/>
                  </a:cubicBezTo>
                  <a:cubicBezTo>
                    <a:pt x="653096" y="1713971"/>
                    <a:pt x="551021" y="1863481"/>
                    <a:pt x="465637" y="2021033"/>
                  </a:cubicBezTo>
                  <a:cubicBezTo>
                    <a:pt x="380253" y="2178478"/>
                    <a:pt x="309176" y="2343324"/>
                    <a:pt x="259898" y="2514605"/>
                  </a:cubicBezTo>
                  <a:cubicBezTo>
                    <a:pt x="210508" y="2685457"/>
                    <a:pt x="184960" y="2863065"/>
                    <a:pt x="185075" y="3040781"/>
                  </a:cubicBezTo>
                  <a:cubicBezTo>
                    <a:pt x="186096" y="3128084"/>
                    <a:pt x="195180" y="3214743"/>
                    <a:pt x="216639" y="3298400"/>
                  </a:cubicBezTo>
                  <a:cubicBezTo>
                    <a:pt x="237759" y="3382163"/>
                    <a:pt x="270572" y="3462280"/>
                    <a:pt x="309857" y="3539393"/>
                  </a:cubicBezTo>
                  <a:cubicBezTo>
                    <a:pt x="329727" y="3577897"/>
                    <a:pt x="351755" y="3615649"/>
                    <a:pt x="374918" y="3652866"/>
                  </a:cubicBezTo>
                  <a:cubicBezTo>
                    <a:pt x="398420" y="3689974"/>
                    <a:pt x="423514" y="3726548"/>
                    <a:pt x="449628" y="3762691"/>
                  </a:cubicBezTo>
                  <a:cubicBezTo>
                    <a:pt x="502539" y="3834764"/>
                    <a:pt x="561354" y="3904692"/>
                    <a:pt x="622212" y="3974942"/>
                  </a:cubicBezTo>
                  <a:cubicBezTo>
                    <a:pt x="683071" y="4045299"/>
                    <a:pt x="746655" y="4115657"/>
                    <a:pt x="808989" y="4188802"/>
                  </a:cubicBezTo>
                  <a:cubicBezTo>
                    <a:pt x="840214" y="4225267"/>
                    <a:pt x="871097" y="4262591"/>
                    <a:pt x="901868" y="4300450"/>
                  </a:cubicBezTo>
                  <a:lnTo>
                    <a:pt x="931233" y="4336518"/>
                  </a:lnTo>
                  <a:lnTo>
                    <a:pt x="512426" y="4336518"/>
                  </a:lnTo>
                  <a:lnTo>
                    <a:pt x="379799" y="4138930"/>
                  </a:lnTo>
                  <a:cubicBezTo>
                    <a:pt x="327002" y="4059028"/>
                    <a:pt x="274886" y="3976765"/>
                    <a:pt x="226177" y="3891071"/>
                  </a:cubicBezTo>
                  <a:cubicBezTo>
                    <a:pt x="201878" y="3848171"/>
                    <a:pt x="178376" y="3804519"/>
                    <a:pt x="156916" y="3759688"/>
                  </a:cubicBezTo>
                  <a:cubicBezTo>
                    <a:pt x="135570" y="3714750"/>
                    <a:pt x="115700" y="3668954"/>
                    <a:pt x="98101" y="3622191"/>
                  </a:cubicBezTo>
                  <a:cubicBezTo>
                    <a:pt x="80842" y="3575323"/>
                    <a:pt x="65514" y="3527810"/>
                    <a:pt x="53025" y="3479547"/>
                  </a:cubicBezTo>
                  <a:cubicBezTo>
                    <a:pt x="47121" y="3455416"/>
                    <a:pt x="41103" y="3431176"/>
                    <a:pt x="36221" y="3406831"/>
                  </a:cubicBezTo>
                  <a:lnTo>
                    <a:pt x="28841" y="3370365"/>
                  </a:lnTo>
                  <a:lnTo>
                    <a:pt x="22709" y="3333792"/>
                  </a:lnTo>
                  <a:cubicBezTo>
                    <a:pt x="6700" y="3236194"/>
                    <a:pt x="0" y="3138058"/>
                    <a:pt x="0" y="3040781"/>
                  </a:cubicBezTo>
                  <a:cubicBezTo>
                    <a:pt x="454" y="2849337"/>
                    <a:pt x="21687" y="2657893"/>
                    <a:pt x="63017" y="2469880"/>
                  </a:cubicBezTo>
                  <a:cubicBezTo>
                    <a:pt x="104233" y="2281976"/>
                    <a:pt x="167362" y="2097718"/>
                    <a:pt x="252405" y="1922897"/>
                  </a:cubicBezTo>
                  <a:cubicBezTo>
                    <a:pt x="423286" y="1573257"/>
                    <a:pt x="670922" y="1260405"/>
                    <a:pt x="962499" y="993992"/>
                  </a:cubicBezTo>
                  <a:cubicBezTo>
                    <a:pt x="1108628" y="860786"/>
                    <a:pt x="1266566" y="739269"/>
                    <a:pt x="1433359" y="630088"/>
                  </a:cubicBezTo>
                  <a:cubicBezTo>
                    <a:pt x="1600380" y="521013"/>
                    <a:pt x="1776144" y="423843"/>
                    <a:pt x="1959628" y="341151"/>
                  </a:cubicBezTo>
                  <a:cubicBezTo>
                    <a:pt x="2327051" y="176950"/>
                    <a:pt x="2722633" y="68411"/>
                    <a:pt x="3127865" y="22508"/>
                  </a:cubicBezTo>
                  <a:cubicBezTo>
                    <a:pt x="3229145" y="11193"/>
                    <a:pt x="3331163" y="4168"/>
                    <a:pt x="3433280" y="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C5373BF-BD61-4FCF-8ECF-21DFEBE0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4026353 h 4311738"/>
                <a:gd name="connsiteX1" fmla="*/ 5308830 w 5308830"/>
                <a:gd name="connsiteY1" fmla="*/ 4311738 h 4311738"/>
                <a:gd name="connsiteX2" fmla="*/ 4948051 w 5308830"/>
                <a:gd name="connsiteY2" fmla="*/ 4311738 h 4311738"/>
                <a:gd name="connsiteX3" fmla="*/ 5002803 w 5308830"/>
                <a:gd name="connsiteY3" fmla="*/ 4271506 h 4311738"/>
                <a:gd name="connsiteX4" fmla="*/ 5221147 w 5308830"/>
                <a:gd name="connsiteY4" fmla="*/ 4102386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314056 h 4311738"/>
                <a:gd name="connsiteX9" fmla="*/ 5241798 w 5308830"/>
                <a:gd name="connsiteY9" fmla="*/ 1229961 h 4311738"/>
                <a:gd name="connsiteX10" fmla="*/ 4547599 w 5308830"/>
                <a:gd name="connsiteY10" fmla="*/ 723841 h 4311738"/>
                <a:gd name="connsiteX11" fmla="*/ 3595773 w 5308830"/>
                <a:gd name="connsiteY11" fmla="*/ 536258 h 4311738"/>
                <a:gd name="connsiteX12" fmla="*/ 2484874 w 5308830"/>
                <a:gd name="connsiteY12" fmla="*/ 738106 h 4311738"/>
                <a:gd name="connsiteX13" fmla="*/ 1497964 w 5308830"/>
                <a:gd name="connsiteY13" fmla="*/ 1292596 h 4311738"/>
                <a:gd name="connsiteX14" fmla="*/ 815348 w 5308830"/>
                <a:gd name="connsiteY14" fmla="*/ 2092157 h 4311738"/>
                <a:gd name="connsiteX15" fmla="*/ 567825 w 5308830"/>
                <a:gd name="connsiteY15" fmla="*/ 3022671 h 4311738"/>
                <a:gd name="connsiteX16" fmla="*/ 977486 w 5308830"/>
                <a:gd name="connsiteY16" fmla="*/ 3886690 h 4311738"/>
                <a:gd name="connsiteX17" fmla="*/ 1183907 w 5308830"/>
                <a:gd name="connsiteY17" fmla="*/ 4160932 h 4311738"/>
                <a:gd name="connsiteX18" fmla="*/ 1285607 w 5308830"/>
                <a:gd name="connsiteY18" fmla="*/ 4296799 h 4311738"/>
                <a:gd name="connsiteX19" fmla="*/ 1297817 w 5308830"/>
                <a:gd name="connsiteY19" fmla="*/ 4311738 h 4311738"/>
                <a:gd name="connsiteX20" fmla="*/ 602176 w 5308830"/>
                <a:gd name="connsiteY20" fmla="*/ 4311738 h 4311738"/>
                <a:gd name="connsiteX21" fmla="*/ 583893 w 5308830"/>
                <a:gd name="connsiteY21" fmla="*/ 4287205 h 4311738"/>
                <a:gd name="connsiteX22" fmla="*/ 0 w 5308830"/>
                <a:gd name="connsiteY22" fmla="*/ 3022564 h 4311738"/>
                <a:gd name="connsiteX23" fmla="*/ 3595773 w 5308830"/>
                <a:gd name="connsiteY23"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08830" h="4311738">
                  <a:moveTo>
                    <a:pt x="5308830" y="4026353"/>
                  </a:moveTo>
                  <a:lnTo>
                    <a:pt x="5308830" y="4311738"/>
                  </a:lnTo>
                  <a:lnTo>
                    <a:pt x="4948051" y="4311738"/>
                  </a:lnTo>
                  <a:lnTo>
                    <a:pt x="5002803" y="4271506"/>
                  </a:lnTo>
                  <a:cubicBezTo>
                    <a:pt x="5078400" y="4214990"/>
                    <a:pt x="5151610" y="4158780"/>
                    <a:pt x="5221147" y="4102386"/>
                  </a:cubicBezTo>
                  <a:close/>
                  <a:moveTo>
                    <a:pt x="3595773" y="0"/>
                  </a:moveTo>
                  <a:cubicBezTo>
                    <a:pt x="4261231" y="0"/>
                    <a:pt x="4825666" y="190293"/>
                    <a:pt x="5271266" y="516192"/>
                  </a:cubicBezTo>
                  <a:lnTo>
                    <a:pt x="5308830" y="546905"/>
                  </a:lnTo>
                  <a:lnTo>
                    <a:pt x="5308830" y="1314056"/>
                  </a:lnTo>
                  <a:lnTo>
                    <a:pt x="5241798" y="1229961"/>
                  </a:lnTo>
                  <a:cubicBezTo>
                    <a:pt x="5047072" y="1010846"/>
                    <a:pt x="4813516" y="840530"/>
                    <a:pt x="4547599" y="723841"/>
                  </a:cubicBezTo>
                  <a:cubicBezTo>
                    <a:pt x="4263856" y="599429"/>
                    <a:pt x="3943667" y="536258"/>
                    <a:pt x="3595773" y="536258"/>
                  </a:cubicBezTo>
                  <a:cubicBezTo>
                    <a:pt x="3226761" y="536258"/>
                    <a:pt x="2852980" y="604041"/>
                    <a:pt x="2484874" y="738106"/>
                  </a:cubicBezTo>
                  <a:cubicBezTo>
                    <a:pt x="2126422" y="868309"/>
                    <a:pt x="1785227" y="1060075"/>
                    <a:pt x="1497964" y="1292596"/>
                  </a:cubicBezTo>
                  <a:cubicBezTo>
                    <a:pt x="1205707" y="1529085"/>
                    <a:pt x="976010" y="1798180"/>
                    <a:pt x="815348" y="2092157"/>
                  </a:cubicBezTo>
                  <a:cubicBezTo>
                    <a:pt x="651166" y="2392675"/>
                    <a:pt x="567825" y="2705743"/>
                    <a:pt x="567825" y="3022671"/>
                  </a:cubicBezTo>
                  <a:cubicBezTo>
                    <a:pt x="567825" y="3341852"/>
                    <a:pt x="700784" y="3528255"/>
                    <a:pt x="977486" y="3886690"/>
                  </a:cubicBezTo>
                  <a:cubicBezTo>
                    <a:pt x="1044249" y="3973134"/>
                    <a:pt x="1113283" y="4062582"/>
                    <a:pt x="1183907" y="4160932"/>
                  </a:cubicBezTo>
                  <a:cubicBezTo>
                    <a:pt x="1217636" y="4207895"/>
                    <a:pt x="1251520" y="4253175"/>
                    <a:pt x="1285607" y="4296799"/>
                  </a:cubicBezTo>
                  <a:lnTo>
                    <a:pt x="1297817"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E6B45AB-7CCC-4949-9DC2-116644B5F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3880900 h 4311738"/>
                <a:gd name="connsiteX1" fmla="*/ 5308830 w 5308830"/>
                <a:gd name="connsiteY1" fmla="*/ 4311738 h 4311738"/>
                <a:gd name="connsiteX2" fmla="*/ 4763109 w 5308830"/>
                <a:gd name="connsiteY2" fmla="*/ 4311738 h 4311738"/>
                <a:gd name="connsiteX3" fmla="*/ 4929066 w 5308830"/>
                <a:gd name="connsiteY3" fmla="*/ 4189789 h 4311738"/>
                <a:gd name="connsiteX4" fmla="*/ 5142959 w 5308830"/>
                <a:gd name="connsiteY4" fmla="*/ 4024320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498438 h 4311738"/>
                <a:gd name="connsiteX9" fmla="*/ 5289422 w 5308830"/>
                <a:gd name="connsiteY9" fmla="*/ 1468062 h 4311738"/>
                <a:gd name="connsiteX10" fmla="*/ 5154710 w 5308830"/>
                <a:gd name="connsiteY10" fmla="*/ 1298924 h 4311738"/>
                <a:gd name="connsiteX11" fmla="*/ 4499685 w 5308830"/>
                <a:gd name="connsiteY11" fmla="*/ 821118 h 4311738"/>
                <a:gd name="connsiteX12" fmla="*/ 3595773 w 5308830"/>
                <a:gd name="connsiteY12" fmla="*/ 643510 h 4311738"/>
                <a:gd name="connsiteX13" fmla="*/ 2525523 w 5308830"/>
                <a:gd name="connsiteY13" fmla="*/ 838172 h 4311738"/>
                <a:gd name="connsiteX14" fmla="*/ 1571767 w 5308830"/>
                <a:gd name="connsiteY14" fmla="*/ 1374000 h 4311738"/>
                <a:gd name="connsiteX15" fmla="*/ 916173 w 5308830"/>
                <a:gd name="connsiteY15" fmla="*/ 2141277 h 4311738"/>
                <a:gd name="connsiteX16" fmla="*/ 681254 w 5308830"/>
                <a:gd name="connsiteY16" fmla="*/ 3022671 h 4311738"/>
                <a:gd name="connsiteX17" fmla="*/ 1069115 w 5308830"/>
                <a:gd name="connsiteY17" fmla="*/ 3823519 h 4311738"/>
                <a:gd name="connsiteX18" fmla="*/ 1277807 w 5308830"/>
                <a:gd name="connsiteY18" fmla="*/ 4100764 h 4311738"/>
                <a:gd name="connsiteX19" fmla="*/ 1373308 w 5308830"/>
                <a:gd name="connsiteY19" fmla="*/ 4228488 h 4311738"/>
                <a:gd name="connsiteX20" fmla="*/ 1441062 w 5308830"/>
                <a:gd name="connsiteY20" fmla="*/ 4311738 h 4311738"/>
                <a:gd name="connsiteX21" fmla="*/ 602176 w 5308830"/>
                <a:gd name="connsiteY21" fmla="*/ 4311738 h 4311738"/>
                <a:gd name="connsiteX22" fmla="*/ 583893 w 5308830"/>
                <a:gd name="connsiteY22" fmla="*/ 4287205 h 4311738"/>
                <a:gd name="connsiteX23" fmla="*/ 0 w 5308830"/>
                <a:gd name="connsiteY23" fmla="*/ 3022564 h 4311738"/>
                <a:gd name="connsiteX24" fmla="*/ 3595773 w 5308830"/>
                <a:gd name="connsiteY24"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08830" h="4311738">
                  <a:moveTo>
                    <a:pt x="5308830" y="3880900"/>
                  </a:moveTo>
                  <a:lnTo>
                    <a:pt x="5308830" y="4311738"/>
                  </a:lnTo>
                  <a:lnTo>
                    <a:pt x="4763109" y="4311738"/>
                  </a:lnTo>
                  <a:lnTo>
                    <a:pt x="4929066" y="4189789"/>
                  </a:lnTo>
                  <a:cubicBezTo>
                    <a:pt x="5003230" y="4134367"/>
                    <a:pt x="5074975" y="4079340"/>
                    <a:pt x="5142959" y="4024320"/>
                  </a:cubicBezTo>
                  <a:close/>
                  <a:moveTo>
                    <a:pt x="3595773" y="0"/>
                  </a:moveTo>
                  <a:cubicBezTo>
                    <a:pt x="4261231" y="0"/>
                    <a:pt x="4825666" y="190293"/>
                    <a:pt x="5271266" y="516192"/>
                  </a:cubicBezTo>
                  <a:lnTo>
                    <a:pt x="5308830" y="546905"/>
                  </a:lnTo>
                  <a:lnTo>
                    <a:pt x="5308830" y="1498438"/>
                  </a:lnTo>
                  <a:lnTo>
                    <a:pt x="5289422" y="1468062"/>
                  </a:lnTo>
                  <a:cubicBezTo>
                    <a:pt x="5247242" y="1408963"/>
                    <a:pt x="5202313" y="1352510"/>
                    <a:pt x="5154710" y="1298924"/>
                  </a:cubicBezTo>
                  <a:cubicBezTo>
                    <a:pt x="4970772" y="1091928"/>
                    <a:pt x="4750500" y="931159"/>
                    <a:pt x="4499685" y="821118"/>
                  </a:cubicBezTo>
                  <a:cubicBezTo>
                    <a:pt x="4231156" y="703248"/>
                    <a:pt x="3926977" y="643510"/>
                    <a:pt x="3595773" y="643510"/>
                  </a:cubicBezTo>
                  <a:cubicBezTo>
                    <a:pt x="3245836" y="643510"/>
                    <a:pt x="2875688" y="710757"/>
                    <a:pt x="2525523" y="838172"/>
                  </a:cubicBezTo>
                  <a:cubicBezTo>
                    <a:pt x="2179105" y="964084"/>
                    <a:pt x="1849265" y="1149415"/>
                    <a:pt x="1571767" y="1374000"/>
                  </a:cubicBezTo>
                  <a:cubicBezTo>
                    <a:pt x="1294611" y="1598264"/>
                    <a:pt x="1067980" y="1863603"/>
                    <a:pt x="916173" y="2141277"/>
                  </a:cubicBezTo>
                  <a:cubicBezTo>
                    <a:pt x="760280" y="2426459"/>
                    <a:pt x="681254" y="2723010"/>
                    <a:pt x="681254" y="3022671"/>
                  </a:cubicBezTo>
                  <a:cubicBezTo>
                    <a:pt x="681254" y="3309032"/>
                    <a:pt x="800134" y="3475166"/>
                    <a:pt x="1069115" y="3823519"/>
                  </a:cubicBezTo>
                  <a:cubicBezTo>
                    <a:pt x="1136445" y="3910714"/>
                    <a:pt x="1206047" y="4000912"/>
                    <a:pt x="1277807" y="4100764"/>
                  </a:cubicBezTo>
                  <a:cubicBezTo>
                    <a:pt x="1309528" y="4144925"/>
                    <a:pt x="1341351" y="4187490"/>
                    <a:pt x="1373308" y="4228488"/>
                  </a:cubicBezTo>
                  <a:lnTo>
                    <a:pt x="1441062"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61D22245-3D67-419C-A6B5-DD0EB0D839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3758" y="0"/>
            <a:ext cx="5081407" cy="3133064"/>
            <a:chOff x="5907711" y="0"/>
            <a:chExt cx="5081407" cy="3133064"/>
          </a:xfrm>
          <a:solidFill>
            <a:schemeClr val="accent5">
              <a:alpha val="5000"/>
            </a:schemeClr>
          </a:solidFill>
        </p:grpSpPr>
        <p:sp>
          <p:nvSpPr>
            <p:cNvPr id="21" name="Freeform: Shape 20">
              <a:extLst>
                <a:ext uri="{FF2B5EF4-FFF2-40B4-BE49-F238E27FC236}">
                  <a16:creationId xmlns:a16="http://schemas.microsoft.com/office/drawing/2014/main" id="{E3A64720-9AA0-4796-8E62-15672228C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9200" y="0"/>
              <a:ext cx="5069918" cy="3111852"/>
            </a:xfrm>
            <a:custGeom>
              <a:avLst/>
              <a:gdLst>
                <a:gd name="connsiteX0" fmla="*/ 145909 w 5069918"/>
                <a:gd name="connsiteY0" fmla="*/ 0 h 3111852"/>
                <a:gd name="connsiteX1" fmla="*/ 205279 w 5069918"/>
                <a:gd name="connsiteY1" fmla="*/ 0 h 3111852"/>
                <a:gd name="connsiteX2" fmla="*/ 202868 w 5069918"/>
                <a:gd name="connsiteY2" fmla="*/ 5043 h 3111852"/>
                <a:gd name="connsiteX3" fmla="*/ 191273 w 5069918"/>
                <a:gd name="connsiteY3" fmla="*/ 30818 h 3111852"/>
                <a:gd name="connsiteX4" fmla="*/ 169129 w 5069918"/>
                <a:gd name="connsiteY4" fmla="*/ 82781 h 3111852"/>
                <a:gd name="connsiteX5" fmla="*/ 148381 w 5069918"/>
                <a:gd name="connsiteY5" fmla="*/ 135320 h 3111852"/>
                <a:gd name="connsiteX6" fmla="*/ 80903 w 5069918"/>
                <a:gd name="connsiteY6" fmla="*/ 350499 h 3111852"/>
                <a:gd name="connsiteX7" fmla="*/ 26154 w 5069918"/>
                <a:gd name="connsiteY7" fmla="*/ 796339 h 3111852"/>
                <a:gd name="connsiteX8" fmla="*/ 49170 w 5069918"/>
                <a:gd name="connsiteY8" fmla="*/ 1018931 h 3111852"/>
                <a:gd name="connsiteX9" fmla="*/ 119437 w 5069918"/>
                <a:gd name="connsiteY9" fmla="*/ 1231804 h 3111852"/>
                <a:gd name="connsiteX10" fmla="*/ 143672 w 5069918"/>
                <a:gd name="connsiteY10" fmla="*/ 1282696 h 3111852"/>
                <a:gd name="connsiteX11" fmla="*/ 170611 w 5069918"/>
                <a:gd name="connsiteY11" fmla="*/ 1332436 h 3111852"/>
                <a:gd name="connsiteX12" fmla="*/ 230330 w 5069918"/>
                <a:gd name="connsiteY12" fmla="*/ 1428867 h 3111852"/>
                <a:gd name="connsiteX13" fmla="*/ 296237 w 5069918"/>
                <a:gd name="connsiteY13" fmla="*/ 1522004 h 3111852"/>
                <a:gd name="connsiteX14" fmla="*/ 366853 w 5069918"/>
                <a:gd name="connsiteY14" fmla="*/ 1612506 h 3111852"/>
                <a:gd name="connsiteX15" fmla="*/ 513838 w 5069918"/>
                <a:gd name="connsiteY15" fmla="*/ 1791535 h 3111852"/>
                <a:gd name="connsiteX16" fmla="*/ 587330 w 5069918"/>
                <a:gd name="connsiteY16" fmla="*/ 1882283 h 3111852"/>
                <a:gd name="connsiteX17" fmla="*/ 658817 w 5069918"/>
                <a:gd name="connsiteY17" fmla="*/ 1974186 h 3111852"/>
                <a:gd name="connsiteX18" fmla="*/ 730305 w 5069918"/>
                <a:gd name="connsiteY18" fmla="*/ 2062959 h 3111852"/>
                <a:gd name="connsiteX19" fmla="*/ 805018 w 5069918"/>
                <a:gd name="connsiteY19" fmla="*/ 2148685 h 3111852"/>
                <a:gd name="connsiteX20" fmla="*/ 963424 w 5069918"/>
                <a:gd name="connsiteY20" fmla="*/ 2310337 h 3111852"/>
                <a:gd name="connsiteX21" fmla="*/ 1319204 w 5069918"/>
                <a:gd name="connsiteY21" fmla="*/ 2580196 h 3111852"/>
                <a:gd name="connsiteX22" fmla="*/ 1515882 w 5069918"/>
                <a:gd name="connsiteY22" fmla="*/ 2681651 h 3111852"/>
                <a:gd name="connsiteX23" fmla="*/ 1723456 w 5069918"/>
                <a:gd name="connsiteY23" fmla="*/ 2758319 h 3111852"/>
                <a:gd name="connsiteX24" fmla="*/ 1939662 w 5069918"/>
                <a:gd name="connsiteY24" fmla="*/ 2811269 h 3111852"/>
                <a:gd name="connsiteX25" fmla="*/ 2162581 w 5069918"/>
                <a:gd name="connsiteY25" fmla="*/ 2840916 h 3111852"/>
                <a:gd name="connsiteX26" fmla="*/ 2389597 w 5069918"/>
                <a:gd name="connsiteY26" fmla="*/ 2850221 h 3111852"/>
                <a:gd name="connsiteX27" fmla="*/ 2446002 w 5069918"/>
                <a:gd name="connsiteY27" fmla="*/ 2849808 h 3111852"/>
                <a:gd name="connsiteX28" fmla="*/ 2473638 w 5069918"/>
                <a:gd name="connsiteY28" fmla="*/ 2849151 h 3111852"/>
                <a:gd name="connsiteX29" fmla="*/ 2501187 w 5069918"/>
                <a:gd name="connsiteY29" fmla="*/ 2847832 h 3111852"/>
                <a:gd name="connsiteX30" fmla="*/ 2610685 w 5069918"/>
                <a:gd name="connsiteY30" fmla="*/ 2838774 h 3111852"/>
                <a:gd name="connsiteX31" fmla="*/ 3033071 w 5069918"/>
                <a:gd name="connsiteY31" fmla="*/ 2730979 h 3111852"/>
                <a:gd name="connsiteX32" fmla="*/ 3232974 w 5069918"/>
                <a:gd name="connsiteY32" fmla="*/ 2637430 h 3111852"/>
                <a:gd name="connsiteX33" fmla="*/ 3425990 w 5069918"/>
                <a:gd name="connsiteY33" fmla="*/ 2523622 h 3111852"/>
                <a:gd name="connsiteX34" fmla="*/ 3613601 w 5069918"/>
                <a:gd name="connsiteY34" fmla="*/ 2394827 h 3111852"/>
                <a:gd name="connsiteX35" fmla="*/ 3706185 w 5069918"/>
                <a:gd name="connsiteY35" fmla="*/ 2326642 h 3111852"/>
                <a:gd name="connsiteX36" fmla="*/ 3799729 w 5069918"/>
                <a:gd name="connsiteY36" fmla="*/ 2255904 h 3111852"/>
                <a:gd name="connsiteX37" fmla="*/ 4175561 w 5069918"/>
                <a:gd name="connsiteY37" fmla="*/ 1976821 h 3111852"/>
                <a:gd name="connsiteX38" fmla="*/ 4517132 w 5069918"/>
                <a:gd name="connsiteY38" fmla="*/ 1683080 h 3111852"/>
                <a:gd name="connsiteX39" fmla="*/ 4659758 w 5069918"/>
                <a:gd name="connsiteY39" fmla="*/ 1519452 h 3111852"/>
                <a:gd name="connsiteX40" fmla="*/ 4773178 w 5069918"/>
                <a:gd name="connsiteY40" fmla="*/ 1340423 h 3111852"/>
                <a:gd name="connsiteX41" fmla="*/ 4892092 w 5069918"/>
                <a:gd name="connsiteY41" fmla="*/ 938311 h 3111852"/>
                <a:gd name="connsiteX42" fmla="*/ 4898804 w 5069918"/>
                <a:gd name="connsiteY42" fmla="*/ 831503 h 3111852"/>
                <a:gd name="connsiteX43" fmla="*/ 4899153 w 5069918"/>
                <a:gd name="connsiteY43" fmla="*/ 776988 h 3111852"/>
                <a:gd name="connsiteX44" fmla="*/ 4898456 w 5069918"/>
                <a:gd name="connsiteY44" fmla="*/ 721484 h 3111852"/>
                <a:gd name="connsiteX45" fmla="*/ 4886774 w 5069918"/>
                <a:gd name="connsiteY45" fmla="*/ 499635 h 3111852"/>
                <a:gd name="connsiteX46" fmla="*/ 4815896 w 5069918"/>
                <a:gd name="connsiteY46" fmla="*/ 59970 h 3111852"/>
                <a:gd name="connsiteX47" fmla="*/ 4798654 w 5069918"/>
                <a:gd name="connsiteY47" fmla="*/ 0 h 3111852"/>
                <a:gd name="connsiteX48" fmla="*/ 4909441 w 5069918"/>
                <a:gd name="connsiteY48" fmla="*/ 0 h 3111852"/>
                <a:gd name="connsiteX49" fmla="*/ 4921297 w 5069918"/>
                <a:gd name="connsiteY49" fmla="*/ 34112 h 3111852"/>
                <a:gd name="connsiteX50" fmla="*/ 5027482 w 5069918"/>
                <a:gd name="connsiteY50" fmla="*/ 483740 h 3111852"/>
                <a:gd name="connsiteX51" fmla="*/ 5058082 w 5069918"/>
                <a:gd name="connsiteY51" fmla="*/ 712837 h 3111852"/>
                <a:gd name="connsiteX52" fmla="*/ 5063486 w 5069918"/>
                <a:gd name="connsiteY52" fmla="*/ 770400 h 3111852"/>
                <a:gd name="connsiteX53" fmla="*/ 5067846 w 5069918"/>
                <a:gd name="connsiteY53" fmla="*/ 829033 h 3111852"/>
                <a:gd name="connsiteX54" fmla="*/ 5069414 w 5069918"/>
                <a:gd name="connsiteY54" fmla="*/ 948521 h 3111852"/>
                <a:gd name="connsiteX55" fmla="*/ 5040732 w 5069918"/>
                <a:gd name="connsiteY55" fmla="*/ 1188571 h 3111852"/>
                <a:gd name="connsiteX56" fmla="*/ 4964102 w 5069918"/>
                <a:gd name="connsiteY56" fmla="*/ 1421620 h 3111852"/>
                <a:gd name="connsiteX57" fmla="*/ 4689486 w 5069918"/>
                <a:gd name="connsiteY57" fmla="*/ 1828757 h 3111852"/>
                <a:gd name="connsiteX58" fmla="*/ 4333792 w 5069918"/>
                <a:gd name="connsiteY58" fmla="*/ 2155355 h 3111852"/>
                <a:gd name="connsiteX59" fmla="*/ 3965196 w 5069918"/>
                <a:gd name="connsiteY59" fmla="*/ 2446790 h 3111852"/>
                <a:gd name="connsiteX60" fmla="*/ 3873745 w 5069918"/>
                <a:gd name="connsiteY60" fmla="*/ 2519916 h 3111852"/>
                <a:gd name="connsiteX61" fmla="*/ 3779416 w 5069918"/>
                <a:gd name="connsiteY61" fmla="*/ 2593454 h 3111852"/>
                <a:gd name="connsiteX62" fmla="*/ 3582739 w 5069918"/>
                <a:gd name="connsiteY62" fmla="*/ 2735343 h 3111852"/>
                <a:gd name="connsiteX63" fmla="*/ 3371851 w 5069918"/>
                <a:gd name="connsiteY63" fmla="*/ 2865126 h 3111852"/>
                <a:gd name="connsiteX64" fmla="*/ 3143614 w 5069918"/>
                <a:gd name="connsiteY64" fmla="*/ 2974568 h 3111852"/>
                <a:gd name="connsiteX65" fmla="*/ 2643552 w 5069918"/>
                <a:gd name="connsiteY65" fmla="*/ 3101304 h 3111852"/>
                <a:gd name="connsiteX66" fmla="*/ 2514264 w 5069918"/>
                <a:gd name="connsiteY66" fmla="*/ 3110445 h 3111852"/>
                <a:gd name="connsiteX67" fmla="*/ 2481920 w 5069918"/>
                <a:gd name="connsiteY67" fmla="*/ 3111598 h 3111852"/>
                <a:gd name="connsiteX68" fmla="*/ 2449664 w 5069918"/>
                <a:gd name="connsiteY68" fmla="*/ 3111763 h 3111852"/>
                <a:gd name="connsiteX69" fmla="*/ 2386284 w 5069918"/>
                <a:gd name="connsiteY69" fmla="*/ 3111022 h 3111852"/>
                <a:gd name="connsiteX70" fmla="*/ 2260658 w 5069918"/>
                <a:gd name="connsiteY70" fmla="*/ 3106080 h 3111852"/>
                <a:gd name="connsiteX71" fmla="*/ 2134945 w 5069918"/>
                <a:gd name="connsiteY71" fmla="*/ 3094716 h 3111852"/>
                <a:gd name="connsiteX72" fmla="*/ 1884564 w 5069918"/>
                <a:gd name="connsiteY72" fmla="*/ 3054200 h 3111852"/>
                <a:gd name="connsiteX73" fmla="*/ 1639764 w 5069918"/>
                <a:gd name="connsiteY73" fmla="*/ 2984286 h 3111852"/>
                <a:gd name="connsiteX74" fmla="*/ 1407081 w 5069918"/>
                <a:gd name="connsiteY74" fmla="*/ 2882913 h 3111852"/>
                <a:gd name="connsiteX75" fmla="*/ 1193491 w 5069918"/>
                <a:gd name="connsiteY75" fmla="*/ 2750989 h 3111852"/>
                <a:gd name="connsiteX76" fmla="*/ 836141 w 5069918"/>
                <a:gd name="connsiteY76" fmla="*/ 2418627 h 3111852"/>
                <a:gd name="connsiteX77" fmla="*/ 690812 w 5069918"/>
                <a:gd name="connsiteY77" fmla="*/ 2230210 h 3111852"/>
                <a:gd name="connsiteX78" fmla="*/ 562397 w 5069918"/>
                <a:gd name="connsiteY78" fmla="*/ 2033725 h 3111852"/>
                <a:gd name="connsiteX79" fmla="*/ 502504 w 5069918"/>
                <a:gd name="connsiteY79" fmla="*/ 1936223 h 3111852"/>
                <a:gd name="connsiteX80" fmla="*/ 440258 w 5069918"/>
                <a:gd name="connsiteY80" fmla="*/ 1840368 h 3111852"/>
                <a:gd name="connsiteX81" fmla="*/ 310360 w 5069918"/>
                <a:gd name="connsiteY81" fmla="*/ 1649481 h 3111852"/>
                <a:gd name="connsiteX82" fmla="*/ 246806 w 5069918"/>
                <a:gd name="connsiteY82" fmla="*/ 1552391 h 3111852"/>
                <a:gd name="connsiteX83" fmla="*/ 186303 w 5069918"/>
                <a:gd name="connsiteY83" fmla="*/ 1453160 h 3111852"/>
                <a:gd name="connsiteX84" fmla="*/ 84390 w 5069918"/>
                <a:gd name="connsiteY84" fmla="*/ 1244980 h 3111852"/>
                <a:gd name="connsiteX85" fmla="*/ 20139 w 5069918"/>
                <a:gd name="connsiteY85" fmla="*/ 1024037 h 3111852"/>
                <a:gd name="connsiteX86" fmla="*/ 0 w 5069918"/>
                <a:gd name="connsiteY86" fmla="*/ 796339 h 3111852"/>
                <a:gd name="connsiteX87" fmla="*/ 102773 w 5069918"/>
                <a:gd name="connsiteY87" fmla="*/ 121376 h 311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69918" h="3111852">
                  <a:moveTo>
                    <a:pt x="145909" y="0"/>
                  </a:moveTo>
                  <a:lnTo>
                    <a:pt x="205279" y="0"/>
                  </a:lnTo>
                  <a:lnTo>
                    <a:pt x="202868" y="5043"/>
                  </a:lnTo>
                  <a:lnTo>
                    <a:pt x="191273" y="30818"/>
                  </a:lnTo>
                  <a:cubicBezTo>
                    <a:pt x="183688" y="48029"/>
                    <a:pt x="176016" y="65240"/>
                    <a:pt x="169129" y="82781"/>
                  </a:cubicBezTo>
                  <a:cubicBezTo>
                    <a:pt x="162242" y="100321"/>
                    <a:pt x="154658" y="117615"/>
                    <a:pt x="148381" y="135320"/>
                  </a:cubicBezTo>
                  <a:cubicBezTo>
                    <a:pt x="121529" y="205646"/>
                    <a:pt x="98775" y="277455"/>
                    <a:pt x="80903" y="350499"/>
                  </a:cubicBezTo>
                  <a:cubicBezTo>
                    <a:pt x="44636" y="496258"/>
                    <a:pt x="26067" y="646299"/>
                    <a:pt x="26154" y="796339"/>
                  </a:cubicBezTo>
                  <a:cubicBezTo>
                    <a:pt x="26590" y="871114"/>
                    <a:pt x="34001" y="945722"/>
                    <a:pt x="49170" y="1018931"/>
                  </a:cubicBezTo>
                  <a:cubicBezTo>
                    <a:pt x="65124" y="1091975"/>
                    <a:pt x="88226" y="1163454"/>
                    <a:pt x="119437" y="1231804"/>
                  </a:cubicBezTo>
                  <a:cubicBezTo>
                    <a:pt x="126847" y="1249016"/>
                    <a:pt x="135478" y="1265815"/>
                    <a:pt x="143672" y="1282696"/>
                  </a:cubicBezTo>
                  <a:cubicBezTo>
                    <a:pt x="152565" y="1299331"/>
                    <a:pt x="161021" y="1316130"/>
                    <a:pt x="170611" y="1332436"/>
                  </a:cubicBezTo>
                  <a:cubicBezTo>
                    <a:pt x="188919" y="1365375"/>
                    <a:pt x="209319" y="1397327"/>
                    <a:pt x="230330" y="1428867"/>
                  </a:cubicBezTo>
                  <a:cubicBezTo>
                    <a:pt x="251253" y="1460489"/>
                    <a:pt x="273658" y="1491288"/>
                    <a:pt x="296237" y="1522004"/>
                  </a:cubicBezTo>
                  <a:cubicBezTo>
                    <a:pt x="319165" y="1552474"/>
                    <a:pt x="342966" y="1582531"/>
                    <a:pt x="366853" y="1612506"/>
                  </a:cubicBezTo>
                  <a:cubicBezTo>
                    <a:pt x="414714" y="1672540"/>
                    <a:pt x="464756" y="1731337"/>
                    <a:pt x="513838" y="1791535"/>
                  </a:cubicBezTo>
                  <a:cubicBezTo>
                    <a:pt x="538509" y="1821510"/>
                    <a:pt x="563094" y="1851732"/>
                    <a:pt x="587330" y="1882283"/>
                  </a:cubicBezTo>
                  <a:cubicBezTo>
                    <a:pt x="611479" y="1912588"/>
                    <a:pt x="635453" y="1944787"/>
                    <a:pt x="658817" y="1974186"/>
                  </a:cubicBezTo>
                  <a:cubicBezTo>
                    <a:pt x="682008" y="2004326"/>
                    <a:pt x="706330" y="2033560"/>
                    <a:pt x="730305" y="2062959"/>
                  </a:cubicBezTo>
                  <a:cubicBezTo>
                    <a:pt x="754977" y="2091864"/>
                    <a:pt x="779474" y="2120768"/>
                    <a:pt x="805018" y="2148685"/>
                  </a:cubicBezTo>
                  <a:cubicBezTo>
                    <a:pt x="855757" y="2204847"/>
                    <a:pt x="908500" y="2258951"/>
                    <a:pt x="963424" y="2310337"/>
                  </a:cubicBezTo>
                  <a:cubicBezTo>
                    <a:pt x="1073444" y="2412862"/>
                    <a:pt x="1192183" y="2504353"/>
                    <a:pt x="1319204" y="2580196"/>
                  </a:cubicBezTo>
                  <a:cubicBezTo>
                    <a:pt x="1382846" y="2617913"/>
                    <a:pt x="1448143" y="2652500"/>
                    <a:pt x="1515882" y="2681651"/>
                  </a:cubicBezTo>
                  <a:cubicBezTo>
                    <a:pt x="1583184" y="2711626"/>
                    <a:pt x="1652666" y="2736908"/>
                    <a:pt x="1723456" y="2758319"/>
                  </a:cubicBezTo>
                  <a:cubicBezTo>
                    <a:pt x="1794246" y="2779812"/>
                    <a:pt x="1866431" y="2797188"/>
                    <a:pt x="1939662" y="2811269"/>
                  </a:cubicBezTo>
                  <a:cubicBezTo>
                    <a:pt x="2012981" y="2825104"/>
                    <a:pt x="2087519" y="2834574"/>
                    <a:pt x="2162581" y="2840916"/>
                  </a:cubicBezTo>
                  <a:cubicBezTo>
                    <a:pt x="2237643" y="2847338"/>
                    <a:pt x="2313489" y="2850139"/>
                    <a:pt x="2389597" y="2850221"/>
                  </a:cubicBezTo>
                  <a:cubicBezTo>
                    <a:pt x="2408602" y="2850221"/>
                    <a:pt x="2427869" y="2850550"/>
                    <a:pt x="2446002" y="2849808"/>
                  </a:cubicBezTo>
                  <a:lnTo>
                    <a:pt x="2473638" y="2849151"/>
                  </a:lnTo>
                  <a:lnTo>
                    <a:pt x="2501187" y="2847832"/>
                  </a:lnTo>
                  <a:cubicBezTo>
                    <a:pt x="2537890" y="2846268"/>
                    <a:pt x="2574418" y="2842809"/>
                    <a:pt x="2610685" y="2838774"/>
                  </a:cubicBezTo>
                  <a:cubicBezTo>
                    <a:pt x="2755926" y="2821975"/>
                    <a:pt x="2897244" y="2785164"/>
                    <a:pt x="3033071" y="2730979"/>
                  </a:cubicBezTo>
                  <a:cubicBezTo>
                    <a:pt x="3101158" y="2704132"/>
                    <a:pt x="3167589" y="2672263"/>
                    <a:pt x="3232974" y="2637430"/>
                  </a:cubicBezTo>
                  <a:cubicBezTo>
                    <a:pt x="3298446" y="2602760"/>
                    <a:pt x="3362697" y="2564303"/>
                    <a:pt x="3425990" y="2523622"/>
                  </a:cubicBezTo>
                  <a:cubicBezTo>
                    <a:pt x="3489282" y="2482859"/>
                    <a:pt x="3551529" y="2439461"/>
                    <a:pt x="3613601" y="2394827"/>
                  </a:cubicBezTo>
                  <a:cubicBezTo>
                    <a:pt x="3644549" y="2372511"/>
                    <a:pt x="3675411" y="2349617"/>
                    <a:pt x="3706185" y="2326642"/>
                  </a:cubicBezTo>
                  <a:lnTo>
                    <a:pt x="3799729" y="2255904"/>
                  </a:lnTo>
                  <a:cubicBezTo>
                    <a:pt x="3926402" y="2160954"/>
                    <a:pt x="4053597" y="2070123"/>
                    <a:pt x="4175561" y="1976821"/>
                  </a:cubicBezTo>
                  <a:cubicBezTo>
                    <a:pt x="4297526" y="1883601"/>
                    <a:pt x="4414084" y="1787582"/>
                    <a:pt x="4517132" y="1683080"/>
                  </a:cubicBezTo>
                  <a:cubicBezTo>
                    <a:pt x="4568480" y="1630705"/>
                    <a:pt x="4616604" y="1576438"/>
                    <a:pt x="4659758" y="1519452"/>
                  </a:cubicBezTo>
                  <a:cubicBezTo>
                    <a:pt x="4702650" y="1462383"/>
                    <a:pt x="4741184" y="1402845"/>
                    <a:pt x="4773178" y="1340423"/>
                  </a:cubicBezTo>
                  <a:cubicBezTo>
                    <a:pt x="4837865" y="1215829"/>
                    <a:pt x="4877446" y="1079787"/>
                    <a:pt x="4892092" y="938311"/>
                  </a:cubicBezTo>
                  <a:cubicBezTo>
                    <a:pt x="4895666" y="902982"/>
                    <a:pt x="4897845" y="867325"/>
                    <a:pt x="4898804" y="831503"/>
                  </a:cubicBezTo>
                  <a:cubicBezTo>
                    <a:pt x="4899066" y="813633"/>
                    <a:pt x="4899414" y="795764"/>
                    <a:pt x="4899153" y="776988"/>
                  </a:cubicBezTo>
                  <a:cubicBezTo>
                    <a:pt x="4898979" y="758460"/>
                    <a:pt x="4899066" y="740012"/>
                    <a:pt x="4898456" y="721484"/>
                  </a:cubicBezTo>
                  <a:cubicBezTo>
                    <a:pt x="4896974" y="647452"/>
                    <a:pt x="4893226" y="573502"/>
                    <a:pt x="4886774" y="499635"/>
                  </a:cubicBezTo>
                  <a:cubicBezTo>
                    <a:pt x="4873610" y="351981"/>
                    <a:pt x="4851030" y="204740"/>
                    <a:pt x="4815896" y="59970"/>
                  </a:cubicBezTo>
                  <a:lnTo>
                    <a:pt x="4798654" y="0"/>
                  </a:lnTo>
                  <a:lnTo>
                    <a:pt x="4909441" y="0"/>
                  </a:lnTo>
                  <a:lnTo>
                    <a:pt x="4921297" y="34112"/>
                  </a:lnTo>
                  <a:cubicBezTo>
                    <a:pt x="4966630" y="181436"/>
                    <a:pt x="5002460" y="331724"/>
                    <a:pt x="5027482" y="483740"/>
                  </a:cubicBezTo>
                  <a:cubicBezTo>
                    <a:pt x="5040123" y="559749"/>
                    <a:pt x="5050323" y="636170"/>
                    <a:pt x="5058082" y="712837"/>
                  </a:cubicBezTo>
                  <a:cubicBezTo>
                    <a:pt x="5060261" y="732025"/>
                    <a:pt x="5061743" y="751213"/>
                    <a:pt x="5063486" y="770400"/>
                  </a:cubicBezTo>
                  <a:cubicBezTo>
                    <a:pt x="5065318" y="789340"/>
                    <a:pt x="5066625" y="809186"/>
                    <a:pt x="5067846" y="829033"/>
                  </a:cubicBezTo>
                  <a:cubicBezTo>
                    <a:pt x="5069851" y="868643"/>
                    <a:pt x="5070461" y="908500"/>
                    <a:pt x="5069414" y="948521"/>
                  </a:cubicBezTo>
                  <a:cubicBezTo>
                    <a:pt x="5067060" y="1028483"/>
                    <a:pt x="5057820" y="1109021"/>
                    <a:pt x="5040732" y="1188571"/>
                  </a:cubicBezTo>
                  <a:cubicBezTo>
                    <a:pt x="5023123" y="1268038"/>
                    <a:pt x="4997578" y="1346435"/>
                    <a:pt x="4964102" y="1421620"/>
                  </a:cubicBezTo>
                  <a:cubicBezTo>
                    <a:pt x="4897409" y="1572485"/>
                    <a:pt x="4799942" y="1709020"/>
                    <a:pt x="4689486" y="1828757"/>
                  </a:cubicBezTo>
                  <a:cubicBezTo>
                    <a:pt x="4579116" y="1949234"/>
                    <a:pt x="4456716" y="2054888"/>
                    <a:pt x="4333792" y="2155355"/>
                  </a:cubicBezTo>
                  <a:cubicBezTo>
                    <a:pt x="4210520" y="2255657"/>
                    <a:pt x="4085853" y="2350524"/>
                    <a:pt x="3965196" y="2446790"/>
                  </a:cubicBezTo>
                  <a:lnTo>
                    <a:pt x="3873745" y="2519916"/>
                  </a:lnTo>
                  <a:cubicBezTo>
                    <a:pt x="3842621" y="2544539"/>
                    <a:pt x="3811324" y="2569162"/>
                    <a:pt x="3779416" y="2593454"/>
                  </a:cubicBezTo>
                  <a:cubicBezTo>
                    <a:pt x="3715862" y="2642123"/>
                    <a:pt x="3650652" y="2689804"/>
                    <a:pt x="3582739" y="2735343"/>
                  </a:cubicBezTo>
                  <a:cubicBezTo>
                    <a:pt x="3514913" y="2780800"/>
                    <a:pt x="3445170" y="2824939"/>
                    <a:pt x="3371851" y="2865126"/>
                  </a:cubicBezTo>
                  <a:cubicBezTo>
                    <a:pt x="3298533" y="2905230"/>
                    <a:pt x="3222687" y="2942452"/>
                    <a:pt x="3143614" y="2974568"/>
                  </a:cubicBezTo>
                  <a:cubicBezTo>
                    <a:pt x="2985994" y="3039625"/>
                    <a:pt x="2815732" y="3083105"/>
                    <a:pt x="2643552" y="3101304"/>
                  </a:cubicBezTo>
                  <a:cubicBezTo>
                    <a:pt x="2600484" y="3105587"/>
                    <a:pt x="2557331" y="3109046"/>
                    <a:pt x="2514264" y="3110445"/>
                  </a:cubicBezTo>
                  <a:lnTo>
                    <a:pt x="2481920" y="3111598"/>
                  </a:lnTo>
                  <a:lnTo>
                    <a:pt x="2449664" y="3111763"/>
                  </a:lnTo>
                  <a:cubicBezTo>
                    <a:pt x="2427869" y="3112092"/>
                    <a:pt x="2407207" y="3111434"/>
                    <a:pt x="2386284" y="3111022"/>
                  </a:cubicBezTo>
                  <a:cubicBezTo>
                    <a:pt x="2344525" y="3110528"/>
                    <a:pt x="2302505" y="3108140"/>
                    <a:pt x="2260658" y="3106080"/>
                  </a:cubicBezTo>
                  <a:cubicBezTo>
                    <a:pt x="2218725" y="3102787"/>
                    <a:pt x="2176791" y="3099740"/>
                    <a:pt x="2134945" y="3094716"/>
                  </a:cubicBezTo>
                  <a:cubicBezTo>
                    <a:pt x="2051165" y="3085246"/>
                    <a:pt x="1967473" y="3072317"/>
                    <a:pt x="1884564" y="3054200"/>
                  </a:cubicBezTo>
                  <a:cubicBezTo>
                    <a:pt x="1801657" y="3036084"/>
                    <a:pt x="1719708" y="3012778"/>
                    <a:pt x="1639764" y="2984286"/>
                  </a:cubicBezTo>
                  <a:cubicBezTo>
                    <a:pt x="1559820" y="2955710"/>
                    <a:pt x="1481969" y="2921618"/>
                    <a:pt x="1407081" y="2882913"/>
                  </a:cubicBezTo>
                  <a:cubicBezTo>
                    <a:pt x="1332455" y="2843633"/>
                    <a:pt x="1260794" y="2799741"/>
                    <a:pt x="1193491" y="2750989"/>
                  </a:cubicBezTo>
                  <a:cubicBezTo>
                    <a:pt x="1058362" y="2653982"/>
                    <a:pt x="939973" y="2540257"/>
                    <a:pt x="836141" y="2418627"/>
                  </a:cubicBezTo>
                  <a:cubicBezTo>
                    <a:pt x="784444" y="2357523"/>
                    <a:pt x="736321" y="2294444"/>
                    <a:pt x="690812" y="2230210"/>
                  </a:cubicBezTo>
                  <a:cubicBezTo>
                    <a:pt x="645217" y="2165978"/>
                    <a:pt x="602674" y="2100345"/>
                    <a:pt x="562397" y="2033725"/>
                  </a:cubicBezTo>
                  <a:cubicBezTo>
                    <a:pt x="541823" y="2000044"/>
                    <a:pt x="522992" y="1968504"/>
                    <a:pt x="502504" y="1936223"/>
                  </a:cubicBezTo>
                  <a:cubicBezTo>
                    <a:pt x="482192" y="1904189"/>
                    <a:pt x="461530" y="1872155"/>
                    <a:pt x="440258" y="1840368"/>
                  </a:cubicBezTo>
                  <a:lnTo>
                    <a:pt x="310360" y="1649481"/>
                  </a:lnTo>
                  <a:cubicBezTo>
                    <a:pt x="288826" y="1617365"/>
                    <a:pt x="267555" y="1585084"/>
                    <a:pt x="246806" y="1552391"/>
                  </a:cubicBezTo>
                  <a:cubicBezTo>
                    <a:pt x="226057" y="1519698"/>
                    <a:pt x="205483" y="1486923"/>
                    <a:pt x="186303" y="1453160"/>
                  </a:cubicBezTo>
                  <a:cubicBezTo>
                    <a:pt x="147857" y="1385962"/>
                    <a:pt x="112550" y="1316790"/>
                    <a:pt x="84390" y="1244980"/>
                  </a:cubicBezTo>
                  <a:cubicBezTo>
                    <a:pt x="55708" y="1173418"/>
                    <a:pt x="34436" y="1099222"/>
                    <a:pt x="20139" y="1024037"/>
                  </a:cubicBezTo>
                  <a:cubicBezTo>
                    <a:pt x="6452" y="948852"/>
                    <a:pt x="0" y="872513"/>
                    <a:pt x="0" y="796339"/>
                  </a:cubicBezTo>
                  <a:cubicBezTo>
                    <a:pt x="850" y="568560"/>
                    <a:pt x="36028" y="341245"/>
                    <a:pt x="102773" y="1213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1BCBF53-F859-485D-8008-16DE1F4FB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3885" y="1"/>
              <a:ext cx="4960549" cy="2918955"/>
            </a:xfrm>
            <a:custGeom>
              <a:avLst/>
              <a:gdLst>
                <a:gd name="connsiteX0" fmla="*/ 154335 w 4960549"/>
                <a:gd name="connsiteY0" fmla="*/ 0 h 2918955"/>
                <a:gd name="connsiteX1" fmla="*/ 347871 w 4960549"/>
                <a:gd name="connsiteY1" fmla="*/ 0 h 2918955"/>
                <a:gd name="connsiteX2" fmla="*/ 268143 w 4960549"/>
                <a:gd name="connsiteY2" fmla="*/ 165468 h 2918955"/>
                <a:gd name="connsiteX3" fmla="*/ 199554 w 4960549"/>
                <a:gd name="connsiteY3" fmla="*/ 358938 h 2918955"/>
                <a:gd name="connsiteX4" fmla="*/ 142104 w 4960549"/>
                <a:gd name="connsiteY4" fmla="*/ 762944 h 2918955"/>
                <a:gd name="connsiteX5" fmla="*/ 166339 w 4960549"/>
                <a:gd name="connsiteY5" fmla="*/ 960748 h 2918955"/>
                <a:gd name="connsiteX6" fmla="*/ 237914 w 4960549"/>
                <a:gd name="connsiteY6" fmla="*/ 1145787 h 2918955"/>
                <a:gd name="connsiteX7" fmla="*/ 287868 w 4960549"/>
                <a:gd name="connsiteY7" fmla="*/ 1232913 h 2918955"/>
                <a:gd name="connsiteX8" fmla="*/ 345232 w 4960549"/>
                <a:gd name="connsiteY8" fmla="*/ 1317239 h 2918955"/>
                <a:gd name="connsiteX9" fmla="*/ 477745 w 4960549"/>
                <a:gd name="connsiteY9" fmla="*/ 1480209 h 2918955"/>
                <a:gd name="connsiteX10" fmla="*/ 621156 w 4960549"/>
                <a:gd name="connsiteY10" fmla="*/ 1644414 h 2918955"/>
                <a:gd name="connsiteX11" fmla="*/ 692469 w 4960549"/>
                <a:gd name="connsiteY11" fmla="*/ 1730140 h 2918955"/>
                <a:gd name="connsiteX12" fmla="*/ 726731 w 4960549"/>
                <a:gd name="connsiteY12" fmla="*/ 1772220 h 2918955"/>
                <a:gd name="connsiteX13" fmla="*/ 760295 w 4960549"/>
                <a:gd name="connsiteY13" fmla="*/ 1812489 h 2918955"/>
                <a:gd name="connsiteX14" fmla="*/ 1048685 w 4960549"/>
                <a:gd name="connsiteY14" fmla="*/ 2110101 h 2918955"/>
                <a:gd name="connsiteX15" fmla="*/ 1202035 w 4960549"/>
                <a:gd name="connsiteY15" fmla="*/ 2244002 h 2918955"/>
                <a:gd name="connsiteX16" fmla="*/ 1362620 w 4960549"/>
                <a:gd name="connsiteY16" fmla="*/ 2367443 h 2918955"/>
                <a:gd name="connsiteX17" fmla="*/ 1721364 w 4960549"/>
                <a:gd name="connsiteY17" fmla="*/ 2562694 h 2918955"/>
                <a:gd name="connsiteX18" fmla="*/ 1922052 w 4960549"/>
                <a:gd name="connsiteY18" fmla="*/ 2617868 h 2918955"/>
                <a:gd name="connsiteX19" fmla="*/ 1973488 w 4960549"/>
                <a:gd name="connsiteY19" fmla="*/ 2627586 h 2918955"/>
                <a:gd name="connsiteX20" fmla="*/ 2025360 w 4960549"/>
                <a:gd name="connsiteY20" fmla="*/ 2635738 h 2918955"/>
                <a:gd name="connsiteX21" fmla="*/ 2130063 w 4960549"/>
                <a:gd name="connsiteY21" fmla="*/ 2647432 h 2918955"/>
                <a:gd name="connsiteX22" fmla="*/ 2182719 w 4960549"/>
                <a:gd name="connsiteY22" fmla="*/ 2651220 h 2918955"/>
                <a:gd name="connsiteX23" fmla="*/ 2235551 w 4960549"/>
                <a:gd name="connsiteY23" fmla="*/ 2653855 h 2918955"/>
                <a:gd name="connsiteX24" fmla="*/ 2288556 w 4960549"/>
                <a:gd name="connsiteY24" fmla="*/ 2655008 h 2918955"/>
                <a:gd name="connsiteX25" fmla="*/ 2341648 w 4960549"/>
                <a:gd name="connsiteY25" fmla="*/ 2654761 h 2918955"/>
                <a:gd name="connsiteX26" fmla="*/ 2368238 w 4960549"/>
                <a:gd name="connsiteY26" fmla="*/ 2654514 h 2918955"/>
                <a:gd name="connsiteX27" fmla="*/ 2393869 w 4960549"/>
                <a:gd name="connsiteY27" fmla="*/ 2653443 h 2918955"/>
                <a:gd name="connsiteX28" fmla="*/ 2419413 w 4960549"/>
                <a:gd name="connsiteY28" fmla="*/ 2652208 h 2918955"/>
                <a:gd name="connsiteX29" fmla="*/ 2444869 w 4960549"/>
                <a:gd name="connsiteY29" fmla="*/ 2650232 h 2918955"/>
                <a:gd name="connsiteX30" fmla="*/ 2545823 w 4960549"/>
                <a:gd name="connsiteY30" fmla="*/ 2638456 h 2918955"/>
                <a:gd name="connsiteX31" fmla="*/ 2930373 w 4960549"/>
                <a:gd name="connsiteY31" fmla="*/ 2519213 h 2918955"/>
                <a:gd name="connsiteX32" fmla="*/ 3285631 w 4960549"/>
                <a:gd name="connsiteY32" fmla="*/ 2310210 h 2918955"/>
                <a:gd name="connsiteX33" fmla="*/ 3371764 w 4960549"/>
                <a:gd name="connsiteY33" fmla="*/ 2248778 h 2918955"/>
                <a:gd name="connsiteX34" fmla="*/ 3457898 w 4960549"/>
                <a:gd name="connsiteY34" fmla="*/ 2185286 h 2918955"/>
                <a:gd name="connsiteX35" fmla="*/ 3632344 w 4960549"/>
                <a:gd name="connsiteY35" fmla="*/ 2053527 h 2918955"/>
                <a:gd name="connsiteX36" fmla="*/ 3990915 w 4960549"/>
                <a:gd name="connsiteY36" fmla="*/ 1798490 h 2918955"/>
                <a:gd name="connsiteX37" fmla="*/ 4324988 w 4960549"/>
                <a:gd name="connsiteY37" fmla="*/ 1544854 h 2918955"/>
                <a:gd name="connsiteX38" fmla="*/ 4592107 w 4960549"/>
                <a:gd name="connsiteY38" fmla="*/ 1254159 h 2918955"/>
                <a:gd name="connsiteX39" fmla="*/ 4683123 w 4960549"/>
                <a:gd name="connsiteY39" fmla="*/ 1085179 h 2918955"/>
                <a:gd name="connsiteX40" fmla="*/ 4738568 w 4960549"/>
                <a:gd name="connsiteY40" fmla="*/ 900551 h 2918955"/>
                <a:gd name="connsiteX41" fmla="*/ 4753913 w 4960549"/>
                <a:gd name="connsiteY41" fmla="*/ 803708 h 2918955"/>
                <a:gd name="connsiteX42" fmla="*/ 4756441 w 4960549"/>
                <a:gd name="connsiteY42" fmla="*/ 779167 h 2918955"/>
                <a:gd name="connsiteX43" fmla="*/ 4758358 w 4960549"/>
                <a:gd name="connsiteY43" fmla="*/ 754133 h 2918955"/>
                <a:gd name="connsiteX44" fmla="*/ 4761147 w 4960549"/>
                <a:gd name="connsiteY44" fmla="*/ 702417 h 2918955"/>
                <a:gd name="connsiteX45" fmla="*/ 4756353 w 4960549"/>
                <a:gd name="connsiteY45" fmla="*/ 495638 h 2918955"/>
                <a:gd name="connsiteX46" fmla="*/ 4725578 w 4960549"/>
                <a:gd name="connsiteY46" fmla="*/ 291411 h 2918955"/>
                <a:gd name="connsiteX47" fmla="*/ 4673358 w 4960549"/>
                <a:gd name="connsiteY47" fmla="*/ 92042 h 2918955"/>
                <a:gd name="connsiteX48" fmla="*/ 4644342 w 4960549"/>
                <a:gd name="connsiteY48" fmla="*/ 0 h 2918955"/>
                <a:gd name="connsiteX49" fmla="*/ 4862756 w 4960549"/>
                <a:gd name="connsiteY49" fmla="*/ 0 h 2918955"/>
                <a:gd name="connsiteX50" fmla="*/ 4876138 w 4960549"/>
                <a:gd name="connsiteY50" fmla="*/ 45680 h 2918955"/>
                <a:gd name="connsiteX51" fmla="*/ 4911707 w 4960549"/>
                <a:gd name="connsiteY51" fmla="*/ 263329 h 2918955"/>
                <a:gd name="connsiteX52" fmla="*/ 4934809 w 4960549"/>
                <a:gd name="connsiteY52" fmla="*/ 481145 h 2918955"/>
                <a:gd name="connsiteX53" fmla="*/ 4953205 w 4960549"/>
                <a:gd name="connsiteY53" fmla="*/ 698959 h 2918955"/>
                <a:gd name="connsiteX54" fmla="*/ 4956953 w 4960549"/>
                <a:gd name="connsiteY54" fmla="*/ 753557 h 2918955"/>
                <a:gd name="connsiteX55" fmla="*/ 4958611 w 4960549"/>
                <a:gd name="connsiteY55" fmla="*/ 781638 h 2918955"/>
                <a:gd name="connsiteX56" fmla="*/ 4959831 w 4960549"/>
                <a:gd name="connsiteY56" fmla="*/ 810213 h 2918955"/>
                <a:gd name="connsiteX57" fmla="*/ 4958174 w 4960549"/>
                <a:gd name="connsiteY57" fmla="*/ 925338 h 2918955"/>
                <a:gd name="connsiteX58" fmla="*/ 4834030 w 4960549"/>
                <a:gd name="connsiteY58" fmla="*/ 1377519 h 2918955"/>
                <a:gd name="connsiteX59" fmla="*/ 4558106 w 4960549"/>
                <a:gd name="connsiteY59" fmla="*/ 1761515 h 2918955"/>
                <a:gd name="connsiteX60" fmla="*/ 4389937 w 4960549"/>
                <a:gd name="connsiteY60" fmla="*/ 1921603 h 2918955"/>
                <a:gd name="connsiteX61" fmla="*/ 4214618 w 4960549"/>
                <a:gd name="connsiteY61" fmla="*/ 2067115 h 2918955"/>
                <a:gd name="connsiteX62" fmla="*/ 3858489 w 4960549"/>
                <a:gd name="connsiteY62" fmla="*/ 2329316 h 2918955"/>
                <a:gd name="connsiteX63" fmla="*/ 3768868 w 4960549"/>
                <a:gd name="connsiteY63" fmla="*/ 2393301 h 2918955"/>
                <a:gd name="connsiteX64" fmla="*/ 3676806 w 4960549"/>
                <a:gd name="connsiteY64" fmla="*/ 2457698 h 2918955"/>
                <a:gd name="connsiteX65" fmla="*/ 3582477 w 4960549"/>
                <a:gd name="connsiteY65" fmla="*/ 2521272 h 2918955"/>
                <a:gd name="connsiteX66" fmla="*/ 3485185 w 4960549"/>
                <a:gd name="connsiteY66" fmla="*/ 2583035 h 2918955"/>
                <a:gd name="connsiteX67" fmla="*/ 3280923 w 4960549"/>
                <a:gd name="connsiteY67" fmla="*/ 2698983 h 2918955"/>
                <a:gd name="connsiteX68" fmla="*/ 3061230 w 4960549"/>
                <a:gd name="connsiteY68" fmla="*/ 2797555 h 2918955"/>
                <a:gd name="connsiteX69" fmla="*/ 2583137 w 4960549"/>
                <a:gd name="connsiteY69" fmla="*/ 2910950 h 2918955"/>
                <a:gd name="connsiteX70" fmla="*/ 2460038 w 4960549"/>
                <a:gd name="connsiteY70" fmla="*/ 2918280 h 2918955"/>
                <a:gd name="connsiteX71" fmla="*/ 2429263 w 4960549"/>
                <a:gd name="connsiteY71" fmla="*/ 2918938 h 2918955"/>
                <a:gd name="connsiteX72" fmla="*/ 2398576 w 4960549"/>
                <a:gd name="connsiteY72" fmla="*/ 2918774 h 2918955"/>
                <a:gd name="connsiteX73" fmla="*/ 2367977 w 4960549"/>
                <a:gd name="connsiteY73" fmla="*/ 2918444 h 2918955"/>
                <a:gd name="connsiteX74" fmla="*/ 2338249 w 4960549"/>
                <a:gd name="connsiteY74" fmla="*/ 2917374 h 2918955"/>
                <a:gd name="connsiteX75" fmla="*/ 2100770 w 4960549"/>
                <a:gd name="connsiteY75" fmla="*/ 2899503 h 2918955"/>
                <a:gd name="connsiteX76" fmla="*/ 1864776 w 4960549"/>
                <a:gd name="connsiteY76" fmla="*/ 2860141 h 2918955"/>
                <a:gd name="connsiteX77" fmla="*/ 1632964 w 4960549"/>
                <a:gd name="connsiteY77" fmla="*/ 2798461 h 2918955"/>
                <a:gd name="connsiteX78" fmla="*/ 1189219 w 4960549"/>
                <a:gd name="connsiteY78" fmla="*/ 2613010 h 2918955"/>
                <a:gd name="connsiteX79" fmla="*/ 815305 w 4960549"/>
                <a:gd name="connsiteY79" fmla="*/ 2324292 h 2918955"/>
                <a:gd name="connsiteX80" fmla="*/ 663699 w 4960549"/>
                <a:gd name="connsiteY80" fmla="*/ 2150535 h 2918955"/>
                <a:gd name="connsiteX81" fmla="*/ 531274 w 4960549"/>
                <a:gd name="connsiteY81" fmla="*/ 1966565 h 2918955"/>
                <a:gd name="connsiteX82" fmla="*/ 500325 w 4960549"/>
                <a:gd name="connsiteY82" fmla="*/ 1919709 h 2918955"/>
                <a:gd name="connsiteX83" fmla="*/ 470771 w 4960549"/>
                <a:gd name="connsiteY83" fmla="*/ 1874252 h 2918955"/>
                <a:gd name="connsiteX84" fmla="*/ 412448 w 4960549"/>
                <a:gd name="connsiteY84" fmla="*/ 1786137 h 2918955"/>
                <a:gd name="connsiteX85" fmla="*/ 291616 w 4960549"/>
                <a:gd name="connsiteY85" fmla="*/ 1606122 h 2918955"/>
                <a:gd name="connsiteX86" fmla="*/ 173662 w 4960549"/>
                <a:gd name="connsiteY86" fmla="*/ 1415812 h 2918955"/>
                <a:gd name="connsiteX87" fmla="*/ 120483 w 4960549"/>
                <a:gd name="connsiteY87" fmla="*/ 1314934 h 2918955"/>
                <a:gd name="connsiteX88" fmla="*/ 75324 w 4960549"/>
                <a:gd name="connsiteY88" fmla="*/ 1209361 h 2918955"/>
                <a:gd name="connsiteX89" fmla="*/ 40713 w 4960549"/>
                <a:gd name="connsiteY89" fmla="*/ 1099837 h 2918955"/>
                <a:gd name="connsiteX90" fmla="*/ 27811 w 4960549"/>
                <a:gd name="connsiteY90" fmla="*/ 1044004 h 2918955"/>
                <a:gd name="connsiteX91" fmla="*/ 22144 w 4960549"/>
                <a:gd name="connsiteY91" fmla="*/ 1016004 h 2918955"/>
                <a:gd name="connsiteX92" fmla="*/ 17436 w 4960549"/>
                <a:gd name="connsiteY92" fmla="*/ 987923 h 2918955"/>
                <a:gd name="connsiteX93" fmla="*/ 0 w 4960549"/>
                <a:gd name="connsiteY93" fmla="*/ 762944 h 2918955"/>
                <a:gd name="connsiteX94" fmla="*/ 48385 w 4960549"/>
                <a:gd name="connsiteY94" fmla="*/ 324597 h 2918955"/>
                <a:gd name="connsiteX95" fmla="*/ 108474 w 4960549"/>
                <a:gd name="connsiteY95" fmla="*/ 110839 h 291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960549" h="2918955">
                  <a:moveTo>
                    <a:pt x="154335" y="0"/>
                  </a:moveTo>
                  <a:lnTo>
                    <a:pt x="347871" y="0"/>
                  </a:lnTo>
                  <a:lnTo>
                    <a:pt x="268143" y="165468"/>
                  </a:lnTo>
                  <a:cubicBezTo>
                    <a:pt x="241575" y="228661"/>
                    <a:pt x="218473" y="293182"/>
                    <a:pt x="199554" y="358938"/>
                  </a:cubicBezTo>
                  <a:cubicBezTo>
                    <a:pt x="161632" y="490121"/>
                    <a:pt x="142016" y="626491"/>
                    <a:pt x="142104" y="762944"/>
                  </a:cubicBezTo>
                  <a:cubicBezTo>
                    <a:pt x="142888" y="829977"/>
                    <a:pt x="149862" y="896516"/>
                    <a:pt x="166339" y="960748"/>
                  </a:cubicBezTo>
                  <a:cubicBezTo>
                    <a:pt x="182555" y="1025063"/>
                    <a:pt x="207750" y="1086579"/>
                    <a:pt x="237914" y="1145787"/>
                  </a:cubicBezTo>
                  <a:cubicBezTo>
                    <a:pt x="253170" y="1175351"/>
                    <a:pt x="270084" y="1204338"/>
                    <a:pt x="287868" y="1232913"/>
                  </a:cubicBezTo>
                  <a:cubicBezTo>
                    <a:pt x="305914" y="1261406"/>
                    <a:pt x="325181" y="1289488"/>
                    <a:pt x="345232" y="1317239"/>
                  </a:cubicBezTo>
                  <a:cubicBezTo>
                    <a:pt x="385858" y="1372578"/>
                    <a:pt x="431017" y="1426270"/>
                    <a:pt x="477745" y="1480209"/>
                  </a:cubicBezTo>
                  <a:cubicBezTo>
                    <a:pt x="524474" y="1534231"/>
                    <a:pt x="573294" y="1588252"/>
                    <a:pt x="621156" y="1644414"/>
                  </a:cubicBezTo>
                  <a:cubicBezTo>
                    <a:pt x="645130" y="1672413"/>
                    <a:pt x="668843" y="1701070"/>
                    <a:pt x="692469" y="1730140"/>
                  </a:cubicBezTo>
                  <a:lnTo>
                    <a:pt x="726731" y="1772220"/>
                  </a:lnTo>
                  <a:cubicBezTo>
                    <a:pt x="737977" y="1785644"/>
                    <a:pt x="748700" y="1799396"/>
                    <a:pt x="760295" y="1812489"/>
                  </a:cubicBezTo>
                  <a:cubicBezTo>
                    <a:pt x="850788" y="1919050"/>
                    <a:pt x="948952" y="2017128"/>
                    <a:pt x="1048685" y="2110101"/>
                  </a:cubicBezTo>
                  <a:cubicBezTo>
                    <a:pt x="1098814" y="2156382"/>
                    <a:pt x="1149814" y="2201097"/>
                    <a:pt x="1202035" y="2244002"/>
                  </a:cubicBezTo>
                  <a:cubicBezTo>
                    <a:pt x="1254256" y="2286906"/>
                    <a:pt x="1307435" y="2328410"/>
                    <a:pt x="1362620" y="2367443"/>
                  </a:cubicBezTo>
                  <a:cubicBezTo>
                    <a:pt x="1472554" y="2445675"/>
                    <a:pt x="1591118" y="2515590"/>
                    <a:pt x="1721364" y="2562694"/>
                  </a:cubicBezTo>
                  <a:cubicBezTo>
                    <a:pt x="1786314" y="2586246"/>
                    <a:pt x="1853617" y="2604280"/>
                    <a:pt x="1922052" y="2617868"/>
                  </a:cubicBezTo>
                  <a:cubicBezTo>
                    <a:pt x="1939227" y="2621080"/>
                    <a:pt x="1956227" y="2624786"/>
                    <a:pt x="1973488" y="2627586"/>
                  </a:cubicBezTo>
                  <a:lnTo>
                    <a:pt x="2025360" y="2635738"/>
                  </a:lnTo>
                  <a:cubicBezTo>
                    <a:pt x="2060145" y="2640103"/>
                    <a:pt x="2094930" y="2644714"/>
                    <a:pt x="2130063" y="2647432"/>
                  </a:cubicBezTo>
                  <a:cubicBezTo>
                    <a:pt x="2147587" y="2648996"/>
                    <a:pt x="2165109" y="2650479"/>
                    <a:pt x="2182719" y="2651220"/>
                  </a:cubicBezTo>
                  <a:cubicBezTo>
                    <a:pt x="2200330" y="2652043"/>
                    <a:pt x="2217853" y="2653361"/>
                    <a:pt x="2235551" y="2653855"/>
                  </a:cubicBezTo>
                  <a:lnTo>
                    <a:pt x="2288556" y="2655008"/>
                  </a:lnTo>
                  <a:cubicBezTo>
                    <a:pt x="2306166" y="2655419"/>
                    <a:pt x="2323951" y="2654843"/>
                    <a:pt x="2341648" y="2654761"/>
                  </a:cubicBezTo>
                  <a:lnTo>
                    <a:pt x="2368238" y="2654514"/>
                  </a:lnTo>
                  <a:cubicBezTo>
                    <a:pt x="2376869" y="2654267"/>
                    <a:pt x="2385325" y="2653773"/>
                    <a:pt x="2393869" y="2653443"/>
                  </a:cubicBezTo>
                  <a:cubicBezTo>
                    <a:pt x="2402412" y="2653031"/>
                    <a:pt x="2410956" y="2652785"/>
                    <a:pt x="2419413" y="2652208"/>
                  </a:cubicBezTo>
                  <a:lnTo>
                    <a:pt x="2444869" y="2650232"/>
                  </a:lnTo>
                  <a:cubicBezTo>
                    <a:pt x="2478782" y="2647679"/>
                    <a:pt x="2512433" y="2643397"/>
                    <a:pt x="2545823" y="2638456"/>
                  </a:cubicBezTo>
                  <a:cubicBezTo>
                    <a:pt x="2679470" y="2617539"/>
                    <a:pt x="2807973" y="2576612"/>
                    <a:pt x="2930373" y="2519213"/>
                  </a:cubicBezTo>
                  <a:cubicBezTo>
                    <a:pt x="3053210" y="2462475"/>
                    <a:pt x="3170117" y="2389842"/>
                    <a:pt x="3285631" y="2310210"/>
                  </a:cubicBezTo>
                  <a:cubicBezTo>
                    <a:pt x="3314487" y="2290364"/>
                    <a:pt x="3343169" y="2269612"/>
                    <a:pt x="3371764" y="2248778"/>
                  </a:cubicBezTo>
                  <a:cubicBezTo>
                    <a:pt x="3400534" y="2227943"/>
                    <a:pt x="3429216" y="2206779"/>
                    <a:pt x="3457898" y="2185286"/>
                  </a:cubicBezTo>
                  <a:lnTo>
                    <a:pt x="3632344" y="2053527"/>
                  </a:lnTo>
                  <a:cubicBezTo>
                    <a:pt x="3752043" y="1963848"/>
                    <a:pt x="3872873" y="1880345"/>
                    <a:pt x="3990915" y="1798490"/>
                  </a:cubicBezTo>
                  <a:cubicBezTo>
                    <a:pt x="4108869" y="1716634"/>
                    <a:pt x="4222377" y="1633955"/>
                    <a:pt x="4324988" y="1544854"/>
                  </a:cubicBezTo>
                  <a:cubicBezTo>
                    <a:pt x="4427599" y="1455916"/>
                    <a:pt x="4520271" y="1361132"/>
                    <a:pt x="4592107" y="1254159"/>
                  </a:cubicBezTo>
                  <a:cubicBezTo>
                    <a:pt x="4628025" y="1200715"/>
                    <a:pt x="4658712" y="1144388"/>
                    <a:pt x="4683123" y="1085179"/>
                  </a:cubicBezTo>
                  <a:cubicBezTo>
                    <a:pt x="4707707" y="1026051"/>
                    <a:pt x="4725405" y="964125"/>
                    <a:pt x="4738568" y="900551"/>
                  </a:cubicBezTo>
                  <a:cubicBezTo>
                    <a:pt x="4745107" y="868764"/>
                    <a:pt x="4750338" y="836400"/>
                    <a:pt x="4753913" y="803708"/>
                  </a:cubicBezTo>
                  <a:cubicBezTo>
                    <a:pt x="4754959" y="795555"/>
                    <a:pt x="4755656" y="787320"/>
                    <a:pt x="4756441" y="779167"/>
                  </a:cubicBezTo>
                  <a:cubicBezTo>
                    <a:pt x="4757137" y="770932"/>
                    <a:pt x="4758010" y="762862"/>
                    <a:pt x="4758358" y="754133"/>
                  </a:cubicBezTo>
                  <a:lnTo>
                    <a:pt x="4761147" y="702417"/>
                  </a:lnTo>
                  <a:cubicBezTo>
                    <a:pt x="4763677" y="633409"/>
                    <a:pt x="4762107" y="564317"/>
                    <a:pt x="4756353" y="495638"/>
                  </a:cubicBezTo>
                  <a:cubicBezTo>
                    <a:pt x="4750774" y="426876"/>
                    <a:pt x="4740051" y="358691"/>
                    <a:pt x="4725578" y="291411"/>
                  </a:cubicBezTo>
                  <a:cubicBezTo>
                    <a:pt x="4710932" y="224131"/>
                    <a:pt x="4692625" y="157758"/>
                    <a:pt x="4673358" y="92042"/>
                  </a:cubicBezTo>
                  <a:lnTo>
                    <a:pt x="4644342" y="0"/>
                  </a:lnTo>
                  <a:lnTo>
                    <a:pt x="4862756" y="0"/>
                  </a:lnTo>
                  <a:lnTo>
                    <a:pt x="4876138" y="45680"/>
                  </a:lnTo>
                  <a:cubicBezTo>
                    <a:pt x="4892005" y="117818"/>
                    <a:pt x="4903077" y="190532"/>
                    <a:pt x="4911707" y="263329"/>
                  </a:cubicBezTo>
                  <a:cubicBezTo>
                    <a:pt x="4920513" y="336044"/>
                    <a:pt x="4927575" y="408677"/>
                    <a:pt x="4934809" y="481145"/>
                  </a:cubicBezTo>
                  <a:cubicBezTo>
                    <a:pt x="4941697" y="553694"/>
                    <a:pt x="4947799" y="626244"/>
                    <a:pt x="4953205" y="698959"/>
                  </a:cubicBezTo>
                  <a:lnTo>
                    <a:pt x="4956953" y="753557"/>
                  </a:lnTo>
                  <a:cubicBezTo>
                    <a:pt x="4957651" y="762533"/>
                    <a:pt x="4958087" y="772168"/>
                    <a:pt x="4958611" y="781638"/>
                  </a:cubicBezTo>
                  <a:cubicBezTo>
                    <a:pt x="4959133" y="791108"/>
                    <a:pt x="4959657" y="800661"/>
                    <a:pt x="4959831" y="810213"/>
                  </a:cubicBezTo>
                  <a:cubicBezTo>
                    <a:pt x="4961139" y="848341"/>
                    <a:pt x="4960703" y="886798"/>
                    <a:pt x="4958174" y="925338"/>
                  </a:cubicBezTo>
                  <a:cubicBezTo>
                    <a:pt x="4948759" y="1079578"/>
                    <a:pt x="4904907" y="1234972"/>
                    <a:pt x="4834030" y="1377519"/>
                  </a:cubicBezTo>
                  <a:cubicBezTo>
                    <a:pt x="4763327" y="1520478"/>
                    <a:pt x="4665861" y="1648779"/>
                    <a:pt x="4558106" y="1761515"/>
                  </a:cubicBezTo>
                  <a:cubicBezTo>
                    <a:pt x="4504229" y="1818090"/>
                    <a:pt x="4447650" y="1871123"/>
                    <a:pt x="4389937" y="1921603"/>
                  </a:cubicBezTo>
                  <a:cubicBezTo>
                    <a:pt x="4332223" y="1972083"/>
                    <a:pt x="4273726" y="2020669"/>
                    <a:pt x="4214618" y="2067115"/>
                  </a:cubicBezTo>
                  <a:cubicBezTo>
                    <a:pt x="4096664" y="2160417"/>
                    <a:pt x="3976094" y="2245484"/>
                    <a:pt x="3858489" y="2329316"/>
                  </a:cubicBezTo>
                  <a:lnTo>
                    <a:pt x="3768868" y="2393301"/>
                  </a:lnTo>
                  <a:cubicBezTo>
                    <a:pt x="3738529" y="2414794"/>
                    <a:pt x="3707929" y="2436452"/>
                    <a:pt x="3676806" y="2457698"/>
                  </a:cubicBezTo>
                  <a:cubicBezTo>
                    <a:pt x="3645770" y="2479027"/>
                    <a:pt x="3614385" y="2500273"/>
                    <a:pt x="3582477" y="2521272"/>
                  </a:cubicBezTo>
                  <a:cubicBezTo>
                    <a:pt x="3550483" y="2542107"/>
                    <a:pt x="3518226" y="2562776"/>
                    <a:pt x="3485185" y="2583035"/>
                  </a:cubicBezTo>
                  <a:cubicBezTo>
                    <a:pt x="3419451" y="2623633"/>
                    <a:pt x="3351625" y="2662996"/>
                    <a:pt x="3280923" y="2698983"/>
                  </a:cubicBezTo>
                  <a:cubicBezTo>
                    <a:pt x="3210307" y="2735134"/>
                    <a:pt x="3137251" y="2768732"/>
                    <a:pt x="3061230" y="2797555"/>
                  </a:cubicBezTo>
                  <a:cubicBezTo>
                    <a:pt x="2909886" y="2856024"/>
                    <a:pt x="2747295" y="2895468"/>
                    <a:pt x="2583137" y="2910950"/>
                  </a:cubicBezTo>
                  <a:cubicBezTo>
                    <a:pt x="2542075" y="2914657"/>
                    <a:pt x="2501013" y="2917456"/>
                    <a:pt x="2460038" y="2918280"/>
                  </a:cubicBezTo>
                  <a:lnTo>
                    <a:pt x="2429263" y="2918938"/>
                  </a:lnTo>
                  <a:cubicBezTo>
                    <a:pt x="2419064" y="2919021"/>
                    <a:pt x="2408777" y="2918774"/>
                    <a:pt x="2398576" y="2918774"/>
                  </a:cubicBezTo>
                  <a:lnTo>
                    <a:pt x="2367977" y="2918444"/>
                  </a:lnTo>
                  <a:lnTo>
                    <a:pt x="2338249" y="2917374"/>
                  </a:lnTo>
                  <a:cubicBezTo>
                    <a:pt x="2259089" y="2914985"/>
                    <a:pt x="2179756" y="2909057"/>
                    <a:pt x="2100770" y="2899503"/>
                  </a:cubicBezTo>
                  <a:cubicBezTo>
                    <a:pt x="2021699" y="2890445"/>
                    <a:pt x="1942801" y="2877434"/>
                    <a:pt x="1864776" y="2860141"/>
                  </a:cubicBezTo>
                  <a:cubicBezTo>
                    <a:pt x="1786836" y="2842683"/>
                    <a:pt x="1709508" y="2822013"/>
                    <a:pt x="1632964" y="2798461"/>
                  </a:cubicBezTo>
                  <a:cubicBezTo>
                    <a:pt x="1480138" y="2750946"/>
                    <a:pt x="1329055" y="2691818"/>
                    <a:pt x="1189219" y="2613010"/>
                  </a:cubicBezTo>
                  <a:cubicBezTo>
                    <a:pt x="1049296" y="2534366"/>
                    <a:pt x="924367" y="2434640"/>
                    <a:pt x="815305" y="2324292"/>
                  </a:cubicBezTo>
                  <a:cubicBezTo>
                    <a:pt x="760469" y="2269200"/>
                    <a:pt x="710603" y="2210567"/>
                    <a:pt x="663699" y="2150535"/>
                  </a:cubicBezTo>
                  <a:cubicBezTo>
                    <a:pt x="617059" y="2090255"/>
                    <a:pt x="572684" y="2029069"/>
                    <a:pt x="531274" y="1966565"/>
                  </a:cubicBezTo>
                  <a:cubicBezTo>
                    <a:pt x="520638" y="1951084"/>
                    <a:pt x="510612" y="1935355"/>
                    <a:pt x="500325" y="1919709"/>
                  </a:cubicBezTo>
                  <a:lnTo>
                    <a:pt x="470771" y="1874252"/>
                  </a:lnTo>
                  <a:cubicBezTo>
                    <a:pt x="451853" y="1844853"/>
                    <a:pt x="432238" y="1815701"/>
                    <a:pt x="412448" y="1786137"/>
                  </a:cubicBezTo>
                  <a:lnTo>
                    <a:pt x="291616" y="1606122"/>
                  </a:lnTo>
                  <a:cubicBezTo>
                    <a:pt x="251078" y="1544771"/>
                    <a:pt x="211062" y="1481609"/>
                    <a:pt x="173662" y="1415812"/>
                  </a:cubicBezTo>
                  <a:cubicBezTo>
                    <a:pt x="155005" y="1382872"/>
                    <a:pt x="136960" y="1349355"/>
                    <a:pt x="120483" y="1314934"/>
                  </a:cubicBezTo>
                  <a:cubicBezTo>
                    <a:pt x="104093" y="1280429"/>
                    <a:pt x="88837" y="1245266"/>
                    <a:pt x="75324" y="1209361"/>
                  </a:cubicBezTo>
                  <a:cubicBezTo>
                    <a:pt x="62072" y="1173375"/>
                    <a:pt x="50303" y="1136893"/>
                    <a:pt x="40713" y="1099837"/>
                  </a:cubicBezTo>
                  <a:cubicBezTo>
                    <a:pt x="36180" y="1081308"/>
                    <a:pt x="31560" y="1062697"/>
                    <a:pt x="27811" y="1044004"/>
                  </a:cubicBezTo>
                  <a:lnTo>
                    <a:pt x="22144" y="1016004"/>
                  </a:lnTo>
                  <a:lnTo>
                    <a:pt x="17436" y="987923"/>
                  </a:lnTo>
                  <a:cubicBezTo>
                    <a:pt x="5144" y="912986"/>
                    <a:pt x="0" y="837636"/>
                    <a:pt x="0" y="762944"/>
                  </a:cubicBezTo>
                  <a:cubicBezTo>
                    <a:pt x="349" y="615951"/>
                    <a:pt x="16652" y="468957"/>
                    <a:pt x="48385" y="324597"/>
                  </a:cubicBezTo>
                  <a:cubicBezTo>
                    <a:pt x="64209" y="252459"/>
                    <a:pt x="84238" y="181021"/>
                    <a:pt x="108474" y="11083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36F5721-88D0-4683-BB23-289611A4A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666325 w 4934374"/>
                <a:gd name="connsiteY1" fmla="*/ 0 h 2888360"/>
                <a:gd name="connsiteX2" fmla="*/ 626038 w 4934374"/>
                <a:gd name="connsiteY2" fmla="*/ 65170 h 2888360"/>
                <a:gd name="connsiteX3" fmla="*/ 435986 w 4934374"/>
                <a:gd name="connsiteY3" fmla="*/ 779635 h 2888360"/>
                <a:gd name="connsiteX4" fmla="*/ 750530 w 4934374"/>
                <a:gd name="connsiteY4" fmla="*/ 1443043 h 2888360"/>
                <a:gd name="connsiteX5" fmla="*/ 909024 w 4934374"/>
                <a:gd name="connsiteY5" fmla="*/ 1653610 h 2888360"/>
                <a:gd name="connsiteX6" fmla="*/ 2396223 w 4934374"/>
                <a:gd name="connsiteY6" fmla="*/ 2476694 h 2888360"/>
                <a:gd name="connsiteX7" fmla="*/ 3525201 w 4934374"/>
                <a:gd name="connsiteY7" fmla="*/ 1970327 h 2888360"/>
                <a:gd name="connsiteX8" fmla="*/ 3662596 w 4934374"/>
                <a:gd name="connsiteY8" fmla="*/ 1869778 h 2888360"/>
                <a:gd name="connsiteX9" fmla="*/ 4287500 w 4934374"/>
                <a:gd name="connsiteY9" fmla="*/ 1344141 h 2888360"/>
                <a:gd name="connsiteX10" fmla="*/ 4498563 w 4934374"/>
                <a:gd name="connsiteY10" fmla="*/ 779635 h 2888360"/>
                <a:gd name="connsiteX11" fmla="*/ 4376239 w 4934374"/>
                <a:gd name="connsiteY11" fmla="*/ 16511 h 2888360"/>
                <a:gd name="connsiteX12" fmla="*/ 4369703 w 4934374"/>
                <a:gd name="connsiteY12" fmla="*/ 0 h 2888360"/>
                <a:gd name="connsiteX13" fmla="*/ 4823642 w 4934374"/>
                <a:gd name="connsiteY13" fmla="*/ 0 h 2888360"/>
                <a:gd name="connsiteX14" fmla="*/ 4850554 w 4934374"/>
                <a:gd name="connsiteY14" fmla="*/ 89409 h 2888360"/>
                <a:gd name="connsiteX15" fmla="*/ 4934374 w 4934374"/>
                <a:gd name="connsiteY15" fmla="*/ 779553 h 2888360"/>
                <a:gd name="connsiteX16" fmla="*/ 3793540 w 4934374"/>
                <a:gd name="connsiteY16" fmla="*/ 2294701 h 2888360"/>
                <a:gd name="connsiteX17" fmla="*/ 2396135 w 4934374"/>
                <a:gd name="connsiteY17" fmla="*/ 2888360 h 2888360"/>
                <a:gd name="connsiteX18" fmla="*/ 548273 w 4934374"/>
                <a:gd name="connsiteY18" fmla="*/ 1884684 h 2888360"/>
                <a:gd name="connsiteX19" fmla="*/ 0 w 4934374"/>
                <a:gd name="connsiteY19" fmla="*/ 779553 h 2888360"/>
                <a:gd name="connsiteX20" fmla="*/ 137335 w 4934374"/>
                <a:gd name="connsiteY20"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4374" h="2888360">
                  <a:moveTo>
                    <a:pt x="179816" y="0"/>
                  </a:moveTo>
                  <a:lnTo>
                    <a:pt x="666325" y="0"/>
                  </a:lnTo>
                  <a:lnTo>
                    <a:pt x="626038" y="65170"/>
                  </a:lnTo>
                  <a:cubicBezTo>
                    <a:pt x="499976" y="295913"/>
                    <a:pt x="435986" y="536292"/>
                    <a:pt x="435986" y="779635"/>
                  </a:cubicBezTo>
                  <a:cubicBezTo>
                    <a:pt x="435986" y="1024707"/>
                    <a:pt x="538074" y="1167830"/>
                    <a:pt x="750530" y="1443043"/>
                  </a:cubicBezTo>
                  <a:cubicBezTo>
                    <a:pt x="801792" y="1509416"/>
                    <a:pt x="854797" y="1578096"/>
                    <a:pt x="909024" y="1653610"/>
                  </a:cubicBezTo>
                  <a:cubicBezTo>
                    <a:pt x="1323389" y="2230552"/>
                    <a:pt x="1768180" y="2476694"/>
                    <a:pt x="2396223" y="2476694"/>
                  </a:cubicBezTo>
                  <a:cubicBezTo>
                    <a:pt x="2808409" y="2476694"/>
                    <a:pt x="3110835" y="2276173"/>
                    <a:pt x="3525201" y="1970327"/>
                  </a:cubicBezTo>
                  <a:cubicBezTo>
                    <a:pt x="3571493" y="1936152"/>
                    <a:pt x="3617786" y="1902388"/>
                    <a:pt x="3662596" y="1869778"/>
                  </a:cubicBezTo>
                  <a:cubicBezTo>
                    <a:pt x="3905479" y="1692809"/>
                    <a:pt x="4134849" y="1525640"/>
                    <a:pt x="4287500" y="1344141"/>
                  </a:cubicBezTo>
                  <a:cubicBezTo>
                    <a:pt x="4433439" y="1170630"/>
                    <a:pt x="4498563" y="996543"/>
                    <a:pt x="4498563" y="779635"/>
                  </a:cubicBezTo>
                  <a:cubicBezTo>
                    <a:pt x="4498563" y="507799"/>
                    <a:pt x="4456499" y="249674"/>
                    <a:pt x="4376239" y="16511"/>
                  </a:cubicBezTo>
                  <a:lnTo>
                    <a:pt x="4369703"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DC43E93-F81B-4DAE-9F0A-DF9299A8C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767292 w 4934374"/>
                <a:gd name="connsiteY1" fmla="*/ 0 h 2888360"/>
                <a:gd name="connsiteX2" fmla="*/ 703453 w 4934374"/>
                <a:gd name="connsiteY2" fmla="*/ 102886 h 2888360"/>
                <a:gd name="connsiteX3" fmla="*/ 523079 w 4934374"/>
                <a:gd name="connsiteY3" fmla="*/ 779635 h 2888360"/>
                <a:gd name="connsiteX4" fmla="*/ 820885 w 4934374"/>
                <a:gd name="connsiteY4" fmla="*/ 1394539 h 2888360"/>
                <a:gd name="connsiteX5" fmla="*/ 981122 w 4934374"/>
                <a:gd name="connsiteY5" fmla="*/ 1607412 h 2888360"/>
                <a:gd name="connsiteX6" fmla="*/ 1592426 w 4934374"/>
                <a:gd name="connsiteY6" fmla="*/ 2196871 h 2888360"/>
                <a:gd name="connsiteX7" fmla="*/ 2396135 w 4934374"/>
                <a:gd name="connsiteY7" fmla="*/ 2394345 h 2888360"/>
                <a:gd name="connsiteX8" fmla="*/ 2913111 w 4934374"/>
                <a:gd name="connsiteY8" fmla="*/ 2268597 h 2888360"/>
                <a:gd name="connsiteX9" fmla="*/ 3471411 w 4934374"/>
                <a:gd name="connsiteY9" fmla="*/ 1905518 h 2888360"/>
                <a:gd name="connsiteX10" fmla="*/ 3609242 w 4934374"/>
                <a:gd name="connsiteY10" fmla="*/ 1804640 h 2888360"/>
                <a:gd name="connsiteX11" fmla="*/ 4219151 w 4934374"/>
                <a:gd name="connsiteY11" fmla="*/ 1292919 h 2888360"/>
                <a:gd name="connsiteX12" fmla="*/ 4411295 w 4934374"/>
                <a:gd name="connsiteY12" fmla="*/ 779635 h 2888360"/>
                <a:gd name="connsiteX13" fmla="*/ 4294235 w 4934374"/>
                <a:gd name="connsiteY13" fmla="*/ 44685 h 2888360"/>
                <a:gd name="connsiteX14" fmla="*/ 4276624 w 4934374"/>
                <a:gd name="connsiteY14" fmla="*/ 0 h 2888360"/>
                <a:gd name="connsiteX15" fmla="*/ 4823642 w 4934374"/>
                <a:gd name="connsiteY15" fmla="*/ 0 h 2888360"/>
                <a:gd name="connsiteX16" fmla="*/ 4850554 w 4934374"/>
                <a:gd name="connsiteY16" fmla="*/ 89409 h 2888360"/>
                <a:gd name="connsiteX17" fmla="*/ 4934374 w 4934374"/>
                <a:gd name="connsiteY17" fmla="*/ 779553 h 2888360"/>
                <a:gd name="connsiteX18" fmla="*/ 3793540 w 4934374"/>
                <a:gd name="connsiteY18" fmla="*/ 2294701 h 2888360"/>
                <a:gd name="connsiteX19" fmla="*/ 2396135 w 4934374"/>
                <a:gd name="connsiteY19" fmla="*/ 2888360 h 2888360"/>
                <a:gd name="connsiteX20" fmla="*/ 548273 w 4934374"/>
                <a:gd name="connsiteY20" fmla="*/ 1884684 h 2888360"/>
                <a:gd name="connsiteX21" fmla="*/ 0 w 4934374"/>
                <a:gd name="connsiteY21" fmla="*/ 779553 h 2888360"/>
                <a:gd name="connsiteX22" fmla="*/ 137335 w 4934374"/>
                <a:gd name="connsiteY22"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34374" h="2888360">
                  <a:moveTo>
                    <a:pt x="179816" y="0"/>
                  </a:moveTo>
                  <a:lnTo>
                    <a:pt x="767292" y="0"/>
                  </a:lnTo>
                  <a:lnTo>
                    <a:pt x="703453" y="102886"/>
                  </a:lnTo>
                  <a:cubicBezTo>
                    <a:pt x="583756" y="321853"/>
                    <a:pt x="523079" y="549550"/>
                    <a:pt x="523079" y="779635"/>
                  </a:cubicBezTo>
                  <a:cubicBezTo>
                    <a:pt x="523079" y="999508"/>
                    <a:pt x="614356" y="1127068"/>
                    <a:pt x="820885" y="1394539"/>
                  </a:cubicBezTo>
                  <a:cubicBezTo>
                    <a:pt x="872582" y="1461489"/>
                    <a:pt x="926023" y="1530745"/>
                    <a:pt x="981122" y="1607412"/>
                  </a:cubicBezTo>
                  <a:cubicBezTo>
                    <a:pt x="1175968" y="1878671"/>
                    <a:pt x="1375871" y="2071535"/>
                    <a:pt x="1592426" y="2196871"/>
                  </a:cubicBezTo>
                  <a:cubicBezTo>
                    <a:pt x="1821970" y="2329783"/>
                    <a:pt x="2084904" y="2394345"/>
                    <a:pt x="2396135" y="2394345"/>
                  </a:cubicBezTo>
                  <a:cubicBezTo>
                    <a:pt x="2572762" y="2394345"/>
                    <a:pt x="2737009" y="2354405"/>
                    <a:pt x="2913111" y="2268597"/>
                  </a:cubicBezTo>
                  <a:cubicBezTo>
                    <a:pt x="3093922" y="2180483"/>
                    <a:pt x="3272903" y="2052018"/>
                    <a:pt x="3471411" y="1905518"/>
                  </a:cubicBezTo>
                  <a:cubicBezTo>
                    <a:pt x="3517964" y="1871178"/>
                    <a:pt x="3564344" y="1837332"/>
                    <a:pt x="3609242" y="1804640"/>
                  </a:cubicBezTo>
                  <a:cubicBezTo>
                    <a:pt x="3847765" y="1630800"/>
                    <a:pt x="4073038" y="1466594"/>
                    <a:pt x="4219151" y="1292919"/>
                  </a:cubicBezTo>
                  <a:cubicBezTo>
                    <a:pt x="4353843" y="1132832"/>
                    <a:pt x="4411295" y="979332"/>
                    <a:pt x="4411295" y="779635"/>
                  </a:cubicBezTo>
                  <a:cubicBezTo>
                    <a:pt x="4411295" y="517475"/>
                    <a:pt x="4371040" y="268882"/>
                    <a:pt x="4294235" y="44685"/>
                  </a:cubicBezTo>
                  <a:lnTo>
                    <a:pt x="4276624"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2EECE7B-E861-4242-BD71-ADD8F2DD3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7711" y="0"/>
              <a:ext cx="5069918" cy="3133064"/>
            </a:xfrm>
            <a:custGeom>
              <a:avLst/>
              <a:gdLst>
                <a:gd name="connsiteX0" fmla="*/ 153448 w 5069918"/>
                <a:gd name="connsiteY0" fmla="*/ 0 h 3133064"/>
                <a:gd name="connsiteX1" fmla="*/ 215434 w 5069918"/>
                <a:gd name="connsiteY1" fmla="*/ 0 h 3133064"/>
                <a:gd name="connsiteX2" fmla="*/ 215073 w 5069918"/>
                <a:gd name="connsiteY2" fmla="*/ 727 h 3133064"/>
                <a:gd name="connsiteX3" fmla="*/ 202868 w 5069918"/>
                <a:gd name="connsiteY3" fmla="*/ 26255 h 3133064"/>
                <a:gd name="connsiteX4" fmla="*/ 191273 w 5069918"/>
                <a:gd name="connsiteY4" fmla="*/ 52030 h 3133064"/>
                <a:gd name="connsiteX5" fmla="*/ 169129 w 5069918"/>
                <a:gd name="connsiteY5" fmla="*/ 103993 h 3133064"/>
                <a:gd name="connsiteX6" fmla="*/ 148381 w 5069918"/>
                <a:gd name="connsiteY6" fmla="*/ 156532 h 3133064"/>
                <a:gd name="connsiteX7" fmla="*/ 80903 w 5069918"/>
                <a:gd name="connsiteY7" fmla="*/ 371711 h 3133064"/>
                <a:gd name="connsiteX8" fmla="*/ 26154 w 5069918"/>
                <a:gd name="connsiteY8" fmla="*/ 817551 h 3133064"/>
                <a:gd name="connsiteX9" fmla="*/ 49169 w 5069918"/>
                <a:gd name="connsiteY9" fmla="*/ 1040143 h 3133064"/>
                <a:gd name="connsiteX10" fmla="*/ 119437 w 5069918"/>
                <a:gd name="connsiteY10" fmla="*/ 1253016 h 3133064"/>
                <a:gd name="connsiteX11" fmla="*/ 143672 w 5069918"/>
                <a:gd name="connsiteY11" fmla="*/ 1303908 h 3133064"/>
                <a:gd name="connsiteX12" fmla="*/ 170611 w 5069918"/>
                <a:gd name="connsiteY12" fmla="*/ 1353648 h 3133064"/>
                <a:gd name="connsiteX13" fmla="*/ 230330 w 5069918"/>
                <a:gd name="connsiteY13" fmla="*/ 1450079 h 3133064"/>
                <a:gd name="connsiteX14" fmla="*/ 279545 w 5069918"/>
                <a:gd name="connsiteY14" fmla="*/ 1519627 h 3133064"/>
                <a:gd name="connsiteX15" fmla="*/ 228347 w 5069918"/>
                <a:gd name="connsiteY15" fmla="*/ 1437024 h 3133064"/>
                <a:gd name="connsiteX16" fmla="*/ 175168 w 5069918"/>
                <a:gd name="connsiteY16" fmla="*/ 1336146 h 3133064"/>
                <a:gd name="connsiteX17" fmla="*/ 130009 w 5069918"/>
                <a:gd name="connsiteY17" fmla="*/ 1230573 h 3133064"/>
                <a:gd name="connsiteX18" fmla="*/ 95398 w 5069918"/>
                <a:gd name="connsiteY18" fmla="*/ 1121049 h 3133064"/>
                <a:gd name="connsiteX19" fmla="*/ 82496 w 5069918"/>
                <a:gd name="connsiteY19" fmla="*/ 1065216 h 3133064"/>
                <a:gd name="connsiteX20" fmla="*/ 76829 w 5069918"/>
                <a:gd name="connsiteY20" fmla="*/ 1037216 h 3133064"/>
                <a:gd name="connsiteX21" fmla="*/ 72121 w 5069918"/>
                <a:gd name="connsiteY21" fmla="*/ 1009135 h 3133064"/>
                <a:gd name="connsiteX22" fmla="*/ 54685 w 5069918"/>
                <a:gd name="connsiteY22" fmla="*/ 784156 h 3133064"/>
                <a:gd name="connsiteX23" fmla="*/ 103070 w 5069918"/>
                <a:gd name="connsiteY23" fmla="*/ 345810 h 3133064"/>
                <a:gd name="connsiteX24" fmla="*/ 163159 w 5069918"/>
                <a:gd name="connsiteY24" fmla="*/ 132051 h 3133064"/>
                <a:gd name="connsiteX25" fmla="*/ 217797 w 5069918"/>
                <a:gd name="connsiteY25" fmla="*/ 0 h 3133064"/>
                <a:gd name="connsiteX26" fmla="*/ 848227 w 5069918"/>
                <a:gd name="connsiteY26" fmla="*/ 0 h 3133064"/>
                <a:gd name="connsiteX27" fmla="*/ 771226 w 5069918"/>
                <a:gd name="connsiteY27" fmla="*/ 124098 h 3133064"/>
                <a:gd name="connsiteX28" fmla="*/ 590852 w 5069918"/>
                <a:gd name="connsiteY28" fmla="*/ 800847 h 3133064"/>
                <a:gd name="connsiteX29" fmla="*/ 888658 w 5069918"/>
                <a:gd name="connsiteY29" fmla="*/ 1415751 h 3133064"/>
                <a:gd name="connsiteX30" fmla="*/ 1048895 w 5069918"/>
                <a:gd name="connsiteY30" fmla="*/ 1628624 h 3133064"/>
                <a:gd name="connsiteX31" fmla="*/ 1660199 w 5069918"/>
                <a:gd name="connsiteY31" fmla="*/ 2218083 h 3133064"/>
                <a:gd name="connsiteX32" fmla="*/ 2463908 w 5069918"/>
                <a:gd name="connsiteY32" fmla="*/ 2415557 h 3133064"/>
                <a:gd name="connsiteX33" fmla="*/ 2980884 w 5069918"/>
                <a:gd name="connsiteY33" fmla="*/ 2289809 h 3133064"/>
                <a:gd name="connsiteX34" fmla="*/ 3539184 w 5069918"/>
                <a:gd name="connsiteY34" fmla="*/ 1926730 h 3133064"/>
                <a:gd name="connsiteX35" fmla="*/ 3677015 w 5069918"/>
                <a:gd name="connsiteY35" fmla="*/ 1825852 h 3133064"/>
                <a:gd name="connsiteX36" fmla="*/ 4286924 w 5069918"/>
                <a:gd name="connsiteY36" fmla="*/ 1314131 h 3133064"/>
                <a:gd name="connsiteX37" fmla="*/ 4479068 w 5069918"/>
                <a:gd name="connsiteY37" fmla="*/ 800847 h 3133064"/>
                <a:gd name="connsiteX38" fmla="*/ 4362007 w 5069918"/>
                <a:gd name="connsiteY38" fmla="*/ 65898 h 3133064"/>
                <a:gd name="connsiteX39" fmla="*/ 4336037 w 5069918"/>
                <a:gd name="connsiteY39" fmla="*/ 0 h 3133064"/>
                <a:gd name="connsiteX40" fmla="*/ 4913604 w 5069918"/>
                <a:gd name="connsiteY40" fmla="*/ 0 h 3133064"/>
                <a:gd name="connsiteX41" fmla="*/ 4930823 w 5069918"/>
                <a:gd name="connsiteY41" fmla="*/ 66892 h 3133064"/>
                <a:gd name="connsiteX42" fmla="*/ 4940407 w 5069918"/>
                <a:gd name="connsiteY42" fmla="*/ 125535 h 3133064"/>
                <a:gd name="connsiteX43" fmla="*/ 4982006 w 5069918"/>
                <a:gd name="connsiteY43" fmla="*/ 278378 h 3133064"/>
                <a:gd name="connsiteX44" fmla="*/ 5027482 w 5069918"/>
                <a:gd name="connsiteY44" fmla="*/ 504952 h 3133064"/>
                <a:gd name="connsiteX45" fmla="*/ 5058082 w 5069918"/>
                <a:gd name="connsiteY45" fmla="*/ 734049 h 3133064"/>
                <a:gd name="connsiteX46" fmla="*/ 5063486 w 5069918"/>
                <a:gd name="connsiteY46" fmla="*/ 791612 h 3133064"/>
                <a:gd name="connsiteX47" fmla="*/ 5067846 w 5069918"/>
                <a:gd name="connsiteY47" fmla="*/ 850245 h 3133064"/>
                <a:gd name="connsiteX48" fmla="*/ 5069414 w 5069918"/>
                <a:gd name="connsiteY48" fmla="*/ 969733 h 3133064"/>
                <a:gd name="connsiteX49" fmla="*/ 5040732 w 5069918"/>
                <a:gd name="connsiteY49" fmla="*/ 1209783 h 3133064"/>
                <a:gd name="connsiteX50" fmla="*/ 4964102 w 5069918"/>
                <a:gd name="connsiteY50" fmla="*/ 1442832 h 3133064"/>
                <a:gd name="connsiteX51" fmla="*/ 4689486 w 5069918"/>
                <a:gd name="connsiteY51" fmla="*/ 1849969 h 3133064"/>
                <a:gd name="connsiteX52" fmla="*/ 4333792 w 5069918"/>
                <a:gd name="connsiteY52" fmla="*/ 2176567 h 3133064"/>
                <a:gd name="connsiteX53" fmla="*/ 3965196 w 5069918"/>
                <a:gd name="connsiteY53" fmla="*/ 2468002 h 3133064"/>
                <a:gd name="connsiteX54" fmla="*/ 3873745 w 5069918"/>
                <a:gd name="connsiteY54" fmla="*/ 2541128 h 3133064"/>
                <a:gd name="connsiteX55" fmla="*/ 3779416 w 5069918"/>
                <a:gd name="connsiteY55" fmla="*/ 2614666 h 3133064"/>
                <a:gd name="connsiteX56" fmla="*/ 3582739 w 5069918"/>
                <a:gd name="connsiteY56" fmla="*/ 2756555 h 3133064"/>
                <a:gd name="connsiteX57" fmla="*/ 3371851 w 5069918"/>
                <a:gd name="connsiteY57" fmla="*/ 2886338 h 3133064"/>
                <a:gd name="connsiteX58" fmla="*/ 3143614 w 5069918"/>
                <a:gd name="connsiteY58" fmla="*/ 2995780 h 3133064"/>
                <a:gd name="connsiteX59" fmla="*/ 2643552 w 5069918"/>
                <a:gd name="connsiteY59" fmla="*/ 3122516 h 3133064"/>
                <a:gd name="connsiteX60" fmla="*/ 2514264 w 5069918"/>
                <a:gd name="connsiteY60" fmla="*/ 3131657 h 3133064"/>
                <a:gd name="connsiteX61" fmla="*/ 2481920 w 5069918"/>
                <a:gd name="connsiteY61" fmla="*/ 3132810 h 3133064"/>
                <a:gd name="connsiteX62" fmla="*/ 2449664 w 5069918"/>
                <a:gd name="connsiteY62" fmla="*/ 3132975 h 3133064"/>
                <a:gd name="connsiteX63" fmla="*/ 2386284 w 5069918"/>
                <a:gd name="connsiteY63" fmla="*/ 3132234 h 3133064"/>
                <a:gd name="connsiteX64" fmla="*/ 2260658 w 5069918"/>
                <a:gd name="connsiteY64" fmla="*/ 3127292 h 3133064"/>
                <a:gd name="connsiteX65" fmla="*/ 2134945 w 5069918"/>
                <a:gd name="connsiteY65" fmla="*/ 3115928 h 3133064"/>
                <a:gd name="connsiteX66" fmla="*/ 1884564 w 5069918"/>
                <a:gd name="connsiteY66" fmla="*/ 3075412 h 3133064"/>
                <a:gd name="connsiteX67" fmla="*/ 1639764 w 5069918"/>
                <a:gd name="connsiteY67" fmla="*/ 3005498 h 3133064"/>
                <a:gd name="connsiteX68" fmla="*/ 1407081 w 5069918"/>
                <a:gd name="connsiteY68" fmla="*/ 2904125 h 3133064"/>
                <a:gd name="connsiteX69" fmla="*/ 1193491 w 5069918"/>
                <a:gd name="connsiteY69" fmla="*/ 2772201 h 3133064"/>
                <a:gd name="connsiteX70" fmla="*/ 836141 w 5069918"/>
                <a:gd name="connsiteY70" fmla="*/ 2439839 h 3133064"/>
                <a:gd name="connsiteX71" fmla="*/ 690812 w 5069918"/>
                <a:gd name="connsiteY71" fmla="*/ 2251422 h 3133064"/>
                <a:gd name="connsiteX72" fmla="*/ 562397 w 5069918"/>
                <a:gd name="connsiteY72" fmla="*/ 2054937 h 3133064"/>
                <a:gd name="connsiteX73" fmla="*/ 502504 w 5069918"/>
                <a:gd name="connsiteY73" fmla="*/ 1957435 h 3133064"/>
                <a:gd name="connsiteX74" fmla="*/ 440258 w 5069918"/>
                <a:gd name="connsiteY74" fmla="*/ 1861580 h 3133064"/>
                <a:gd name="connsiteX75" fmla="*/ 310360 w 5069918"/>
                <a:gd name="connsiteY75" fmla="*/ 1670693 h 3133064"/>
                <a:gd name="connsiteX76" fmla="*/ 246806 w 5069918"/>
                <a:gd name="connsiteY76" fmla="*/ 1573603 h 3133064"/>
                <a:gd name="connsiteX77" fmla="*/ 186303 w 5069918"/>
                <a:gd name="connsiteY77" fmla="*/ 1474372 h 3133064"/>
                <a:gd name="connsiteX78" fmla="*/ 84390 w 5069918"/>
                <a:gd name="connsiteY78" fmla="*/ 1266192 h 3133064"/>
                <a:gd name="connsiteX79" fmla="*/ 20139 w 5069918"/>
                <a:gd name="connsiteY79" fmla="*/ 1045249 h 3133064"/>
                <a:gd name="connsiteX80" fmla="*/ 0 w 5069918"/>
                <a:gd name="connsiteY80" fmla="*/ 817551 h 3133064"/>
                <a:gd name="connsiteX81" fmla="*/ 102773 w 5069918"/>
                <a:gd name="connsiteY81" fmla="*/ 142588 h 31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69918" h="3133064">
                  <a:moveTo>
                    <a:pt x="153448" y="0"/>
                  </a:moveTo>
                  <a:lnTo>
                    <a:pt x="215434" y="0"/>
                  </a:lnTo>
                  <a:lnTo>
                    <a:pt x="215073" y="727"/>
                  </a:lnTo>
                  <a:lnTo>
                    <a:pt x="202868" y="26255"/>
                  </a:lnTo>
                  <a:lnTo>
                    <a:pt x="191273" y="52030"/>
                  </a:lnTo>
                  <a:cubicBezTo>
                    <a:pt x="183688" y="69241"/>
                    <a:pt x="176016" y="86452"/>
                    <a:pt x="169129" y="103993"/>
                  </a:cubicBezTo>
                  <a:cubicBezTo>
                    <a:pt x="162242" y="121533"/>
                    <a:pt x="154658" y="138827"/>
                    <a:pt x="148381" y="156532"/>
                  </a:cubicBezTo>
                  <a:cubicBezTo>
                    <a:pt x="121529" y="226858"/>
                    <a:pt x="98775" y="298667"/>
                    <a:pt x="80903" y="371711"/>
                  </a:cubicBezTo>
                  <a:cubicBezTo>
                    <a:pt x="44636" y="517470"/>
                    <a:pt x="26067" y="667511"/>
                    <a:pt x="26154" y="817551"/>
                  </a:cubicBezTo>
                  <a:cubicBezTo>
                    <a:pt x="26589" y="892326"/>
                    <a:pt x="34000" y="966934"/>
                    <a:pt x="49169" y="1040143"/>
                  </a:cubicBezTo>
                  <a:cubicBezTo>
                    <a:pt x="65123" y="1113187"/>
                    <a:pt x="88226" y="1184666"/>
                    <a:pt x="119437" y="1253016"/>
                  </a:cubicBezTo>
                  <a:cubicBezTo>
                    <a:pt x="126847" y="1270228"/>
                    <a:pt x="135478" y="1287027"/>
                    <a:pt x="143672" y="1303908"/>
                  </a:cubicBezTo>
                  <a:cubicBezTo>
                    <a:pt x="152565" y="1320543"/>
                    <a:pt x="161021" y="1337342"/>
                    <a:pt x="170611" y="1353648"/>
                  </a:cubicBezTo>
                  <a:cubicBezTo>
                    <a:pt x="188919" y="1386587"/>
                    <a:pt x="209319" y="1418539"/>
                    <a:pt x="230330" y="1450079"/>
                  </a:cubicBezTo>
                  <a:lnTo>
                    <a:pt x="279545" y="1519627"/>
                  </a:lnTo>
                  <a:lnTo>
                    <a:pt x="228347" y="1437024"/>
                  </a:lnTo>
                  <a:cubicBezTo>
                    <a:pt x="209690" y="1404084"/>
                    <a:pt x="191645" y="1370567"/>
                    <a:pt x="175168" y="1336146"/>
                  </a:cubicBezTo>
                  <a:cubicBezTo>
                    <a:pt x="158778" y="1301641"/>
                    <a:pt x="143522" y="1266478"/>
                    <a:pt x="130009" y="1230573"/>
                  </a:cubicBezTo>
                  <a:cubicBezTo>
                    <a:pt x="116757" y="1194587"/>
                    <a:pt x="104988" y="1158105"/>
                    <a:pt x="95398" y="1121049"/>
                  </a:cubicBezTo>
                  <a:cubicBezTo>
                    <a:pt x="90865" y="1102520"/>
                    <a:pt x="86245" y="1083909"/>
                    <a:pt x="82496" y="1065216"/>
                  </a:cubicBezTo>
                  <a:lnTo>
                    <a:pt x="76829" y="1037216"/>
                  </a:lnTo>
                  <a:lnTo>
                    <a:pt x="72121" y="1009135"/>
                  </a:lnTo>
                  <a:cubicBezTo>
                    <a:pt x="59829" y="934198"/>
                    <a:pt x="54685" y="858847"/>
                    <a:pt x="54685" y="784156"/>
                  </a:cubicBezTo>
                  <a:cubicBezTo>
                    <a:pt x="55033" y="637163"/>
                    <a:pt x="71337" y="490169"/>
                    <a:pt x="103070" y="345810"/>
                  </a:cubicBezTo>
                  <a:cubicBezTo>
                    <a:pt x="118894" y="273671"/>
                    <a:pt x="138923" y="202233"/>
                    <a:pt x="163159" y="132051"/>
                  </a:cubicBezTo>
                  <a:lnTo>
                    <a:pt x="217797" y="0"/>
                  </a:lnTo>
                  <a:lnTo>
                    <a:pt x="848227" y="0"/>
                  </a:lnTo>
                  <a:lnTo>
                    <a:pt x="771226" y="124098"/>
                  </a:lnTo>
                  <a:cubicBezTo>
                    <a:pt x="651529" y="343066"/>
                    <a:pt x="590852" y="570762"/>
                    <a:pt x="590852" y="800847"/>
                  </a:cubicBezTo>
                  <a:cubicBezTo>
                    <a:pt x="590852" y="1020720"/>
                    <a:pt x="682129" y="1148280"/>
                    <a:pt x="888658" y="1415751"/>
                  </a:cubicBezTo>
                  <a:cubicBezTo>
                    <a:pt x="940355" y="1482701"/>
                    <a:pt x="993796" y="1551957"/>
                    <a:pt x="1048895" y="1628624"/>
                  </a:cubicBezTo>
                  <a:cubicBezTo>
                    <a:pt x="1243741" y="1899883"/>
                    <a:pt x="1443644" y="2092747"/>
                    <a:pt x="1660199" y="2218083"/>
                  </a:cubicBezTo>
                  <a:cubicBezTo>
                    <a:pt x="1889743" y="2350995"/>
                    <a:pt x="2152677" y="2415557"/>
                    <a:pt x="2463908" y="2415557"/>
                  </a:cubicBezTo>
                  <a:cubicBezTo>
                    <a:pt x="2640535" y="2415557"/>
                    <a:pt x="2804782" y="2375617"/>
                    <a:pt x="2980884" y="2289809"/>
                  </a:cubicBezTo>
                  <a:cubicBezTo>
                    <a:pt x="3161695" y="2201695"/>
                    <a:pt x="3340676" y="2073230"/>
                    <a:pt x="3539184" y="1926730"/>
                  </a:cubicBezTo>
                  <a:cubicBezTo>
                    <a:pt x="3585737" y="1892390"/>
                    <a:pt x="3632117" y="1858544"/>
                    <a:pt x="3677015" y="1825852"/>
                  </a:cubicBezTo>
                  <a:cubicBezTo>
                    <a:pt x="3915538" y="1652012"/>
                    <a:pt x="4140811" y="1487806"/>
                    <a:pt x="4286924" y="1314131"/>
                  </a:cubicBezTo>
                  <a:cubicBezTo>
                    <a:pt x="4421616" y="1154044"/>
                    <a:pt x="4479068" y="1000544"/>
                    <a:pt x="4479068" y="800847"/>
                  </a:cubicBezTo>
                  <a:cubicBezTo>
                    <a:pt x="4479068" y="538687"/>
                    <a:pt x="4438813" y="290094"/>
                    <a:pt x="4362007" y="65898"/>
                  </a:cubicBezTo>
                  <a:lnTo>
                    <a:pt x="4336037" y="0"/>
                  </a:lnTo>
                  <a:lnTo>
                    <a:pt x="4913604" y="0"/>
                  </a:lnTo>
                  <a:lnTo>
                    <a:pt x="4930823" y="66892"/>
                  </a:lnTo>
                  <a:lnTo>
                    <a:pt x="4940407" y="125535"/>
                  </a:lnTo>
                  <a:lnTo>
                    <a:pt x="4982006" y="278378"/>
                  </a:lnTo>
                  <a:cubicBezTo>
                    <a:pt x="4999758" y="353368"/>
                    <a:pt x="5014971" y="428944"/>
                    <a:pt x="5027482" y="504952"/>
                  </a:cubicBezTo>
                  <a:cubicBezTo>
                    <a:pt x="5040123" y="580961"/>
                    <a:pt x="5050323" y="657382"/>
                    <a:pt x="5058082" y="734049"/>
                  </a:cubicBezTo>
                  <a:cubicBezTo>
                    <a:pt x="5060261" y="753237"/>
                    <a:pt x="5061743" y="772425"/>
                    <a:pt x="5063486" y="791612"/>
                  </a:cubicBezTo>
                  <a:cubicBezTo>
                    <a:pt x="5065318" y="810552"/>
                    <a:pt x="5066625" y="830398"/>
                    <a:pt x="5067846" y="850245"/>
                  </a:cubicBezTo>
                  <a:cubicBezTo>
                    <a:pt x="5069851" y="889855"/>
                    <a:pt x="5070461" y="929712"/>
                    <a:pt x="5069414" y="969733"/>
                  </a:cubicBezTo>
                  <a:cubicBezTo>
                    <a:pt x="5067060" y="1049695"/>
                    <a:pt x="5057820" y="1130233"/>
                    <a:pt x="5040732" y="1209783"/>
                  </a:cubicBezTo>
                  <a:cubicBezTo>
                    <a:pt x="5023123" y="1289250"/>
                    <a:pt x="4997578" y="1367647"/>
                    <a:pt x="4964102" y="1442832"/>
                  </a:cubicBezTo>
                  <a:cubicBezTo>
                    <a:pt x="4897409" y="1593697"/>
                    <a:pt x="4799942" y="1730232"/>
                    <a:pt x="4689486" y="1849969"/>
                  </a:cubicBezTo>
                  <a:cubicBezTo>
                    <a:pt x="4579116" y="1970446"/>
                    <a:pt x="4456716" y="2076100"/>
                    <a:pt x="4333792" y="2176567"/>
                  </a:cubicBezTo>
                  <a:cubicBezTo>
                    <a:pt x="4210520" y="2276869"/>
                    <a:pt x="4085853" y="2371736"/>
                    <a:pt x="3965196" y="2468002"/>
                  </a:cubicBezTo>
                  <a:lnTo>
                    <a:pt x="3873745" y="2541128"/>
                  </a:lnTo>
                  <a:cubicBezTo>
                    <a:pt x="3842621" y="2565751"/>
                    <a:pt x="3811324" y="2590374"/>
                    <a:pt x="3779416" y="2614666"/>
                  </a:cubicBezTo>
                  <a:cubicBezTo>
                    <a:pt x="3715862" y="2663335"/>
                    <a:pt x="3650652" y="2711016"/>
                    <a:pt x="3582739" y="2756555"/>
                  </a:cubicBezTo>
                  <a:cubicBezTo>
                    <a:pt x="3514913" y="2802012"/>
                    <a:pt x="3445170" y="2846151"/>
                    <a:pt x="3371851" y="2886338"/>
                  </a:cubicBezTo>
                  <a:cubicBezTo>
                    <a:pt x="3298533" y="2926442"/>
                    <a:pt x="3222687" y="2963664"/>
                    <a:pt x="3143614" y="2995780"/>
                  </a:cubicBezTo>
                  <a:cubicBezTo>
                    <a:pt x="2985994" y="3060837"/>
                    <a:pt x="2815732" y="3104317"/>
                    <a:pt x="2643552" y="3122516"/>
                  </a:cubicBezTo>
                  <a:cubicBezTo>
                    <a:pt x="2600484" y="3126799"/>
                    <a:pt x="2557331" y="3130258"/>
                    <a:pt x="2514264" y="3131657"/>
                  </a:cubicBezTo>
                  <a:lnTo>
                    <a:pt x="2481920" y="3132810"/>
                  </a:lnTo>
                  <a:lnTo>
                    <a:pt x="2449664" y="3132975"/>
                  </a:lnTo>
                  <a:cubicBezTo>
                    <a:pt x="2427868" y="3133304"/>
                    <a:pt x="2407207" y="3132646"/>
                    <a:pt x="2386284" y="3132234"/>
                  </a:cubicBezTo>
                  <a:cubicBezTo>
                    <a:pt x="2344524" y="3131740"/>
                    <a:pt x="2302505" y="3129352"/>
                    <a:pt x="2260658" y="3127292"/>
                  </a:cubicBezTo>
                  <a:cubicBezTo>
                    <a:pt x="2218725" y="3123999"/>
                    <a:pt x="2176791" y="3120952"/>
                    <a:pt x="2134945" y="3115928"/>
                  </a:cubicBezTo>
                  <a:cubicBezTo>
                    <a:pt x="2051165" y="3106458"/>
                    <a:pt x="1967473" y="3093529"/>
                    <a:pt x="1884564" y="3075412"/>
                  </a:cubicBezTo>
                  <a:cubicBezTo>
                    <a:pt x="1801657" y="3057296"/>
                    <a:pt x="1719708" y="3033990"/>
                    <a:pt x="1639764" y="3005498"/>
                  </a:cubicBezTo>
                  <a:cubicBezTo>
                    <a:pt x="1559820" y="2976922"/>
                    <a:pt x="1481969" y="2942830"/>
                    <a:pt x="1407081" y="2904125"/>
                  </a:cubicBezTo>
                  <a:cubicBezTo>
                    <a:pt x="1332455" y="2864845"/>
                    <a:pt x="1260794" y="2820953"/>
                    <a:pt x="1193491" y="2772201"/>
                  </a:cubicBezTo>
                  <a:cubicBezTo>
                    <a:pt x="1058362" y="2675194"/>
                    <a:pt x="939973" y="2561469"/>
                    <a:pt x="836141" y="2439839"/>
                  </a:cubicBezTo>
                  <a:cubicBezTo>
                    <a:pt x="784444" y="2378735"/>
                    <a:pt x="736321" y="2315656"/>
                    <a:pt x="690812" y="2251422"/>
                  </a:cubicBezTo>
                  <a:cubicBezTo>
                    <a:pt x="645217" y="2187190"/>
                    <a:pt x="602674" y="2121557"/>
                    <a:pt x="562397" y="2054937"/>
                  </a:cubicBezTo>
                  <a:cubicBezTo>
                    <a:pt x="541823" y="2021256"/>
                    <a:pt x="522992" y="1989716"/>
                    <a:pt x="502504" y="1957435"/>
                  </a:cubicBezTo>
                  <a:cubicBezTo>
                    <a:pt x="482192" y="1925401"/>
                    <a:pt x="461530" y="1893367"/>
                    <a:pt x="440258" y="1861580"/>
                  </a:cubicBezTo>
                  <a:lnTo>
                    <a:pt x="310360" y="1670693"/>
                  </a:lnTo>
                  <a:cubicBezTo>
                    <a:pt x="288826" y="1638577"/>
                    <a:pt x="267555" y="1606296"/>
                    <a:pt x="246806" y="1573603"/>
                  </a:cubicBezTo>
                  <a:cubicBezTo>
                    <a:pt x="226057" y="1540910"/>
                    <a:pt x="205483" y="1508135"/>
                    <a:pt x="186303" y="1474372"/>
                  </a:cubicBezTo>
                  <a:cubicBezTo>
                    <a:pt x="147857" y="1407174"/>
                    <a:pt x="112550" y="1338002"/>
                    <a:pt x="84390" y="1266192"/>
                  </a:cubicBezTo>
                  <a:cubicBezTo>
                    <a:pt x="55708" y="1194630"/>
                    <a:pt x="34436" y="1120434"/>
                    <a:pt x="20139" y="1045249"/>
                  </a:cubicBezTo>
                  <a:cubicBezTo>
                    <a:pt x="6452" y="970064"/>
                    <a:pt x="0" y="893725"/>
                    <a:pt x="0" y="817551"/>
                  </a:cubicBezTo>
                  <a:cubicBezTo>
                    <a:pt x="850" y="589772"/>
                    <a:pt x="36028" y="362457"/>
                    <a:pt x="102773" y="1425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DF222A63-A2A6-DFDF-335D-88B59679AD03}"/>
              </a:ext>
            </a:extLst>
          </p:cNvPr>
          <p:cNvSpPr>
            <a:spLocks noGrp="1"/>
          </p:cNvSpPr>
          <p:nvPr>
            <p:ph type="subTitle" idx="1"/>
          </p:nvPr>
        </p:nvSpPr>
        <p:spPr>
          <a:xfrm>
            <a:off x="804672" y="2939026"/>
            <a:ext cx="5946202" cy="838831"/>
          </a:xfrm>
        </p:spPr>
        <p:txBody>
          <a:bodyPr anchor="b">
            <a:normAutofit/>
          </a:bodyPr>
          <a:lstStyle/>
          <a:p>
            <a:pPr algn="l"/>
            <a:r>
              <a:rPr lang="en-US" sz="2000" dirty="0">
                <a:solidFill>
                  <a:schemeClr val="tx2"/>
                </a:solidFill>
              </a:rPr>
              <a:t>Access </a:t>
            </a:r>
            <a:r>
              <a:rPr lang="en-US" sz="2000">
                <a:solidFill>
                  <a:schemeClr val="tx2"/>
                </a:solidFill>
              </a:rPr>
              <a:t>to Greenspace </a:t>
            </a:r>
            <a:r>
              <a:rPr lang="en-US" sz="2000" dirty="0">
                <a:solidFill>
                  <a:schemeClr val="tx2"/>
                </a:solidFill>
              </a:rPr>
              <a:t>and </a:t>
            </a:r>
            <a:r>
              <a:rPr lang="en-GB" sz="2000" dirty="0">
                <a:solidFill>
                  <a:schemeClr val="tx2"/>
                </a:solidFill>
              </a:rPr>
              <a:t>Neighbourhood</a:t>
            </a:r>
            <a:r>
              <a:rPr lang="en-US" sz="2000" dirty="0">
                <a:solidFill>
                  <a:schemeClr val="tx2"/>
                </a:solidFill>
              </a:rPr>
              <a:t> Rating </a:t>
            </a:r>
          </a:p>
        </p:txBody>
      </p:sp>
      <p:pic>
        <p:nvPicPr>
          <p:cNvPr id="7" name="Picture 6" descr="Text&#10;&#10;Description automatically generated with low confidence">
            <a:extLst>
              <a:ext uri="{FF2B5EF4-FFF2-40B4-BE49-F238E27FC236}">
                <a16:creationId xmlns:a16="http://schemas.microsoft.com/office/drawing/2014/main" id="{D0DADE9A-AE33-057B-6AAC-13CC1A0BCD37}"/>
              </a:ext>
            </a:extLst>
          </p:cNvPr>
          <p:cNvPicPr>
            <a:picLocks noChangeAspect="1"/>
          </p:cNvPicPr>
          <p:nvPr/>
        </p:nvPicPr>
        <p:blipFill>
          <a:blip r:embed="rId2"/>
          <a:stretch>
            <a:fillRect/>
          </a:stretch>
        </p:blipFill>
        <p:spPr>
          <a:xfrm>
            <a:off x="5475305" y="726470"/>
            <a:ext cx="2378315" cy="446221"/>
          </a:xfrm>
          <a:prstGeom prst="rect">
            <a:avLst/>
          </a:prstGeom>
        </p:spPr>
      </p:pic>
    </p:spTree>
    <p:extLst>
      <p:ext uri="{BB962C8B-B14F-4D97-AF65-F5344CB8AC3E}">
        <p14:creationId xmlns:p14="http://schemas.microsoft.com/office/powerpoint/2010/main" val="1423247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0">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2">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AE995-D41F-0957-E2A5-DEF92B41AC21}"/>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3700" kern="1200" dirty="0">
                <a:solidFill>
                  <a:schemeClr val="tx2"/>
                </a:solidFill>
                <a:latin typeface="+mj-lt"/>
                <a:ea typeface="+mj-ea"/>
                <a:cs typeface="+mj-cs"/>
              </a:rPr>
              <a:t>Top 3 and Bottom 3 Areas with Greenspace Access by Distance</a:t>
            </a:r>
          </a:p>
        </p:txBody>
      </p:sp>
      <p:grpSp>
        <p:nvGrpSpPr>
          <p:cNvPr id="47" name="Group 34">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48" name="Freeform: Shape 35">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36">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37">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42" name="Freeform: Shape 41">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Chart, box and whisker chart&#10;&#10;Description automatically generated">
            <a:extLst>
              <a:ext uri="{FF2B5EF4-FFF2-40B4-BE49-F238E27FC236}">
                <a16:creationId xmlns:a16="http://schemas.microsoft.com/office/drawing/2014/main" id="{B0478BDD-446C-AE1F-B470-8EE02C9A669B}"/>
              </a:ext>
            </a:extLst>
          </p:cNvPr>
          <p:cNvPicPr>
            <a:picLocks noChangeAspect="1"/>
          </p:cNvPicPr>
          <p:nvPr/>
        </p:nvPicPr>
        <p:blipFill>
          <a:blip r:embed="rId3"/>
          <a:stretch>
            <a:fillRect/>
          </a:stretch>
        </p:blipFill>
        <p:spPr>
          <a:xfrm>
            <a:off x="1181124" y="1886405"/>
            <a:ext cx="6768304" cy="4230190"/>
          </a:xfrm>
          <a:prstGeom prst="rect">
            <a:avLst/>
          </a:prstGeom>
        </p:spPr>
      </p:pic>
    </p:spTree>
    <p:extLst>
      <p:ext uri="{BB962C8B-B14F-4D97-AF65-F5344CB8AC3E}">
        <p14:creationId xmlns:p14="http://schemas.microsoft.com/office/powerpoint/2010/main" val="299797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FFC6-7345-2B4A-E1D2-6AEE2C28A507}"/>
              </a:ext>
            </a:extLst>
          </p:cNvPr>
          <p:cNvSpPr>
            <a:spLocks noGrp="1"/>
          </p:cNvSpPr>
          <p:nvPr>
            <p:ph type="title"/>
          </p:nvPr>
        </p:nvSpPr>
        <p:spPr/>
        <p:txBody>
          <a:bodyPr/>
          <a:lstStyle/>
          <a:p>
            <a:endParaRPr lang="en-US"/>
          </a:p>
        </p:txBody>
      </p:sp>
      <p:pic>
        <p:nvPicPr>
          <p:cNvPr id="5" name="Content Placeholder 4" descr="Calendar&#10;&#10;Description automatically generated">
            <a:extLst>
              <a:ext uri="{FF2B5EF4-FFF2-40B4-BE49-F238E27FC236}">
                <a16:creationId xmlns:a16="http://schemas.microsoft.com/office/drawing/2014/main" id="{AC27D8E1-19D0-4F77-6753-7BADA5D046EA}"/>
              </a:ext>
            </a:extLst>
          </p:cNvPr>
          <p:cNvPicPr>
            <a:picLocks noGrp="1" noChangeAspect="1"/>
          </p:cNvPicPr>
          <p:nvPr>
            <p:ph idx="1"/>
          </p:nvPr>
        </p:nvPicPr>
        <p:blipFill>
          <a:blip r:embed="rId2"/>
          <a:stretch>
            <a:fillRect/>
          </a:stretch>
        </p:blipFill>
        <p:spPr>
          <a:xfrm>
            <a:off x="2614930" y="1825625"/>
            <a:ext cx="6962140" cy="4351338"/>
          </a:xfrm>
        </p:spPr>
      </p:pic>
    </p:spTree>
    <p:extLst>
      <p:ext uri="{BB962C8B-B14F-4D97-AF65-F5344CB8AC3E}">
        <p14:creationId xmlns:p14="http://schemas.microsoft.com/office/powerpoint/2010/main" val="311621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91B5-4682-8245-12FE-755AFA97CD45}"/>
              </a:ext>
            </a:extLst>
          </p:cNvPr>
          <p:cNvSpPr>
            <a:spLocks noGrp="1"/>
          </p:cNvSpPr>
          <p:nvPr>
            <p:ph type="title"/>
          </p:nvPr>
        </p:nvSpPr>
        <p:spPr/>
        <p:txBody>
          <a:bodyPr/>
          <a:lstStyle/>
          <a:p>
            <a:endParaRPr lang="en-US"/>
          </a:p>
        </p:txBody>
      </p:sp>
      <p:pic>
        <p:nvPicPr>
          <p:cNvPr id="13" name="Content Placeholder 12" descr="Calendar&#10;&#10;Description automatically generated with medium confidence">
            <a:extLst>
              <a:ext uri="{FF2B5EF4-FFF2-40B4-BE49-F238E27FC236}">
                <a16:creationId xmlns:a16="http://schemas.microsoft.com/office/drawing/2014/main" id="{299B3CF8-98BF-BEAD-0793-84EB3B37022E}"/>
              </a:ext>
            </a:extLst>
          </p:cNvPr>
          <p:cNvPicPr>
            <a:picLocks noGrp="1" noChangeAspect="1"/>
          </p:cNvPicPr>
          <p:nvPr>
            <p:ph idx="1"/>
          </p:nvPr>
        </p:nvPicPr>
        <p:blipFill>
          <a:blip r:embed="rId2"/>
          <a:stretch>
            <a:fillRect/>
          </a:stretch>
        </p:blipFill>
        <p:spPr>
          <a:xfrm>
            <a:off x="2590266" y="1825625"/>
            <a:ext cx="7011467" cy="4351338"/>
          </a:xfrm>
        </p:spPr>
      </p:pic>
    </p:spTree>
    <p:extLst>
      <p:ext uri="{BB962C8B-B14F-4D97-AF65-F5344CB8AC3E}">
        <p14:creationId xmlns:p14="http://schemas.microsoft.com/office/powerpoint/2010/main" val="280494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F8717-F910-0E4E-BC2E-DC4315E386C1}"/>
              </a:ext>
            </a:extLst>
          </p:cNvPr>
          <p:cNvSpPr>
            <a:spLocks noGrp="1"/>
          </p:cNvSpPr>
          <p:nvPr>
            <p:ph type="title"/>
          </p:nvPr>
        </p:nvSpPr>
        <p:spPr>
          <a:xfrm>
            <a:off x="6501028" y="1480339"/>
            <a:ext cx="4805996" cy="1297115"/>
          </a:xfrm>
        </p:spPr>
        <p:txBody>
          <a:bodyPr vert="horz" lIns="91440" tIns="45720" rIns="91440" bIns="45720" rtlCol="0" anchor="t">
            <a:normAutofit/>
          </a:bodyPr>
          <a:lstStyle/>
          <a:p>
            <a:r>
              <a:rPr lang="en-US" sz="4800" kern="1200" dirty="0">
                <a:solidFill>
                  <a:schemeClr val="tx2"/>
                </a:solidFill>
                <a:latin typeface="+mj-lt"/>
                <a:ea typeface="+mj-ea"/>
                <a:cs typeface="+mj-cs"/>
              </a:rPr>
              <a:t>Modelling</a:t>
            </a:r>
          </a:p>
        </p:txBody>
      </p:sp>
      <p:sp>
        <p:nvSpPr>
          <p:cNvPr id="3" name="Content Placeholder 2">
            <a:extLst>
              <a:ext uri="{FF2B5EF4-FFF2-40B4-BE49-F238E27FC236}">
                <a16:creationId xmlns:a16="http://schemas.microsoft.com/office/drawing/2014/main" id="{05D2158F-117E-D791-B15E-ECAC7CD78B8F}"/>
              </a:ext>
            </a:extLst>
          </p:cNvPr>
          <p:cNvSpPr>
            <a:spLocks noGrp="1"/>
          </p:cNvSpPr>
          <p:nvPr>
            <p:ph idx="1"/>
          </p:nvPr>
        </p:nvSpPr>
        <p:spPr>
          <a:xfrm>
            <a:off x="6427469" y="2777454"/>
            <a:ext cx="4805691" cy="838831"/>
          </a:xfrm>
        </p:spPr>
        <p:txBody>
          <a:bodyPr vert="horz" lIns="91440" tIns="45720" rIns="91440" bIns="45720" rtlCol="0" anchor="b">
            <a:normAutofit/>
          </a:bodyPr>
          <a:lstStyle/>
          <a:p>
            <a:pPr marL="0" indent="0">
              <a:buNone/>
            </a:pPr>
            <a:r>
              <a:rPr lang="en-US" sz="2000" kern="1200" dirty="0">
                <a:solidFill>
                  <a:schemeClr val="tx2"/>
                </a:solidFill>
                <a:latin typeface="+mn-lt"/>
                <a:ea typeface="+mn-ea"/>
                <a:cs typeface="+mn-cs"/>
              </a:rPr>
              <a:t>Is it possible to predict </a:t>
            </a:r>
            <a:r>
              <a:rPr lang="en-US" sz="2000" kern="1200" dirty="0" err="1">
                <a:solidFill>
                  <a:schemeClr val="tx2"/>
                </a:solidFill>
                <a:latin typeface="+mn-lt"/>
                <a:ea typeface="+mn-ea"/>
                <a:cs typeface="+mn-cs"/>
              </a:rPr>
              <a:t>neighbourhood</a:t>
            </a:r>
            <a:r>
              <a:rPr lang="en-US" sz="2000" kern="1200" dirty="0">
                <a:solidFill>
                  <a:schemeClr val="tx2"/>
                </a:solidFill>
                <a:latin typeface="+mn-lt"/>
                <a:ea typeface="+mn-ea"/>
                <a:cs typeface="+mn-cs"/>
              </a:rPr>
              <a:t> rating?</a:t>
            </a:r>
          </a:p>
        </p:txBody>
      </p:sp>
      <p:pic>
        <p:nvPicPr>
          <p:cNvPr id="7" name="Graphic 6" descr="Statistics">
            <a:extLst>
              <a:ext uri="{FF2B5EF4-FFF2-40B4-BE49-F238E27FC236}">
                <a16:creationId xmlns:a16="http://schemas.microsoft.com/office/drawing/2014/main" id="{0795F8BB-630E-FC63-C734-4310748A12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3"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624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36" name="Freeform: Shape 35">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96DC8C5-CE88-A850-52C6-17744305D7CD}"/>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Most Important Variables</a:t>
            </a:r>
          </a:p>
        </p:txBody>
      </p:sp>
      <p:pic>
        <p:nvPicPr>
          <p:cNvPr id="5" name="Content Placeholder 4" descr="Chart, funnel chart&#10;&#10;Description automatically generated">
            <a:extLst>
              <a:ext uri="{FF2B5EF4-FFF2-40B4-BE49-F238E27FC236}">
                <a16:creationId xmlns:a16="http://schemas.microsoft.com/office/drawing/2014/main" id="{057432FC-B51B-CA25-3D69-D08970255BB9}"/>
              </a:ext>
            </a:extLst>
          </p:cNvPr>
          <p:cNvPicPr>
            <a:picLocks noChangeAspect="1"/>
          </p:cNvPicPr>
          <p:nvPr/>
        </p:nvPicPr>
        <p:blipFill>
          <a:blip r:embed="rId3"/>
          <a:stretch>
            <a:fillRect/>
          </a:stretch>
        </p:blipFill>
        <p:spPr>
          <a:xfrm>
            <a:off x="5900739" y="1155593"/>
            <a:ext cx="5507803" cy="4543937"/>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359386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E2ACF-AAFF-4CC5-8849-38EA91E0A4EE}"/>
              </a:ext>
            </a:extLst>
          </p:cNvPr>
          <p:cNvSpPr>
            <a:spLocks noGrp="1"/>
          </p:cNvSpPr>
          <p:nvPr>
            <p:ph type="title"/>
          </p:nvPr>
        </p:nvSpPr>
        <p:spPr>
          <a:xfrm>
            <a:off x="372185" y="453444"/>
            <a:ext cx="9920993" cy="1299411"/>
          </a:xfrm>
        </p:spPr>
        <p:txBody>
          <a:bodyPr>
            <a:normAutofit/>
          </a:bodyPr>
          <a:lstStyle/>
          <a:p>
            <a:r>
              <a:rPr lang="en-US" sz="3600" dirty="0" err="1">
                <a:solidFill>
                  <a:schemeClr val="tx2"/>
                </a:solidFill>
              </a:rPr>
              <a:t>Neighbourhood</a:t>
            </a:r>
            <a:r>
              <a:rPr lang="en-US" sz="3600" dirty="0">
                <a:solidFill>
                  <a:schemeClr val="tx2"/>
                </a:solidFill>
              </a:rPr>
              <a:t> Rating by Community Belonging</a:t>
            </a:r>
          </a:p>
        </p:txBody>
      </p:sp>
      <p:grpSp>
        <p:nvGrpSpPr>
          <p:cNvPr id="28" name="Group 27">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29" name="Freeform: Shape 28">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Content Placeholder 16" descr="Chart, bar chart&#10;&#10;Description automatically generated">
            <a:extLst>
              <a:ext uri="{FF2B5EF4-FFF2-40B4-BE49-F238E27FC236}">
                <a16:creationId xmlns:a16="http://schemas.microsoft.com/office/drawing/2014/main" id="{E9A89361-3E99-676B-89D3-AC9C2E9A8E95}"/>
              </a:ext>
            </a:extLst>
          </p:cNvPr>
          <p:cNvPicPr>
            <a:picLocks noChangeAspect="1"/>
          </p:cNvPicPr>
          <p:nvPr/>
        </p:nvPicPr>
        <p:blipFill>
          <a:blip r:embed="rId3"/>
          <a:stretch>
            <a:fillRect/>
          </a:stretch>
        </p:blipFill>
        <p:spPr>
          <a:xfrm>
            <a:off x="2850887" y="2010580"/>
            <a:ext cx="7687621" cy="4093658"/>
          </a:xfrm>
          <a:prstGeom prst="rect">
            <a:avLst/>
          </a:prstGeom>
        </p:spPr>
      </p:pic>
      <p:grpSp>
        <p:nvGrpSpPr>
          <p:cNvPr id="34" name="Group 33">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35" name="Freeform: Shape 34">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2018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9841B-6C37-1322-EB34-8B6301D25BC4}"/>
              </a:ext>
            </a:extLst>
          </p:cNvPr>
          <p:cNvSpPr>
            <a:spLocks noGrp="1"/>
          </p:cNvSpPr>
          <p:nvPr>
            <p:ph type="title"/>
          </p:nvPr>
        </p:nvSpPr>
        <p:spPr>
          <a:xfrm>
            <a:off x="372185" y="5180127"/>
            <a:ext cx="10579398" cy="1356599"/>
          </a:xfrm>
        </p:spPr>
        <p:txBody>
          <a:bodyPr>
            <a:normAutofit/>
          </a:bodyPr>
          <a:lstStyle/>
          <a:p>
            <a:r>
              <a:rPr lang="en-US" sz="3600" dirty="0" err="1">
                <a:solidFill>
                  <a:schemeClr val="tx2"/>
                </a:solidFill>
              </a:rPr>
              <a:t>Neighbourhood</a:t>
            </a:r>
            <a:r>
              <a:rPr lang="en-US" sz="3600" dirty="0">
                <a:solidFill>
                  <a:schemeClr val="tx2"/>
                </a:solidFill>
              </a:rPr>
              <a:t> Rating Over Time</a:t>
            </a:r>
          </a:p>
        </p:txBody>
      </p:sp>
      <p:grpSp>
        <p:nvGrpSpPr>
          <p:cNvPr id="33" name="Group 19">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34" name="Freeform: Shape 20">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2">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23">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descr="Chart, line chart&#10;&#10;Description automatically generated">
            <a:extLst>
              <a:ext uri="{FF2B5EF4-FFF2-40B4-BE49-F238E27FC236}">
                <a16:creationId xmlns:a16="http://schemas.microsoft.com/office/drawing/2014/main" id="{FD523EA3-561A-FED1-2E10-8EC6F5AA01D3}"/>
              </a:ext>
            </a:extLst>
          </p:cNvPr>
          <p:cNvPicPr>
            <a:picLocks noChangeAspect="1"/>
          </p:cNvPicPr>
          <p:nvPr/>
        </p:nvPicPr>
        <p:blipFill>
          <a:blip r:embed="rId3"/>
          <a:stretch>
            <a:fillRect/>
          </a:stretch>
        </p:blipFill>
        <p:spPr>
          <a:xfrm>
            <a:off x="2252608" y="541051"/>
            <a:ext cx="5556032" cy="4764298"/>
          </a:xfrm>
          <a:prstGeom prst="rect">
            <a:avLst/>
          </a:prstGeom>
        </p:spPr>
      </p:pic>
      <p:grpSp>
        <p:nvGrpSpPr>
          <p:cNvPr id="26" name="Group 25">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27" name="Freeform: Shape 26">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607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76198-48A8-0D0A-353A-367F8915DE67}"/>
              </a:ext>
            </a:extLst>
          </p:cNvPr>
          <p:cNvSpPr>
            <a:spLocks noGrp="1"/>
          </p:cNvSpPr>
          <p:nvPr>
            <p:ph type="title"/>
          </p:nvPr>
        </p:nvSpPr>
        <p:spPr>
          <a:xfrm>
            <a:off x="2314578" y="474785"/>
            <a:ext cx="9829800" cy="1325880"/>
          </a:xfrm>
        </p:spPr>
        <p:txBody>
          <a:bodyPr anchor="b">
            <a:normAutofit/>
          </a:bodyPr>
          <a:lstStyle/>
          <a:p>
            <a:pPr algn="ctr"/>
            <a:r>
              <a:rPr lang="en-US" sz="3600" dirty="0" err="1">
                <a:solidFill>
                  <a:schemeClr val="tx2"/>
                </a:solidFill>
              </a:rPr>
              <a:t>Neighbourhood</a:t>
            </a:r>
            <a:r>
              <a:rPr lang="en-US" sz="3600" dirty="0">
                <a:solidFill>
                  <a:schemeClr val="tx2"/>
                </a:solidFill>
              </a:rPr>
              <a:t> Rating and Greenspace Use</a:t>
            </a:r>
          </a:p>
        </p:txBody>
      </p:sp>
      <p:grpSp>
        <p:nvGrpSpPr>
          <p:cNvPr id="20" name="Group 19">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1" name="Freeform: Shape 20">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7" name="Freeform: Shape 26">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descr="Chart, bar chart&#10;&#10;Description automatically generated">
            <a:extLst>
              <a:ext uri="{FF2B5EF4-FFF2-40B4-BE49-F238E27FC236}">
                <a16:creationId xmlns:a16="http://schemas.microsoft.com/office/drawing/2014/main" id="{A4E6FE15-4035-534E-42A1-4F6CDDB626D3}"/>
              </a:ext>
            </a:extLst>
          </p:cNvPr>
          <p:cNvPicPr>
            <a:picLocks noChangeAspect="1"/>
          </p:cNvPicPr>
          <p:nvPr/>
        </p:nvPicPr>
        <p:blipFill rotWithShape="1">
          <a:blip r:embed="rId3"/>
          <a:srcRect b="1387"/>
          <a:stretch/>
        </p:blipFill>
        <p:spPr>
          <a:xfrm>
            <a:off x="2069112" y="2275449"/>
            <a:ext cx="7849542" cy="3967089"/>
          </a:xfrm>
          <a:prstGeom prst="rect">
            <a:avLst/>
          </a:prstGeom>
        </p:spPr>
      </p:pic>
    </p:spTree>
    <p:extLst>
      <p:ext uri="{BB962C8B-B14F-4D97-AF65-F5344CB8AC3E}">
        <p14:creationId xmlns:p14="http://schemas.microsoft.com/office/powerpoint/2010/main" val="427907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3E03D-1105-60F6-2AAB-44470E6B12D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Conclusions and possible outcomes</a:t>
            </a:r>
          </a:p>
        </p:txBody>
      </p:sp>
      <p:pic>
        <p:nvPicPr>
          <p:cNvPr id="7" name="Graphic 6" descr="Tick">
            <a:extLst>
              <a:ext uri="{FF2B5EF4-FFF2-40B4-BE49-F238E27FC236}">
                <a16:creationId xmlns:a16="http://schemas.microsoft.com/office/drawing/2014/main" id="{B41AC1EC-C0AE-7C5A-9582-9BA32DA76D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571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5DEBBE-204C-57FC-7204-6A3723A7E610}"/>
              </a:ext>
            </a:extLst>
          </p:cNvPr>
          <p:cNvPicPr>
            <a:picLocks noChangeAspect="1"/>
          </p:cNvPicPr>
          <p:nvPr/>
        </p:nvPicPr>
        <p:blipFill rotWithShape="1">
          <a:blip r:embed="rId3">
            <a:alphaModFix/>
          </a:blip>
          <a:srcRect l="16266" r="21732"/>
          <a:stretch/>
        </p:blipFill>
        <p:spPr>
          <a:xfrm>
            <a:off x="5833976" y="10"/>
            <a:ext cx="6394152" cy="6857990"/>
          </a:xfrm>
          <a:prstGeom prst="rect">
            <a:avLst/>
          </a:prstGeom>
        </p:spPr>
      </p:pic>
      <p:grpSp>
        <p:nvGrpSpPr>
          <p:cNvPr id="11" name="Group 10">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12" name="Freeform: Shape 11">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88E2199-0AC6-A795-00CC-3C7008D7340D}"/>
              </a:ext>
            </a:extLst>
          </p:cNvPr>
          <p:cNvSpPr>
            <a:spLocks noGrp="1"/>
          </p:cNvSpPr>
          <p:nvPr>
            <p:ph type="title"/>
          </p:nvPr>
        </p:nvSpPr>
        <p:spPr>
          <a:xfrm>
            <a:off x="804672" y="798445"/>
            <a:ext cx="4803636" cy="1311664"/>
          </a:xfrm>
        </p:spPr>
        <p:txBody>
          <a:bodyPr anchor="b">
            <a:normAutofit/>
          </a:bodyPr>
          <a:lstStyle/>
          <a:p>
            <a:r>
              <a:rPr lang="en-GB" sz="3600">
                <a:solidFill>
                  <a:schemeClr val="tx2"/>
                </a:solidFill>
              </a:rPr>
              <a:t>Conclusions</a:t>
            </a:r>
          </a:p>
        </p:txBody>
      </p:sp>
      <p:sp>
        <p:nvSpPr>
          <p:cNvPr id="3" name="Content Placeholder 2">
            <a:extLst>
              <a:ext uri="{FF2B5EF4-FFF2-40B4-BE49-F238E27FC236}">
                <a16:creationId xmlns:a16="http://schemas.microsoft.com/office/drawing/2014/main" id="{5310E07C-0822-8382-C39F-35F06F8015B7}"/>
              </a:ext>
            </a:extLst>
          </p:cNvPr>
          <p:cNvSpPr>
            <a:spLocks noGrp="1"/>
          </p:cNvSpPr>
          <p:nvPr>
            <p:ph idx="1"/>
          </p:nvPr>
        </p:nvSpPr>
        <p:spPr>
          <a:xfrm>
            <a:off x="804672" y="2272143"/>
            <a:ext cx="4706803" cy="3788830"/>
          </a:xfrm>
        </p:spPr>
        <p:txBody>
          <a:bodyPr anchor="ctr">
            <a:normAutofit/>
          </a:bodyPr>
          <a:lstStyle/>
          <a:p>
            <a:r>
              <a:rPr lang="en-GB" sz="2000" dirty="0">
                <a:solidFill>
                  <a:schemeClr val="tx2"/>
                </a:solidFill>
              </a:rPr>
              <a:t>Distance and neighbourhood rating varies by area. Particularly between rural and urban areas.</a:t>
            </a:r>
          </a:p>
          <a:p>
            <a:r>
              <a:rPr lang="en-GB" sz="2000" dirty="0">
                <a:solidFill>
                  <a:schemeClr val="tx2"/>
                </a:solidFill>
              </a:rPr>
              <a:t>Community belonging is a better indicator of neighbourhood rating than distance to greenspace.</a:t>
            </a:r>
          </a:p>
          <a:p>
            <a:r>
              <a:rPr lang="en-GB" sz="2000" dirty="0">
                <a:solidFill>
                  <a:schemeClr val="tx2"/>
                </a:solidFill>
              </a:rPr>
              <a:t>Survey design or bias in respondents perhaps has an effect on results.</a:t>
            </a:r>
          </a:p>
          <a:p>
            <a:pPr marL="0" indent="0">
              <a:buNone/>
            </a:pPr>
            <a:endParaRPr lang="en-GB" sz="1800" dirty="0">
              <a:solidFill>
                <a:schemeClr val="tx2"/>
              </a:solidFill>
            </a:endParaRPr>
          </a:p>
          <a:p>
            <a:endParaRPr lang="en-GB" sz="1800" dirty="0">
              <a:solidFill>
                <a:schemeClr val="tx2"/>
              </a:solidFill>
            </a:endParaRPr>
          </a:p>
          <a:p>
            <a:pPr marL="0" indent="0">
              <a:buNone/>
            </a:pPr>
            <a:endParaRPr lang="en-GB" sz="1800" dirty="0">
              <a:solidFill>
                <a:schemeClr val="tx2"/>
              </a:solidFill>
            </a:endParaRPr>
          </a:p>
        </p:txBody>
      </p:sp>
    </p:spTree>
    <p:extLst>
      <p:ext uri="{BB962C8B-B14F-4D97-AF65-F5344CB8AC3E}">
        <p14:creationId xmlns:p14="http://schemas.microsoft.com/office/powerpoint/2010/main" val="88648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8" name="Group 27">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9" name="Freeform: Shape 2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AA0CAA8-6C02-0A16-5A50-359635F254E3}"/>
              </a:ext>
            </a:extLst>
          </p:cNvPr>
          <p:cNvSpPr>
            <a:spLocks noGrp="1"/>
          </p:cNvSpPr>
          <p:nvPr>
            <p:ph type="title"/>
          </p:nvPr>
        </p:nvSpPr>
        <p:spPr>
          <a:xfrm>
            <a:off x="640080" y="1243013"/>
            <a:ext cx="3855720" cy="4371974"/>
          </a:xfrm>
        </p:spPr>
        <p:txBody>
          <a:bodyPr>
            <a:normAutofit/>
          </a:bodyPr>
          <a:lstStyle/>
          <a:p>
            <a:r>
              <a:rPr lang="en-US" dirty="0">
                <a:solidFill>
                  <a:schemeClr val="tx2"/>
                </a:solidFill>
              </a:rPr>
              <a:t>Project brief and context</a:t>
            </a:r>
          </a:p>
        </p:txBody>
      </p:sp>
      <p:pic>
        <p:nvPicPr>
          <p:cNvPr id="38" name="Picture 37" descr="Logo&#10;&#10;Description automatically generated">
            <a:extLst>
              <a:ext uri="{FF2B5EF4-FFF2-40B4-BE49-F238E27FC236}">
                <a16:creationId xmlns:a16="http://schemas.microsoft.com/office/drawing/2014/main" id="{DEBA028A-DF2A-5FA6-7019-05B11C2CCB2E}"/>
              </a:ext>
            </a:extLst>
          </p:cNvPr>
          <p:cNvPicPr>
            <a:picLocks noChangeAspect="1"/>
          </p:cNvPicPr>
          <p:nvPr/>
        </p:nvPicPr>
        <p:blipFill>
          <a:blip r:embed="rId3"/>
          <a:stretch>
            <a:fillRect/>
          </a:stretch>
        </p:blipFill>
        <p:spPr>
          <a:xfrm>
            <a:off x="6710157" y="1974849"/>
            <a:ext cx="4305300" cy="1879600"/>
          </a:xfrm>
          <a:prstGeom prst="rect">
            <a:avLst/>
          </a:prstGeom>
        </p:spPr>
      </p:pic>
    </p:spTree>
    <p:extLst>
      <p:ext uri="{BB962C8B-B14F-4D97-AF65-F5344CB8AC3E}">
        <p14:creationId xmlns:p14="http://schemas.microsoft.com/office/powerpoint/2010/main" val="1018844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4D91-85B1-1041-CB07-D2DD6E31D471}"/>
              </a:ext>
            </a:extLst>
          </p:cNvPr>
          <p:cNvSpPr>
            <a:spLocks noGrp="1"/>
          </p:cNvSpPr>
          <p:nvPr>
            <p:ph type="title"/>
          </p:nvPr>
        </p:nvSpPr>
        <p:spPr/>
        <p:txBody>
          <a:bodyPr/>
          <a:lstStyle/>
          <a:p>
            <a:r>
              <a:rPr lang="en-GB" dirty="0">
                <a:solidFill>
                  <a:schemeClr val="tx2"/>
                </a:solidFill>
              </a:rPr>
              <a:t>Possible Outcomes</a:t>
            </a:r>
          </a:p>
        </p:txBody>
      </p:sp>
      <p:graphicFrame>
        <p:nvGraphicFramePr>
          <p:cNvPr id="7" name="Content Placeholder 2">
            <a:extLst>
              <a:ext uri="{FF2B5EF4-FFF2-40B4-BE49-F238E27FC236}">
                <a16:creationId xmlns:a16="http://schemas.microsoft.com/office/drawing/2014/main" id="{951A5452-D2FB-15A5-3C0C-A84DFA69E9F9}"/>
              </a:ext>
            </a:extLst>
          </p:cNvPr>
          <p:cNvGraphicFramePr>
            <a:graphicFrameLocks noGrp="1"/>
          </p:cNvGraphicFramePr>
          <p:nvPr>
            <p:ph idx="1"/>
            <p:extLst>
              <p:ext uri="{D42A27DB-BD31-4B8C-83A1-F6EECF244321}">
                <p14:modId xmlns:p14="http://schemas.microsoft.com/office/powerpoint/2010/main" val="1234273181"/>
              </p:ext>
            </p:extLst>
          </p:nvPr>
        </p:nvGraphicFramePr>
        <p:xfrm>
          <a:off x="838200" y="2004645"/>
          <a:ext cx="10515600" cy="4172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12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ign&#10;&#10;Description automatically generated">
            <a:extLst>
              <a:ext uri="{FF2B5EF4-FFF2-40B4-BE49-F238E27FC236}">
                <a16:creationId xmlns:a16="http://schemas.microsoft.com/office/drawing/2014/main" id="{A66A712C-D8D3-05BA-82D9-C514434243C6}"/>
              </a:ext>
            </a:extLst>
          </p:cNvPr>
          <p:cNvPicPr>
            <a:picLocks noGrp="1" noChangeAspect="1"/>
          </p:cNvPicPr>
          <p:nvPr>
            <p:ph idx="1"/>
          </p:nvPr>
        </p:nvPicPr>
        <p:blipFill rotWithShape="1">
          <a:blip r:embed="rId3"/>
          <a:srcRect l="1" r="2088"/>
          <a:stretch/>
        </p:blipFill>
        <p:spPr>
          <a:xfrm>
            <a:off x="764445" y="1858275"/>
            <a:ext cx="4681378" cy="4351338"/>
          </a:xfrm>
        </p:spPr>
      </p:pic>
      <p:pic>
        <p:nvPicPr>
          <p:cNvPr id="11" name="Picture 10" descr="Graphical user interface, text, application&#10;&#10;Description automatically generated">
            <a:extLst>
              <a:ext uri="{FF2B5EF4-FFF2-40B4-BE49-F238E27FC236}">
                <a16:creationId xmlns:a16="http://schemas.microsoft.com/office/drawing/2014/main" id="{C255C76E-FFE8-ED7C-5A89-07589580A146}"/>
              </a:ext>
            </a:extLst>
          </p:cNvPr>
          <p:cNvPicPr>
            <a:picLocks noChangeAspect="1"/>
          </p:cNvPicPr>
          <p:nvPr/>
        </p:nvPicPr>
        <p:blipFill>
          <a:blip r:embed="rId4"/>
          <a:stretch>
            <a:fillRect/>
          </a:stretch>
        </p:blipFill>
        <p:spPr>
          <a:xfrm>
            <a:off x="51675" y="219075"/>
            <a:ext cx="3963113" cy="14106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004CC2B3-2C68-F6FF-8BB3-ED711E05A82F}"/>
              </a:ext>
            </a:extLst>
          </p:cNvPr>
          <p:cNvPicPr>
            <a:picLocks noChangeAspect="1"/>
          </p:cNvPicPr>
          <p:nvPr/>
        </p:nvPicPr>
        <p:blipFill>
          <a:blip r:embed="rId5"/>
          <a:stretch>
            <a:fillRect/>
          </a:stretch>
        </p:blipFill>
        <p:spPr>
          <a:xfrm>
            <a:off x="6467475" y="2515500"/>
            <a:ext cx="4842605" cy="3036888"/>
          </a:xfrm>
          <a:prstGeom prst="rect">
            <a:avLst/>
          </a:prstGeom>
        </p:spPr>
      </p:pic>
    </p:spTree>
    <p:extLst>
      <p:ext uri="{BB962C8B-B14F-4D97-AF65-F5344CB8AC3E}">
        <p14:creationId xmlns:p14="http://schemas.microsoft.com/office/powerpoint/2010/main" val="388551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AE54FFA-7E06-CFCB-4582-088D31664011}"/>
              </a:ext>
            </a:extLst>
          </p:cNvPr>
          <p:cNvSpPr>
            <a:spLocks noGrp="1"/>
          </p:cNvSpPr>
          <p:nvPr>
            <p:ph type="title"/>
          </p:nvPr>
        </p:nvSpPr>
        <p:spPr>
          <a:xfrm>
            <a:off x="753771" y="1761606"/>
            <a:ext cx="10684151" cy="1991979"/>
          </a:xfrm>
        </p:spPr>
        <p:txBody>
          <a:bodyPr vert="horz" lIns="91440" tIns="45720" rIns="91440" bIns="45720" rtlCol="0" anchor="b">
            <a:normAutofit/>
          </a:bodyPr>
          <a:lstStyle/>
          <a:p>
            <a:pPr algn="ctr"/>
            <a:r>
              <a:rPr lang="en-US" sz="4800" kern="1200" dirty="0">
                <a:solidFill>
                  <a:schemeClr val="tx2"/>
                </a:solidFill>
                <a:latin typeface="+mj-lt"/>
                <a:ea typeface="+mj-ea"/>
                <a:cs typeface="+mj-cs"/>
              </a:rPr>
              <a:t>What is the relationship between distance to greenspace and </a:t>
            </a:r>
            <a:r>
              <a:rPr lang="en-US" sz="4800" kern="1200" dirty="0" err="1">
                <a:solidFill>
                  <a:schemeClr val="tx2"/>
                </a:solidFill>
                <a:latin typeface="+mj-lt"/>
                <a:ea typeface="+mj-ea"/>
                <a:cs typeface="+mj-cs"/>
              </a:rPr>
              <a:t>neighbourhood</a:t>
            </a:r>
            <a:r>
              <a:rPr lang="en-US" sz="4800" kern="1200" dirty="0">
                <a:solidFill>
                  <a:schemeClr val="tx2"/>
                </a:solidFill>
                <a:latin typeface="+mj-lt"/>
                <a:ea typeface="+mj-ea"/>
                <a:cs typeface="+mj-cs"/>
              </a:rPr>
              <a:t> rating?</a:t>
            </a:r>
          </a:p>
        </p:txBody>
      </p:sp>
      <p:grpSp>
        <p:nvGrpSpPr>
          <p:cNvPr id="55" name="Group 54">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88" name="Freeform: Shape 55">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62" name="Freeform: Shape 61">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889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71" name="Freeform: Shape 70">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Freeform: Shape 71">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Freeform: Shape 73">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76" name="Freeform: Shape 75">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1813DE6-07BB-0D67-A6B5-07DD94DEE1C8}"/>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Insights</a:t>
            </a:r>
          </a:p>
        </p:txBody>
      </p:sp>
    </p:spTree>
    <p:extLst>
      <p:ext uri="{BB962C8B-B14F-4D97-AF65-F5344CB8AC3E}">
        <p14:creationId xmlns:p14="http://schemas.microsoft.com/office/powerpoint/2010/main" val="69066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7DB12-4488-62B5-C0F3-6C365D3254D5}"/>
              </a:ext>
            </a:extLst>
          </p:cNvPr>
          <p:cNvSpPr>
            <a:spLocks noGrp="1"/>
          </p:cNvSpPr>
          <p:nvPr>
            <p:ph type="title"/>
          </p:nvPr>
        </p:nvSpPr>
        <p:spPr>
          <a:xfrm>
            <a:off x="1117871" y="589815"/>
            <a:ext cx="4977976" cy="1455996"/>
          </a:xfrm>
        </p:spPr>
        <p:txBody>
          <a:bodyPr vert="horz" lIns="91440" tIns="45720" rIns="91440" bIns="45720" rtlCol="0" anchor="b">
            <a:normAutofit/>
          </a:bodyPr>
          <a:lstStyle/>
          <a:p>
            <a:r>
              <a:rPr lang="en-US" sz="3300" kern="1200" dirty="0">
                <a:solidFill>
                  <a:schemeClr val="tx2"/>
                </a:solidFill>
                <a:latin typeface="+mj-lt"/>
                <a:ea typeface="+mj-ea"/>
                <a:cs typeface="+mj-cs"/>
              </a:rPr>
              <a:t>Distance to Greenspace and </a:t>
            </a:r>
            <a:r>
              <a:rPr lang="en-US" sz="3300" kern="1200" dirty="0" err="1">
                <a:solidFill>
                  <a:schemeClr val="tx2"/>
                </a:solidFill>
                <a:latin typeface="+mj-lt"/>
                <a:ea typeface="+mj-ea"/>
                <a:cs typeface="+mj-cs"/>
              </a:rPr>
              <a:t>Neighbourhood</a:t>
            </a:r>
            <a:r>
              <a:rPr lang="en-US" sz="3300" kern="1200" dirty="0">
                <a:solidFill>
                  <a:schemeClr val="tx2"/>
                </a:solidFill>
                <a:latin typeface="+mj-lt"/>
                <a:ea typeface="+mj-ea"/>
                <a:cs typeface="+mj-cs"/>
              </a:rPr>
              <a:t> Rating</a:t>
            </a:r>
          </a:p>
        </p:txBody>
      </p:sp>
      <p:pic>
        <p:nvPicPr>
          <p:cNvPr id="7" name="Picture 6" descr="Chart, bar chart&#10;&#10;Description automatically generated">
            <a:extLst>
              <a:ext uri="{FF2B5EF4-FFF2-40B4-BE49-F238E27FC236}">
                <a16:creationId xmlns:a16="http://schemas.microsoft.com/office/drawing/2014/main" id="{B8908886-C65E-2392-0BA9-AF56BEF937A1}"/>
              </a:ext>
            </a:extLst>
          </p:cNvPr>
          <p:cNvPicPr>
            <a:picLocks noChangeAspect="1"/>
          </p:cNvPicPr>
          <p:nvPr/>
        </p:nvPicPr>
        <p:blipFill>
          <a:blip r:embed="rId3"/>
          <a:stretch>
            <a:fillRect/>
          </a:stretch>
        </p:blipFill>
        <p:spPr>
          <a:xfrm>
            <a:off x="6780889" y="2364509"/>
            <a:ext cx="3739019" cy="3496590"/>
          </a:xfrm>
          <a:prstGeom prst="rect">
            <a:avLst/>
          </a:prstGeom>
        </p:spPr>
      </p:pic>
      <p:grpSp>
        <p:nvGrpSpPr>
          <p:cNvPr id="30" name="Group 29">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31" name="Freeform: Shape 30">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Chart, histogram&#10;&#10;Description automatically generated">
            <a:extLst>
              <a:ext uri="{FF2B5EF4-FFF2-40B4-BE49-F238E27FC236}">
                <a16:creationId xmlns:a16="http://schemas.microsoft.com/office/drawing/2014/main" id="{9965A865-2044-C747-5350-9CA7A6370ABC}"/>
              </a:ext>
            </a:extLst>
          </p:cNvPr>
          <p:cNvPicPr>
            <a:picLocks noChangeAspect="1"/>
          </p:cNvPicPr>
          <p:nvPr/>
        </p:nvPicPr>
        <p:blipFill>
          <a:blip r:embed="rId4"/>
          <a:stretch>
            <a:fillRect/>
          </a:stretch>
        </p:blipFill>
        <p:spPr>
          <a:xfrm>
            <a:off x="737893" y="2364509"/>
            <a:ext cx="4371210" cy="3704601"/>
          </a:xfrm>
          <a:prstGeom prst="rect">
            <a:avLst/>
          </a:prstGeom>
        </p:spPr>
      </p:pic>
    </p:spTree>
    <p:extLst>
      <p:ext uri="{BB962C8B-B14F-4D97-AF65-F5344CB8AC3E}">
        <p14:creationId xmlns:p14="http://schemas.microsoft.com/office/powerpoint/2010/main" val="412426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A4A54-43B4-05D5-4274-6726FD08F9F1}"/>
              </a:ext>
            </a:extLst>
          </p:cNvPr>
          <p:cNvSpPr>
            <a:spLocks noGrp="1"/>
          </p:cNvSpPr>
          <p:nvPr>
            <p:ph type="title"/>
          </p:nvPr>
        </p:nvSpPr>
        <p:spPr>
          <a:xfrm>
            <a:off x="804672" y="457200"/>
            <a:ext cx="10579398" cy="1299411"/>
          </a:xfrm>
        </p:spPr>
        <p:txBody>
          <a:bodyPr>
            <a:normAutofit/>
          </a:bodyPr>
          <a:lstStyle/>
          <a:p>
            <a:r>
              <a:rPr lang="en-US" sz="3600" dirty="0" err="1">
                <a:solidFill>
                  <a:schemeClr val="tx2"/>
                </a:solidFill>
              </a:rPr>
              <a:t>Neighbourhood</a:t>
            </a:r>
            <a:r>
              <a:rPr lang="en-US" sz="3600" dirty="0">
                <a:solidFill>
                  <a:schemeClr val="tx2"/>
                </a:solidFill>
              </a:rPr>
              <a:t> Rating by Walking Distance</a:t>
            </a:r>
          </a:p>
        </p:txBody>
      </p:sp>
      <p:grpSp>
        <p:nvGrpSpPr>
          <p:cNvPr id="20" name="Group 19">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21" name="Freeform: Shape 20">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a:extLst>
              <a:ext uri="{FF2B5EF4-FFF2-40B4-BE49-F238E27FC236}">
                <a16:creationId xmlns:a16="http://schemas.microsoft.com/office/drawing/2014/main" id="{F7A7FFFD-FEEE-7CB0-A835-E5562480973B}"/>
              </a:ext>
            </a:extLst>
          </p:cNvPr>
          <p:cNvPicPr>
            <a:picLocks noChangeAspect="1"/>
          </p:cNvPicPr>
          <p:nvPr/>
        </p:nvPicPr>
        <p:blipFill>
          <a:blip r:embed="rId3"/>
          <a:stretch>
            <a:fillRect/>
          </a:stretch>
        </p:blipFill>
        <p:spPr>
          <a:xfrm>
            <a:off x="2774376" y="1756611"/>
            <a:ext cx="6159498" cy="4404041"/>
          </a:xfrm>
          <a:prstGeom prst="rect">
            <a:avLst/>
          </a:prstGeom>
        </p:spPr>
      </p:pic>
      <p:grpSp>
        <p:nvGrpSpPr>
          <p:cNvPr id="26" name="Group 25">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27" name="Freeform: Shape 26">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8206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CDCD0-8468-B8FF-B785-C60CA6EE434D}"/>
              </a:ext>
            </a:extLst>
          </p:cNvPr>
          <p:cNvSpPr>
            <a:spLocks noGrp="1"/>
          </p:cNvSpPr>
          <p:nvPr>
            <p:ph type="title"/>
          </p:nvPr>
        </p:nvSpPr>
        <p:spPr>
          <a:xfrm>
            <a:off x="2369284" y="436454"/>
            <a:ext cx="9829800" cy="1325880"/>
          </a:xfrm>
        </p:spPr>
        <p:txBody>
          <a:bodyPr anchor="b">
            <a:normAutofit/>
          </a:bodyPr>
          <a:lstStyle/>
          <a:p>
            <a:pPr algn="ctr"/>
            <a:r>
              <a:rPr lang="en-US" sz="4000" dirty="0">
                <a:solidFill>
                  <a:schemeClr val="tx2"/>
                </a:solidFill>
              </a:rPr>
              <a:t>Distance to Greenspace by Area</a:t>
            </a:r>
          </a:p>
        </p:txBody>
      </p:sp>
      <p:grpSp>
        <p:nvGrpSpPr>
          <p:cNvPr id="26" name="Group 2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7" name="Freeform: Shape 2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3" name="Freeform: Shape 3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Content Placeholder 14" descr="A picture containing chart&#10;&#10;Description automatically generated">
            <a:extLst>
              <a:ext uri="{FF2B5EF4-FFF2-40B4-BE49-F238E27FC236}">
                <a16:creationId xmlns:a16="http://schemas.microsoft.com/office/drawing/2014/main" id="{6BE3DCE2-B4E5-8B69-EFF3-FF4CF818B120}"/>
              </a:ext>
            </a:extLst>
          </p:cNvPr>
          <p:cNvPicPr>
            <a:picLocks noChangeAspect="1"/>
          </p:cNvPicPr>
          <p:nvPr/>
        </p:nvPicPr>
        <p:blipFill>
          <a:blip r:embed="rId3"/>
          <a:stretch>
            <a:fillRect/>
          </a:stretch>
        </p:blipFill>
        <p:spPr>
          <a:xfrm>
            <a:off x="1210859" y="2347240"/>
            <a:ext cx="5776753" cy="4159263"/>
          </a:xfrm>
          <a:prstGeom prst="rect">
            <a:avLst/>
          </a:prstGeom>
        </p:spPr>
      </p:pic>
      <p:pic>
        <p:nvPicPr>
          <p:cNvPr id="17" name="Picture 16" descr="Map&#10;&#10;Description automatically generated">
            <a:extLst>
              <a:ext uri="{FF2B5EF4-FFF2-40B4-BE49-F238E27FC236}">
                <a16:creationId xmlns:a16="http://schemas.microsoft.com/office/drawing/2014/main" id="{7E9156C6-CF1F-6D18-56CB-F72705462D34}"/>
              </a:ext>
            </a:extLst>
          </p:cNvPr>
          <p:cNvPicPr>
            <a:picLocks noChangeAspect="1"/>
          </p:cNvPicPr>
          <p:nvPr/>
        </p:nvPicPr>
        <p:blipFill>
          <a:blip r:embed="rId4"/>
          <a:stretch>
            <a:fillRect/>
          </a:stretch>
        </p:blipFill>
        <p:spPr>
          <a:xfrm>
            <a:off x="8041148" y="1781060"/>
            <a:ext cx="2483868" cy="4033802"/>
          </a:xfrm>
          <a:prstGeom prst="rect">
            <a:avLst/>
          </a:prstGeom>
        </p:spPr>
      </p:pic>
    </p:spTree>
    <p:extLst>
      <p:ext uri="{BB962C8B-B14F-4D97-AF65-F5344CB8AC3E}">
        <p14:creationId xmlns:p14="http://schemas.microsoft.com/office/powerpoint/2010/main" val="54121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14" name="Freeform: Shape 13">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B7AE995-D41F-0957-E2A5-DEF92B41AC21}"/>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sz="3400" kern="1200">
                <a:solidFill>
                  <a:schemeClr val="tx2"/>
                </a:solidFill>
                <a:latin typeface="+mj-lt"/>
                <a:ea typeface="+mj-ea"/>
                <a:cs typeface="+mj-cs"/>
              </a:rPr>
              <a:t>Top 3 and Bottom 3 Areas with Greenspace Access</a:t>
            </a:r>
          </a:p>
        </p:txBody>
      </p:sp>
      <p:pic>
        <p:nvPicPr>
          <p:cNvPr id="6" name="Picture 5" descr="Chart, box and whisker chart&#10;&#10;Description automatically generated">
            <a:extLst>
              <a:ext uri="{FF2B5EF4-FFF2-40B4-BE49-F238E27FC236}">
                <a16:creationId xmlns:a16="http://schemas.microsoft.com/office/drawing/2014/main" id="{776A8B98-4D73-AAF3-E98B-DE0AFAA701A6}"/>
              </a:ext>
            </a:extLst>
          </p:cNvPr>
          <p:cNvPicPr>
            <a:picLocks noChangeAspect="1"/>
          </p:cNvPicPr>
          <p:nvPr/>
        </p:nvPicPr>
        <p:blipFill>
          <a:blip r:embed="rId3"/>
          <a:stretch>
            <a:fillRect/>
          </a:stretch>
        </p:blipFill>
        <p:spPr>
          <a:xfrm>
            <a:off x="6481078" y="1325826"/>
            <a:ext cx="5322791" cy="4201652"/>
          </a:xfrm>
          <a:prstGeom prst="rect">
            <a:avLst/>
          </a:prstGeom>
        </p:spPr>
      </p:pic>
    </p:spTree>
    <p:extLst>
      <p:ext uri="{BB962C8B-B14F-4D97-AF65-F5344CB8AC3E}">
        <p14:creationId xmlns:p14="http://schemas.microsoft.com/office/powerpoint/2010/main" val="4110858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1062</Words>
  <Application>Microsoft Macintosh PowerPoint</Application>
  <PresentationFormat>Widescreen</PresentationFormat>
  <Paragraphs>116</Paragraphs>
  <Slides>20</Slides>
  <Notes>17</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vt:lpstr>
      <vt:lpstr>Roboto</vt:lpstr>
      <vt:lpstr>Office Theme</vt:lpstr>
      <vt:lpstr>Scottish Household Survey</vt:lpstr>
      <vt:lpstr>Project brief and context</vt:lpstr>
      <vt:lpstr>PowerPoint Presentation</vt:lpstr>
      <vt:lpstr>What is the relationship between distance to greenspace and neighbourhood rating?</vt:lpstr>
      <vt:lpstr>Insights</vt:lpstr>
      <vt:lpstr>Distance to Greenspace and Neighbourhood Rating</vt:lpstr>
      <vt:lpstr>Neighbourhood Rating by Walking Distance</vt:lpstr>
      <vt:lpstr>Distance to Greenspace by Area</vt:lpstr>
      <vt:lpstr>Top 3 and Bottom 3 Areas with Greenspace Access</vt:lpstr>
      <vt:lpstr>Top 3 and Bottom 3 Areas with Greenspace Access by Distance</vt:lpstr>
      <vt:lpstr>PowerPoint Presentation</vt:lpstr>
      <vt:lpstr>PowerPoint Presentation</vt:lpstr>
      <vt:lpstr>Modelling</vt:lpstr>
      <vt:lpstr>Most Important Variables</vt:lpstr>
      <vt:lpstr>Neighbourhood Rating by Community Belonging</vt:lpstr>
      <vt:lpstr>Neighbourhood Rating Over Time</vt:lpstr>
      <vt:lpstr>Neighbourhood Rating and Greenspace Use</vt:lpstr>
      <vt:lpstr>Conclusions and possible outcomes</vt:lpstr>
      <vt:lpstr>Conclusions</vt:lpstr>
      <vt:lpstr>Possible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Scottish Household Survey</dc:title>
  <dc:creator>kate stallibrass</dc:creator>
  <cp:lastModifiedBy>kate stallibrass</cp:lastModifiedBy>
  <cp:revision>10</cp:revision>
  <dcterms:created xsi:type="dcterms:W3CDTF">2022-09-20T13:01:17Z</dcterms:created>
  <dcterms:modified xsi:type="dcterms:W3CDTF">2022-09-21T13:57:43Z</dcterms:modified>
</cp:coreProperties>
</file>