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80918" y="-292176"/>
            <a:ext cx="8791575" cy="2387600"/>
          </a:xfrm>
        </p:spPr>
        <p:txBody>
          <a:bodyPr/>
          <a:lstStyle/>
          <a:p>
            <a:pPr algn="ctr"/>
            <a:r>
              <a:rPr lang="uk-UA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Захист бездротових МеРеж</a:t>
            </a:r>
            <a:endParaRPr lang="uk-UA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4" descr="http://mdigital.byethost3.com/wp-content/uploads/2015/08/Logo1.png?i=1"/>
          <p:cNvSpPr>
            <a:spLocks noChangeAspect="1" noChangeArrowheads="1"/>
          </p:cNvSpPr>
          <p:nvPr/>
        </p:nvSpPr>
        <p:spPr bwMode="auto">
          <a:xfrm>
            <a:off x="4696043" y="2378020"/>
            <a:ext cx="2272315" cy="227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17" y="2943213"/>
            <a:ext cx="4330979" cy="341425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170276" y="6488668"/>
            <a:ext cx="3021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Виконав: Данчишин Іван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79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7679" y="-135468"/>
            <a:ext cx="9905998" cy="1114955"/>
          </a:xfrm>
        </p:spPr>
        <p:txBody>
          <a:bodyPr/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ЧОМУ НЕ МОЖНА ЗАБОРОНЯТИ </a:t>
            </a:r>
            <a:r>
              <a:rPr lang="ru-RU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945" y="116214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сьогоднішній день практично все залежить від бездротового доступу і тому вже не реально від цього відмовитись.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69" y="2952057"/>
            <a:ext cx="6000750" cy="39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8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ОСНОВНІ СПОСОБИ АТАК НА БЕЗПРОВІДНІ МЕРЕЖІ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1478570"/>
            <a:ext cx="9831706" cy="4984183"/>
          </a:xfrm>
        </p:spPr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fr-FR" sz="2000" b="1" dirty="0" smtClean="0"/>
              <a:t>1.Чужаки </a:t>
            </a:r>
            <a:r>
              <a:rPr lang="fr-FR" sz="2000" b="1" dirty="0"/>
              <a:t>(Rogue Devices, Rogues, Evil Twin) </a:t>
            </a:r>
          </a:p>
          <a:p>
            <a:pPr marL="0" indent="0">
              <a:buNone/>
            </a:pPr>
            <a:r>
              <a:rPr lang="uk-UA" sz="2000" b="1" dirty="0"/>
              <a:t>2.Нефіксована природа зв'язку</a:t>
            </a:r>
            <a:r>
              <a:rPr lang="uk-UA" sz="2000" dirty="0"/>
              <a:t> </a:t>
            </a:r>
          </a:p>
          <a:p>
            <a:pPr marL="0" indent="0">
              <a:buNone/>
            </a:pPr>
            <a:r>
              <a:rPr lang="uk-UA" sz="2000" dirty="0" smtClean="0"/>
              <a:t>	</a:t>
            </a:r>
            <a:r>
              <a:rPr lang="en-US" sz="2000" dirty="0" smtClean="0"/>
              <a:t>•</a:t>
            </a:r>
            <a:r>
              <a:rPr lang="en-US" sz="2000" dirty="0"/>
              <a:t>Man-in-The-middle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uk-UA" sz="2000" dirty="0"/>
              <a:t>Мережі </a:t>
            </a:r>
            <a:r>
              <a:rPr lang="en-US" sz="2000" dirty="0"/>
              <a:t>Ad-hoc </a:t>
            </a:r>
          </a:p>
          <a:p>
            <a:pPr marL="0" indent="0">
              <a:buNone/>
            </a:pPr>
            <a:r>
              <a:rPr lang="uk-UA" sz="2000" dirty="0" smtClean="0"/>
              <a:t>	</a:t>
            </a:r>
            <a:r>
              <a:rPr lang="en-US" sz="2000" dirty="0" smtClean="0"/>
              <a:t>•</a:t>
            </a:r>
            <a:r>
              <a:rPr lang="en-US" sz="2000" dirty="0"/>
              <a:t>Hotspot – </a:t>
            </a:r>
            <a:r>
              <a:rPr lang="uk-UA" sz="2000" dirty="0"/>
              <a:t>точки доступу </a:t>
            </a:r>
          </a:p>
          <a:p>
            <a:pPr marL="0" indent="0">
              <a:buNone/>
            </a:pPr>
            <a:r>
              <a:rPr lang="uk-UA" sz="2000" b="1" dirty="0"/>
              <a:t>3.Вразливості мереж і пристроїв: </a:t>
            </a:r>
          </a:p>
          <a:p>
            <a:pPr marL="0" indent="0">
              <a:buNone/>
            </a:pPr>
            <a:r>
              <a:rPr lang="ru-RU" sz="2000" dirty="0" smtClean="0"/>
              <a:t>•</a:t>
            </a:r>
            <a:r>
              <a:rPr lang="ru-RU" sz="2000" i="1" noProof="1" smtClean="0"/>
              <a:t>некоректно конфігуровано точки доступу або клієнти</a:t>
            </a:r>
            <a:r>
              <a:rPr lang="ru-RU" sz="2000" noProof="1" smtClean="0"/>
              <a:t>; </a:t>
            </a:r>
          </a:p>
          <a:p>
            <a:pPr marL="0" indent="0">
              <a:buNone/>
            </a:pPr>
            <a:r>
              <a:rPr lang="uk-UA" sz="2000" dirty="0" smtClean="0"/>
              <a:t>•</a:t>
            </a:r>
            <a:r>
              <a:rPr lang="uk-UA" sz="2000" i="1" dirty="0"/>
              <a:t>злом шифрування; </a:t>
            </a:r>
            <a:endParaRPr lang="uk-UA" sz="2000" dirty="0"/>
          </a:p>
          <a:p>
            <a:pPr marL="0" indent="0">
              <a:buNone/>
            </a:pPr>
            <a:r>
              <a:rPr lang="uk-UA" sz="2000" dirty="0"/>
              <a:t>•</a:t>
            </a:r>
            <a:r>
              <a:rPr lang="uk-UA" sz="2000" i="1" dirty="0"/>
              <a:t>підбір пароля; </a:t>
            </a:r>
            <a:endParaRPr lang="uk-UA" sz="2000" dirty="0" smtClean="0"/>
          </a:p>
          <a:p>
            <a:pPr marL="0" indent="0">
              <a:buNone/>
            </a:pPr>
            <a:r>
              <a:rPr lang="uk-UA" sz="2000" dirty="0"/>
              <a:t> </a:t>
            </a:r>
            <a:r>
              <a:rPr lang="uk-UA" sz="2000" dirty="0" smtClean="0"/>
              <a:t>     </a:t>
            </a:r>
            <a:r>
              <a:rPr lang="uk-UA" sz="2000" b="1" dirty="0" smtClean="0"/>
              <a:t>4.Нові загрози та атаки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uk-UA" sz="2000" dirty="0"/>
              <a:t>прослуховування (розвідка);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ru-RU" sz="2000" noProof="1" smtClean="0"/>
              <a:t>імперсонація</a:t>
            </a:r>
            <a:r>
              <a:rPr lang="uk-UA" sz="2000" dirty="0" smtClean="0"/>
              <a:t> </a:t>
            </a:r>
            <a:r>
              <a:rPr lang="uk-UA" sz="2000" dirty="0"/>
              <a:t>та </a:t>
            </a:r>
            <a:r>
              <a:rPr lang="en-US" sz="2000" dirty="0"/>
              <a:t>Identity Theft; </a:t>
            </a:r>
          </a:p>
          <a:p>
            <a:pPr marL="0" indent="0">
              <a:buNone/>
            </a:pPr>
            <a:r>
              <a:rPr lang="uk-UA" sz="2000" dirty="0"/>
              <a:t>	</a:t>
            </a:r>
            <a:r>
              <a:rPr lang="uk-UA" sz="2000" dirty="0" smtClean="0"/>
              <a:t>•</a:t>
            </a:r>
            <a:r>
              <a:rPr lang="uk-UA" sz="2000" dirty="0"/>
              <a:t>відмова в обслуговуванні (</a:t>
            </a:r>
            <a:r>
              <a:rPr lang="en-US" sz="2000" dirty="0"/>
              <a:t>Denial of Service, </a:t>
            </a:r>
            <a:r>
              <a:rPr lang="ru-RU" sz="2000" noProof="1" smtClean="0"/>
              <a:t>DoS</a:t>
            </a:r>
            <a:r>
              <a:rPr lang="en-US" sz="2000" dirty="0" smtClean="0"/>
              <a:t>); </a:t>
            </a:r>
            <a:endParaRPr lang="en-US" sz="2000" dirty="0"/>
          </a:p>
          <a:p>
            <a:pPr marL="0" indent="0">
              <a:buNone/>
            </a:pPr>
            <a:r>
              <a:rPr lang="uk-UA" sz="2000" dirty="0" smtClean="0"/>
              <a:t>      </a:t>
            </a:r>
            <a:r>
              <a:rPr lang="uk-UA" sz="2000" b="1" dirty="0" smtClean="0"/>
              <a:t>5.Особливості </a:t>
            </a:r>
            <a:r>
              <a:rPr lang="uk-UA" sz="2000" b="1" dirty="0"/>
              <a:t>функціонування: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uk-UA" sz="2000" dirty="0"/>
              <a:t>активність в неробочій час;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uk-UA" sz="2000" dirty="0"/>
              <a:t>швидкості;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uk-UA" sz="2000" dirty="0"/>
              <a:t>інтерференція; </a:t>
            </a:r>
          </a:p>
          <a:p>
            <a:pPr marL="0" indent="0">
              <a:buNone/>
            </a:pPr>
            <a:r>
              <a:rPr lang="uk-UA" sz="2000" dirty="0" smtClean="0"/>
              <a:t>	•</a:t>
            </a:r>
            <a:r>
              <a:rPr lang="uk-UA" sz="2000" dirty="0"/>
              <a:t>зв‘язок;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101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ОСНОВНІ СПОСОБИ АТАК НА БЕЗПРОВІДНІ МЕРЕЖІ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" y="1478570"/>
            <a:ext cx="9296008" cy="499124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85" y="1342674"/>
            <a:ext cx="8646054" cy="52630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" y="1342674"/>
            <a:ext cx="9848917" cy="52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37066"/>
            <a:ext cx="9905998" cy="60695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СПОСОБИ ЗАХИСТУ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0079" y="540543"/>
            <a:ext cx="9905999" cy="5554135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r>
              <a:rPr lang="uk-UA" dirty="0" smtClean="0"/>
              <a:t>1. Забезпечення </a:t>
            </a:r>
            <a:r>
              <a:rPr lang="uk-UA" dirty="0"/>
              <a:t>коректної </a:t>
            </a:r>
            <a:r>
              <a:rPr lang="uk-UA" b="1" dirty="0"/>
              <a:t>автентифікації</a:t>
            </a:r>
            <a:r>
              <a:rPr lang="uk-UA" dirty="0"/>
              <a:t>/ </a:t>
            </a:r>
            <a:r>
              <a:rPr lang="uk-UA" b="1" dirty="0"/>
              <a:t>авторизації; 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2. Використання </a:t>
            </a:r>
            <a:r>
              <a:rPr lang="uk-UA" dirty="0"/>
              <a:t>сучасних стандартів захисту: </a:t>
            </a:r>
            <a:r>
              <a:rPr lang="uk-UA" dirty="0" smtClean="0"/>
              <a:t>(</a:t>
            </a:r>
            <a:r>
              <a:rPr lang="en-US" b="1" dirty="0" smtClean="0"/>
              <a:t>WEP</a:t>
            </a:r>
            <a:r>
              <a:rPr lang="en-US" dirty="0"/>
              <a:t>, </a:t>
            </a:r>
            <a:r>
              <a:rPr lang="en-US" b="1" dirty="0"/>
              <a:t>WPA</a:t>
            </a:r>
            <a:r>
              <a:rPr lang="en-US" dirty="0"/>
              <a:t>, </a:t>
            </a:r>
            <a:r>
              <a:rPr lang="en-US" b="1" dirty="0"/>
              <a:t>WPA2</a:t>
            </a:r>
            <a:r>
              <a:rPr lang="en-US" dirty="0"/>
              <a:t>) </a:t>
            </a:r>
            <a:r>
              <a:rPr lang="uk-UA" dirty="0"/>
              <a:t>та </a:t>
            </a:r>
            <a:r>
              <a:rPr lang="uk-UA" dirty="0" smtClean="0"/>
              <a:t>	  алгоритмів </a:t>
            </a:r>
            <a:r>
              <a:rPr lang="uk-UA" dirty="0"/>
              <a:t>шифрування </a:t>
            </a:r>
            <a:r>
              <a:rPr lang="uk-UA" dirty="0" smtClean="0"/>
              <a:t>(</a:t>
            </a:r>
            <a:r>
              <a:rPr lang="en-US" b="1" dirty="0" smtClean="0"/>
              <a:t>TKIP</a:t>
            </a:r>
            <a:r>
              <a:rPr lang="en-US" dirty="0"/>
              <a:t>, </a:t>
            </a:r>
            <a:r>
              <a:rPr lang="en-US" b="1" dirty="0"/>
              <a:t>AES(CCMP</a:t>
            </a:r>
            <a:r>
              <a:rPr lang="en-US" b="1" dirty="0" smtClean="0"/>
              <a:t>)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noProof="1" smtClean="0"/>
              <a:t>Використання надійної комбінації </a:t>
            </a:r>
            <a:r>
              <a:rPr lang="ru-RU" b="1" noProof="1" smtClean="0"/>
              <a:t>логін- пароль </a:t>
            </a:r>
            <a:r>
              <a:rPr lang="ru-RU" noProof="1" smtClean="0"/>
              <a:t>при доступі до </a:t>
            </a:r>
            <a:r>
              <a:rPr lang="ru-RU" noProof="1" smtClean="0"/>
              <a:t>точки </a:t>
            </a:r>
            <a:r>
              <a:rPr lang="ru-RU" noProof="1" smtClean="0"/>
              <a:t>доступа</a:t>
            </a:r>
            <a:r>
              <a:rPr lang="uk-UA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uk-UA" dirty="0" smtClean="0"/>
              <a:t>Фільтрація </a:t>
            </a:r>
            <a:r>
              <a:rPr lang="uk-UA" dirty="0"/>
              <a:t>по </a:t>
            </a:r>
            <a:r>
              <a:rPr lang="en-US" b="1" dirty="0"/>
              <a:t>MAC </a:t>
            </a:r>
            <a:r>
              <a:rPr lang="uk-UA" dirty="0" smtClean="0"/>
              <a:t>адресам;</a:t>
            </a:r>
            <a:endParaRPr lang="uk-UA" dirty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uk-UA" dirty="0" smtClean="0"/>
              <a:t>Режим </a:t>
            </a:r>
            <a:r>
              <a:rPr lang="uk-UA" b="1" dirty="0"/>
              <a:t>прихованого </a:t>
            </a:r>
            <a:r>
              <a:rPr lang="en-US" b="1" dirty="0" smtClean="0"/>
              <a:t>SSID</a:t>
            </a:r>
            <a:r>
              <a:rPr lang="uk-UA" b="1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b="1" dirty="0" smtClean="0"/>
              <a:t>WPS(QSS</a:t>
            </a:r>
            <a:r>
              <a:rPr lang="en-US" dirty="0" smtClean="0"/>
              <a:t>)</a:t>
            </a:r>
            <a:r>
              <a:rPr lang="uk-UA" dirty="0" smtClean="0"/>
              <a:t>.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213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279" y="-160416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 КОРЕКТНОЇ АВТЕНТИФІКАЦІЇ/ АВТОРИЗАЦІЇ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97" y="1504421"/>
            <a:ext cx="7134337" cy="46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613" y="-159392"/>
            <a:ext cx="6376987" cy="1478570"/>
          </a:xfrm>
        </p:spPr>
        <p:txBody>
          <a:bodyPr/>
          <a:lstStyle/>
          <a:p>
            <a:r>
              <a:rPr lang="uk-UA" dirty="0"/>
              <a:t/>
            </a:r>
            <a:br>
              <a:rPr lang="uk-UA" dirty="0"/>
            </a:b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 ТАКЕ ШИФРУВАННЯ?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3" y="3251879"/>
            <a:ext cx="5685326" cy="3606121"/>
          </a:xfrm>
        </p:spPr>
      </p:pic>
      <p:sp>
        <p:nvSpPr>
          <p:cNvPr id="5" name="Прямоугольник 4"/>
          <p:cNvSpPr/>
          <p:nvPr/>
        </p:nvSpPr>
        <p:spPr>
          <a:xfrm>
            <a:off x="778932" y="827088"/>
            <a:ext cx="86698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uk-UA" sz="2800" dirty="0">
              <a:latin typeface="Century Gothic" panose="020B0502020202020204" pitchFamily="34" charset="0"/>
            </a:endParaRPr>
          </a:p>
          <a:p>
            <a:r>
              <a:rPr lang="ru-RU" sz="2800" dirty="0" err="1" smtClean="0">
                <a:latin typeface="Century Gothic" panose="020B0502020202020204" pitchFamily="34" charset="0"/>
              </a:rPr>
              <a:t>Припустимо</a:t>
            </a:r>
            <a:r>
              <a:rPr lang="ru-RU" sz="2800" dirty="0" smtClean="0">
                <a:latin typeface="Century Gothic" panose="020B0502020202020204" pitchFamily="34" charset="0"/>
              </a:rPr>
              <a:t>, </a:t>
            </a:r>
            <a:r>
              <a:rPr lang="ru-RU" sz="2800" dirty="0" err="1" smtClean="0">
                <a:latin typeface="Century Gothic" panose="020B0502020202020204" pitchFamily="34" charset="0"/>
              </a:rPr>
              <a:t>що</a:t>
            </a:r>
            <a:r>
              <a:rPr lang="ru-RU" sz="2800" dirty="0" smtClean="0">
                <a:latin typeface="Century Gothic" panose="020B0502020202020204" pitchFamily="34" charset="0"/>
              </a:rPr>
              <a:t> </a:t>
            </a:r>
            <a:r>
              <a:rPr lang="ru-RU" sz="2800" dirty="0">
                <a:latin typeface="Century Gothic" panose="020B0502020202020204" pitchFamily="34" charset="0"/>
              </a:rPr>
              <a:t>А=О, М=Т, И=Ю, Л=Ф, Р=Г, </a:t>
            </a:r>
            <a:r>
              <a:rPr lang="ru-RU" sz="2800" dirty="0" smtClean="0">
                <a:latin typeface="Century Gothic" panose="020B0502020202020204" pitchFamily="34" charset="0"/>
              </a:rPr>
              <a:t>У=Е</a:t>
            </a:r>
          </a:p>
          <a:p>
            <a:endParaRPr lang="ru-RU" sz="2800" dirty="0" smtClean="0">
              <a:latin typeface="Century Gothic" panose="020B0502020202020204" pitchFamily="34" charset="0"/>
            </a:endParaRPr>
          </a:p>
          <a:p>
            <a:r>
              <a:rPr lang="uk-UA" sz="2800" dirty="0" smtClean="0">
                <a:latin typeface="Century Gothic" panose="020B0502020202020204" pitchFamily="34" charset="0"/>
              </a:rPr>
              <a:t>Мама </a:t>
            </a:r>
            <a:r>
              <a:rPr lang="uk-UA" sz="2800" dirty="0">
                <a:latin typeface="Century Gothic" panose="020B0502020202020204" pitchFamily="34" charset="0"/>
              </a:rPr>
              <a:t>мила раму </a:t>
            </a:r>
            <a:endParaRPr lang="uk-UA" sz="2800" dirty="0" smtClean="0">
              <a:latin typeface="Century Gothic" panose="020B0502020202020204" pitchFamily="34" charset="0"/>
            </a:endParaRPr>
          </a:p>
          <a:p>
            <a:endParaRPr lang="uk-UA" sz="2800" dirty="0" smtClean="0">
              <a:latin typeface="Century Gothic" panose="020B0502020202020204" pitchFamily="34" charset="0"/>
            </a:endParaRPr>
          </a:p>
          <a:p>
            <a:r>
              <a:rPr lang="uk-UA" sz="2800" b="1" i="1" dirty="0">
                <a:latin typeface="Century Gothic" panose="020B0502020202020204" pitchFamily="34" charset="0"/>
              </a:rPr>
              <a:t>Процес шифрування</a:t>
            </a:r>
            <a:r>
              <a:rPr lang="ru-RU" sz="2800" dirty="0">
                <a:latin typeface="Century Gothic" panose="020B0502020202020204" pitchFamily="34" charset="0"/>
              </a:rPr>
              <a:t> </a:t>
            </a:r>
            <a:endParaRPr lang="uk-UA" sz="2800" dirty="0">
              <a:latin typeface="Century Gothic" panose="020B0502020202020204" pitchFamily="34" charset="0"/>
            </a:endParaRPr>
          </a:p>
          <a:p>
            <a:r>
              <a:rPr lang="uk-UA" sz="2800" dirty="0" err="1">
                <a:latin typeface="Century Gothic" panose="020B0502020202020204" pitchFamily="34" charset="0"/>
              </a:rPr>
              <a:t>Тото</a:t>
            </a:r>
            <a:r>
              <a:rPr lang="uk-UA" sz="2800" dirty="0">
                <a:latin typeface="Century Gothic" panose="020B0502020202020204" pitchFamily="34" charset="0"/>
              </a:rPr>
              <a:t> </a:t>
            </a:r>
            <a:r>
              <a:rPr lang="uk-UA" sz="2800" dirty="0" err="1">
                <a:latin typeface="Century Gothic" panose="020B0502020202020204" pitchFamily="34" charset="0"/>
              </a:rPr>
              <a:t>тюфо</a:t>
            </a:r>
            <a:r>
              <a:rPr lang="uk-UA" sz="2800" dirty="0">
                <a:latin typeface="Century Gothic" panose="020B0502020202020204" pitchFamily="34" charset="0"/>
              </a:rPr>
              <a:t> готе </a:t>
            </a:r>
            <a:endParaRPr lang="uk-UA" sz="2800" dirty="0" smtClean="0">
              <a:latin typeface="Century Gothic" panose="020B0502020202020204" pitchFamily="34" charset="0"/>
            </a:endParaRPr>
          </a:p>
          <a:p>
            <a:endParaRPr lang="uk-UA" sz="2800" dirty="0" smtClean="0">
              <a:latin typeface="Century Gothic" panose="020B0502020202020204" pitchFamily="34" charset="0"/>
            </a:endParaRPr>
          </a:p>
          <a:p>
            <a:r>
              <a:rPr lang="uk-UA" sz="2800" b="1" i="1" dirty="0">
                <a:latin typeface="Century Gothic" panose="020B0502020202020204" pitchFamily="34" charset="0"/>
              </a:rPr>
              <a:t>Процес дешифрування </a:t>
            </a:r>
          </a:p>
          <a:p>
            <a:r>
              <a:rPr lang="uk-UA" sz="2800" dirty="0">
                <a:latin typeface="Century Gothic" panose="020B0502020202020204" pitchFamily="34" charset="0"/>
              </a:rPr>
              <a:t>Мама мила раму </a:t>
            </a:r>
          </a:p>
        </p:txBody>
      </p:sp>
    </p:spTree>
    <p:extLst>
      <p:ext uri="{BB962C8B-B14F-4D97-AF65-F5344CB8AC3E}">
        <p14:creationId xmlns:p14="http://schemas.microsoft.com/office/powerpoint/2010/main" val="7950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 СУЧАСНИХ СТАНДАРТІВ ЗАХИСТУ ТА АЛГОРИТМІВ ШИФРУВАННЯ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78570"/>
            <a:ext cx="10271655" cy="49730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dirty="0"/>
          </a:p>
          <a:p>
            <a:r>
              <a:rPr lang="ru-RU" b="1" dirty="0"/>
              <a:t>OPEN </a:t>
            </a:r>
            <a:r>
              <a:rPr lang="ru-RU" dirty="0"/>
              <a:t>— </a:t>
            </a:r>
            <a:r>
              <a:rPr lang="ru-RU" noProof="1" smtClean="0"/>
              <a:t>відсутність захисту – </a:t>
            </a:r>
            <a:r>
              <a:rPr lang="ru-RU" b="1" noProof="1" smtClean="0"/>
              <a:t>не надійно </a:t>
            </a:r>
            <a:endParaRPr lang="ru-RU" noProof="1" smtClean="0"/>
          </a:p>
          <a:p>
            <a:r>
              <a:rPr lang="ru-RU" b="1" dirty="0" smtClean="0"/>
              <a:t>WEP </a:t>
            </a:r>
            <a:r>
              <a:rPr lang="ru-RU" i="1" noProof="1" smtClean="0"/>
              <a:t>(Wired Equivalent Privacy) – </a:t>
            </a:r>
            <a:r>
              <a:rPr lang="ru-RU" noProof="1" smtClean="0"/>
              <a:t>перший стандарт захисту бездротових мереж (розроблений в 1990-х) </a:t>
            </a:r>
            <a:r>
              <a:rPr lang="ru-RU" i="1" noProof="1" smtClean="0"/>
              <a:t>- </a:t>
            </a:r>
            <a:r>
              <a:rPr lang="ru-RU" b="1" noProof="1" smtClean="0"/>
              <a:t>не надійний! </a:t>
            </a:r>
            <a:endParaRPr lang="ru-RU" noProof="1" smtClean="0"/>
          </a:p>
          <a:p>
            <a:r>
              <a:rPr lang="en-US" b="1" dirty="0" smtClean="0"/>
              <a:t>WPA </a:t>
            </a:r>
            <a:r>
              <a:rPr lang="uk-UA" b="1" dirty="0"/>
              <a:t>та </a:t>
            </a:r>
            <a:r>
              <a:rPr lang="en-US" b="1" dirty="0"/>
              <a:t>WPA2 </a:t>
            </a:r>
            <a:r>
              <a:rPr lang="en-US" i="1" dirty="0"/>
              <a:t>(Wi-Fi Protected Access) – </a:t>
            </a:r>
            <a:r>
              <a:rPr lang="uk-UA" dirty="0"/>
              <a:t>друге покоління. Стандарт підтримує різні алгоритми шифрування переданих даних після рукостискання: </a:t>
            </a:r>
            <a:r>
              <a:rPr lang="en-US" b="1" dirty="0"/>
              <a:t>TKIP </a:t>
            </a:r>
            <a:r>
              <a:rPr lang="uk-UA" dirty="0"/>
              <a:t>і </a:t>
            </a:r>
            <a:r>
              <a:rPr lang="en-US" b="1" dirty="0"/>
              <a:t>AES(</a:t>
            </a:r>
            <a:r>
              <a:rPr lang="en-US" dirty="0"/>
              <a:t>CCMP</a:t>
            </a:r>
            <a:r>
              <a:rPr lang="en-US" b="1" dirty="0"/>
              <a:t>) </a:t>
            </a:r>
            <a:r>
              <a:rPr lang="en-US" dirty="0"/>
              <a:t>– </a:t>
            </a:r>
            <a:r>
              <a:rPr lang="uk-UA" b="1" dirty="0"/>
              <a:t>надійний, але: </a:t>
            </a:r>
            <a:endParaRPr lang="uk-UA" dirty="0"/>
          </a:p>
          <a:p>
            <a:r>
              <a:rPr lang="en-US" b="1" dirty="0" smtClean="0"/>
              <a:t>WPA/WPA2+TKIP </a:t>
            </a:r>
            <a:r>
              <a:rPr lang="en-US" b="1" dirty="0"/>
              <a:t>– </a:t>
            </a:r>
            <a:r>
              <a:rPr lang="uk-UA" b="1" dirty="0"/>
              <a:t>не надійно! </a:t>
            </a:r>
            <a:endParaRPr lang="uk-UA" dirty="0"/>
          </a:p>
          <a:p>
            <a:r>
              <a:rPr lang="en-US" b="1" dirty="0" smtClean="0"/>
              <a:t>WPA/WPA2+AES(</a:t>
            </a:r>
            <a:r>
              <a:rPr lang="en-US" dirty="0" smtClean="0"/>
              <a:t>CCMP</a:t>
            </a:r>
            <a:r>
              <a:rPr lang="en-US" b="1" dirty="0"/>
              <a:t>) – </a:t>
            </a:r>
            <a:r>
              <a:rPr lang="uk-UA" b="1" dirty="0"/>
              <a:t>надійно! 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56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7679" y="-19428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 НАДІЙНОЇ КОМБІНАЦІЇ ЛОГІН- ПАРОЛЬ ПРИ ДОСТУПІ ДО ТОЧКИ ДОСТУПА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9164" y="2001329"/>
            <a:ext cx="12388322" cy="4649638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uk-UA" dirty="0" smtClean="0"/>
              <a:t>1.123456 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2.password </a:t>
            </a:r>
          </a:p>
          <a:p>
            <a:pPr marL="0" indent="0">
              <a:buNone/>
            </a:pPr>
            <a:r>
              <a:rPr lang="uk-UA" dirty="0"/>
              <a:t>3.12345 </a:t>
            </a:r>
          </a:p>
          <a:p>
            <a:pPr marL="0" indent="0">
              <a:buNone/>
            </a:pPr>
            <a:r>
              <a:rPr lang="uk-UA" dirty="0"/>
              <a:t>4.12345678 </a:t>
            </a:r>
          </a:p>
          <a:p>
            <a:pPr marL="0" indent="0">
              <a:buNone/>
            </a:pPr>
            <a:r>
              <a:rPr lang="en-US" dirty="0"/>
              <a:t>5.qwerty </a:t>
            </a:r>
          </a:p>
          <a:p>
            <a:pPr marL="0" indent="0">
              <a:buNone/>
            </a:pPr>
            <a:r>
              <a:rPr lang="uk-UA" dirty="0"/>
              <a:t>6.123456789 </a:t>
            </a:r>
          </a:p>
          <a:p>
            <a:pPr marL="0" indent="0">
              <a:buNone/>
            </a:pPr>
            <a:r>
              <a:rPr lang="uk-UA" dirty="0"/>
              <a:t>7.1234 </a:t>
            </a:r>
          </a:p>
          <a:p>
            <a:pPr marL="0" indent="0">
              <a:buNone/>
            </a:pPr>
            <a:r>
              <a:rPr lang="en-US" dirty="0"/>
              <a:t>8.baseball </a:t>
            </a:r>
          </a:p>
          <a:p>
            <a:pPr marL="0" indent="0">
              <a:buNone/>
            </a:pPr>
            <a:r>
              <a:rPr lang="en-US" dirty="0"/>
              <a:t>9.dragon </a:t>
            </a:r>
          </a:p>
          <a:p>
            <a:pPr marL="0" indent="0">
              <a:buNone/>
            </a:pPr>
            <a:r>
              <a:rPr lang="en-US" dirty="0"/>
              <a:t>10.football </a:t>
            </a:r>
          </a:p>
          <a:p>
            <a:pPr marL="0" indent="0">
              <a:buNone/>
            </a:pPr>
            <a:r>
              <a:rPr lang="uk-UA" dirty="0"/>
              <a:t>11.1234567 </a:t>
            </a:r>
          </a:p>
          <a:p>
            <a:pPr marL="0" indent="0">
              <a:buNone/>
            </a:pPr>
            <a:r>
              <a:rPr lang="en-US" dirty="0"/>
              <a:t>12.monkey </a:t>
            </a:r>
          </a:p>
          <a:p>
            <a:pPr marL="0" indent="0">
              <a:buNone/>
            </a:pPr>
            <a:r>
              <a:rPr lang="en-US" dirty="0"/>
              <a:t>13.letmein </a:t>
            </a:r>
          </a:p>
          <a:p>
            <a:pPr marL="0" indent="0">
              <a:buNone/>
            </a:pPr>
            <a:r>
              <a:rPr lang="en-US" dirty="0"/>
              <a:t>14.abc123 </a:t>
            </a:r>
          </a:p>
          <a:p>
            <a:pPr marL="0" indent="0">
              <a:buNone/>
            </a:pPr>
            <a:r>
              <a:rPr lang="uk-UA" dirty="0"/>
              <a:t>15.111111 </a:t>
            </a:r>
          </a:p>
          <a:p>
            <a:pPr marL="0" indent="0">
              <a:buNone/>
            </a:pPr>
            <a:r>
              <a:rPr lang="en-US" dirty="0"/>
              <a:t>16.mustang </a:t>
            </a:r>
          </a:p>
          <a:p>
            <a:pPr marL="0" indent="0">
              <a:buNone/>
            </a:pPr>
            <a:r>
              <a:rPr lang="en-US" dirty="0"/>
              <a:t>17.access </a:t>
            </a:r>
          </a:p>
          <a:p>
            <a:pPr marL="0" indent="0">
              <a:buNone/>
            </a:pPr>
            <a:r>
              <a:rPr lang="en-US" dirty="0"/>
              <a:t>18.shadow </a:t>
            </a:r>
          </a:p>
          <a:p>
            <a:pPr marL="0" indent="0">
              <a:buNone/>
            </a:pPr>
            <a:r>
              <a:rPr lang="en-US" dirty="0"/>
              <a:t>19.master </a:t>
            </a:r>
          </a:p>
          <a:p>
            <a:pPr marL="0" indent="0">
              <a:buNone/>
            </a:pPr>
            <a:r>
              <a:rPr lang="en-US" dirty="0"/>
              <a:t>20.michael </a:t>
            </a:r>
          </a:p>
          <a:p>
            <a:pPr marL="0" indent="0">
              <a:buNone/>
            </a:pPr>
            <a:r>
              <a:rPr lang="en-US" dirty="0"/>
              <a:t>21.superman </a:t>
            </a:r>
          </a:p>
          <a:p>
            <a:pPr marL="0" indent="0">
              <a:buNone/>
            </a:pPr>
            <a:r>
              <a:rPr lang="uk-UA" dirty="0"/>
              <a:t>22.696969 </a:t>
            </a:r>
          </a:p>
          <a:p>
            <a:pPr marL="0" indent="0">
              <a:buNone/>
            </a:pPr>
            <a:r>
              <a:rPr lang="uk-UA" dirty="0"/>
              <a:t>23.123123 </a:t>
            </a:r>
          </a:p>
          <a:p>
            <a:pPr marL="0" indent="0">
              <a:buNone/>
            </a:pPr>
            <a:r>
              <a:rPr lang="en-US" dirty="0"/>
              <a:t>24.batman </a:t>
            </a:r>
          </a:p>
          <a:p>
            <a:pPr marL="0" indent="0">
              <a:buNone/>
            </a:pPr>
            <a:r>
              <a:rPr lang="en-US" dirty="0"/>
              <a:t>25.Trustno1 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2800" y="1284288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ТОП 25 </a:t>
            </a:r>
            <a:r>
              <a:rPr lang="ru-RU" noProof="1" smtClean="0">
                <a:latin typeface="Century Gothic" panose="020B0502020202020204" pitchFamily="34" charset="0"/>
              </a:rPr>
              <a:t>найпопулярніших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паролей </a:t>
            </a:r>
            <a:r>
              <a:rPr lang="ru-RU" b="1" dirty="0" smtClean="0">
                <a:latin typeface="Century Gothic" panose="020B0502020202020204" pitchFamily="34" charset="0"/>
              </a:rPr>
              <a:t>2016 року: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28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6747" y="0"/>
            <a:ext cx="6461654" cy="945621"/>
          </a:xfrm>
        </p:spPr>
        <p:txBody>
          <a:bodyPr>
            <a:normAutofit fontScale="90000"/>
          </a:bodyPr>
          <a:lstStyle/>
          <a:p>
            <a:r>
              <a:rPr lang="uk-UA" dirty="0"/>
              <a:t/>
            </a:r>
            <a:br>
              <a:rPr lang="uk-UA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MAC, HIDE SSID, WPS(QSS)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9556" y="945621"/>
            <a:ext cx="10678054" cy="4879446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r>
              <a:rPr lang="ru-RU" sz="3600" dirty="0" err="1"/>
              <a:t>Фільтрація</a:t>
            </a:r>
            <a:r>
              <a:rPr lang="ru-RU" sz="3600" dirty="0"/>
              <a:t> по </a:t>
            </a:r>
            <a:r>
              <a:rPr lang="ru-RU" sz="3600" b="1" dirty="0"/>
              <a:t>MAC </a:t>
            </a:r>
            <a:r>
              <a:rPr lang="ru-RU" sz="3600" dirty="0"/>
              <a:t>адресам – </a:t>
            </a:r>
            <a:r>
              <a:rPr lang="ru-RU" sz="3600" b="1" dirty="0"/>
              <a:t>не </a:t>
            </a:r>
            <a:r>
              <a:rPr lang="ru-RU" sz="3600" b="1" dirty="0" err="1"/>
              <a:t>надійно</a:t>
            </a:r>
            <a:r>
              <a:rPr lang="ru-RU" sz="3600" b="1" dirty="0"/>
              <a:t> </a:t>
            </a:r>
            <a:endParaRPr lang="ru-RU" sz="3600" dirty="0"/>
          </a:p>
          <a:p>
            <a:r>
              <a:rPr lang="ru-RU" sz="3600" dirty="0" smtClean="0"/>
              <a:t>Режим </a:t>
            </a:r>
            <a:r>
              <a:rPr lang="ru-RU" sz="3600" b="1" dirty="0" err="1"/>
              <a:t>прихованого</a:t>
            </a:r>
            <a:r>
              <a:rPr lang="ru-RU" sz="3600" b="1" dirty="0"/>
              <a:t> SSID </a:t>
            </a:r>
            <a:r>
              <a:rPr lang="ru-RU" sz="3600" dirty="0"/>
              <a:t>– </a:t>
            </a:r>
            <a:r>
              <a:rPr lang="ru-RU" sz="3600" b="1" dirty="0"/>
              <a:t>не </a:t>
            </a:r>
            <a:r>
              <a:rPr lang="ru-RU" sz="3600" b="1" dirty="0" err="1"/>
              <a:t>надійно</a:t>
            </a:r>
            <a:r>
              <a:rPr lang="ru-RU" sz="3600" b="1" dirty="0"/>
              <a:t> </a:t>
            </a:r>
            <a:endParaRPr lang="ru-RU" sz="3600" dirty="0"/>
          </a:p>
          <a:p>
            <a:r>
              <a:rPr lang="en-US" sz="3600" b="1" dirty="0" smtClean="0"/>
              <a:t>WPS(QSS</a:t>
            </a:r>
            <a:r>
              <a:rPr lang="en-US" sz="3600" dirty="0"/>
              <a:t>) – «</a:t>
            </a:r>
            <a:r>
              <a:rPr lang="uk-UA" sz="3600" dirty="0" err="1"/>
              <a:t>бекдор</a:t>
            </a:r>
            <a:r>
              <a:rPr lang="uk-UA" sz="3600" dirty="0"/>
              <a:t>» - </a:t>
            </a:r>
            <a:r>
              <a:rPr lang="uk-UA" sz="3600" b="1" dirty="0"/>
              <a:t>не використовувати! </a:t>
            </a:r>
            <a:endParaRPr lang="uk-UA" sz="3600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67" y="4368763"/>
            <a:ext cx="4258733" cy="24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COOCKIES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9962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HTTP-cookie </a:t>
            </a:r>
            <a:r>
              <a:rPr lang="en-US" dirty="0"/>
              <a:t>— </a:t>
            </a:r>
            <a:r>
              <a:rPr lang="uk-UA" dirty="0"/>
              <a:t>в комп'ютерній термінології поняття, яке використовується для опису інформації у вигляді текстових або бінарних даних, отриманих від веб-сайту на веб-сервері, яка зберігається у клієнта, тобто браузера, а потім відправлена на той же сайт, якщо сайт повторно відвідати.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93" y="3460220"/>
            <a:ext cx="538903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4" y="362607"/>
            <a:ext cx="9905998" cy="646386"/>
          </a:xfrm>
        </p:spPr>
        <p:txBody>
          <a:bodyPr/>
          <a:lstStyle/>
          <a:p>
            <a:r>
              <a:rPr lang="uk-UA" dirty="0" smtClean="0"/>
              <a:t>				   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8973" y="969579"/>
            <a:ext cx="9905999" cy="5612524"/>
          </a:xfrm>
        </p:spPr>
        <p:txBody>
          <a:bodyPr>
            <a:normAutofit fontScale="40000" lnSpcReduction="20000"/>
          </a:bodyPr>
          <a:lstStyle/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r>
              <a:rPr lang="uk-UA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1.Що таке </a:t>
            </a:r>
            <a:r>
              <a:rPr lang="en-US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Wi-Fi, </a:t>
            </a:r>
            <a:r>
              <a:rPr lang="uk-UA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 він з’явився і чим він корисний? </a:t>
            </a:r>
          </a:p>
          <a:p>
            <a:pPr marL="0" indent="0">
              <a:buNone/>
            </a:pPr>
            <a:r>
              <a:rPr lang="uk-UA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2.Набір стандартів </a:t>
            </a:r>
            <a:r>
              <a:rPr lang="en-US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802.11 b/g/n/ac </a:t>
            </a:r>
          </a:p>
          <a:p>
            <a:pPr marL="0" indent="0">
              <a:buNone/>
            </a:pP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3.Що ми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розуміємо під небезпекою в комп’ютерних </a:t>
            </a: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мережах</a:t>
            </a: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  <a:p>
            <a:pPr marL="0" indent="0">
              <a:buNone/>
            </a:pP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4.Особливості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загроз безпеки в бездротових мережах. </a:t>
            </a:r>
          </a:p>
          <a:p>
            <a:pPr marL="0" indent="0">
              <a:buNone/>
            </a:pP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5.Чому </a:t>
            </a: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можна забороняти Wi-Fi? </a:t>
            </a:r>
          </a:p>
          <a:p>
            <a:pPr marL="0" indent="0">
              <a:buNone/>
            </a:pP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6.Основні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способи атак на безпровідні мережі. </a:t>
            </a:r>
          </a:p>
          <a:p>
            <a:pPr marL="0" indent="0">
              <a:buNone/>
            </a:pPr>
            <a:r>
              <a:rPr lang="uk-UA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7.Способи </a:t>
            </a:r>
            <a:r>
              <a:rPr lang="uk-UA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захисту. </a:t>
            </a:r>
          </a:p>
          <a:p>
            <a:pPr marL="0" indent="0">
              <a:buNone/>
            </a:pP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8.Приклад злому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соціальної мережі у відкритому Wi-Fi. </a:t>
            </a:r>
          </a:p>
          <a:p>
            <a:pPr marL="0" indent="0">
              <a:buNone/>
            </a:pP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9.Поради</a:t>
            </a: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як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зробити домашню мережу безпечнішою? </a:t>
            </a:r>
          </a:p>
          <a:p>
            <a:pPr marL="0" indent="0">
              <a:buNone/>
            </a:pP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10.Поради</a:t>
            </a:r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як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безпечніше</a:t>
            </a: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використовувати</a:t>
            </a:r>
            <a:r>
              <a:rPr lang="ru-RU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ru-RU" sz="5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Wi-Fi”.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40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ЗРОБИТИ ДОМАШНЮ МЕРЕЖУ БЕЗПЕЧНІШОЮ?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0879" y="1690688"/>
            <a:ext cx="10661121" cy="4301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noProof="1" smtClean="0"/>
              <a:t>Крок </a:t>
            </a:r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noProof="1" smtClean="0"/>
              <a:t>Змінюйте </a:t>
            </a:r>
            <a:r>
              <a:rPr lang="ru-RU" b="1" noProof="1" smtClean="0"/>
              <a:t>пароль </a:t>
            </a:r>
            <a:r>
              <a:rPr lang="ru-RU" noProof="1" smtClean="0"/>
              <a:t>на роутері </a:t>
            </a:r>
          </a:p>
          <a:p>
            <a:pPr marL="0" indent="0">
              <a:buNone/>
            </a:pPr>
            <a:r>
              <a:rPr lang="ru-RU" noProof="1" smtClean="0"/>
              <a:t>Крок 2. Відключайте </a:t>
            </a:r>
            <a:r>
              <a:rPr lang="ru-RU" b="1" noProof="1" smtClean="0"/>
              <a:t>віддалене керування </a:t>
            </a:r>
            <a:endParaRPr lang="ru-RU" noProof="1" smtClean="0"/>
          </a:p>
          <a:p>
            <a:pPr marL="0" indent="0">
              <a:buNone/>
            </a:pPr>
            <a:r>
              <a:rPr lang="ru-RU" noProof="1" smtClean="0"/>
              <a:t>Крок 3. Відключайте трансляцію </a:t>
            </a:r>
            <a:r>
              <a:rPr lang="ru-RU" b="1" noProof="1" smtClean="0"/>
              <a:t>SSID </a:t>
            </a:r>
            <a:endParaRPr lang="ru-RU" noProof="1" smtClean="0"/>
          </a:p>
          <a:p>
            <a:pPr marL="0" indent="0">
              <a:buNone/>
            </a:pPr>
            <a:r>
              <a:rPr lang="ru-RU" noProof="1" smtClean="0"/>
              <a:t>Крок 4. Користуйтеся надійними стандартами захисту </a:t>
            </a:r>
          </a:p>
          <a:p>
            <a:pPr marL="0" indent="0">
              <a:buNone/>
            </a:pPr>
            <a:r>
              <a:rPr lang="uk-UA" dirty="0" smtClean="0"/>
              <a:t>Крок </a:t>
            </a:r>
            <a:r>
              <a:rPr lang="uk-UA" dirty="0"/>
              <a:t>5. Вимкніть </a:t>
            </a:r>
            <a:r>
              <a:rPr lang="en-US" b="1" dirty="0"/>
              <a:t>WPS(QSS) </a:t>
            </a:r>
            <a:endParaRPr lang="en-US" dirty="0"/>
          </a:p>
          <a:p>
            <a:pPr marL="0" indent="0">
              <a:buNone/>
            </a:pPr>
            <a:r>
              <a:rPr lang="uk-UA" dirty="0" smtClean="0"/>
              <a:t>Крок </a:t>
            </a:r>
            <a:r>
              <a:rPr lang="uk-UA" dirty="0"/>
              <a:t>6. Налаштуйте </a:t>
            </a:r>
            <a:r>
              <a:rPr lang="en-US" b="1" dirty="0"/>
              <a:t>firewall </a:t>
            </a:r>
            <a:endParaRPr lang="en-US" dirty="0"/>
          </a:p>
          <a:p>
            <a:pPr marL="0" indent="0">
              <a:buNone/>
            </a:pPr>
            <a:r>
              <a:rPr lang="ru-RU" noProof="1" smtClean="0"/>
              <a:t>Крок 7. Користуйтеся на налаштуйте </a:t>
            </a:r>
            <a:r>
              <a:rPr lang="ru-RU" b="1" noProof="1" smtClean="0"/>
              <a:t>антивірус </a:t>
            </a:r>
            <a:endParaRPr lang="ru-RU" noProof="1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81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12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ПОРАДИ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ЯК БЕЗПЕЧНІШЕ ВИКОРИСТОВУВАТИ “FREE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90688"/>
            <a:ext cx="10644188" cy="5048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1.Вимкніть </a:t>
            </a:r>
            <a:r>
              <a:rPr lang="ru-RU" noProof="1" smtClean="0"/>
              <a:t>функцію автоматичного виявлення та підключення до доступних мереж </a:t>
            </a:r>
          </a:p>
          <a:p>
            <a:pPr marL="0" indent="0">
              <a:buNone/>
            </a:pPr>
            <a:r>
              <a:rPr lang="uk-UA" dirty="0" smtClean="0"/>
              <a:t>2.Використовуйте </a:t>
            </a:r>
            <a:r>
              <a:rPr lang="uk-UA" dirty="0"/>
              <a:t>безпечний протокол з'єднання </a:t>
            </a:r>
            <a:r>
              <a:rPr lang="en-US" dirty="0"/>
              <a:t>HTTPS (</a:t>
            </a:r>
            <a:r>
              <a:rPr lang="uk-UA" dirty="0"/>
              <a:t>наприклад розширення для браузера - </a:t>
            </a:r>
            <a:r>
              <a:rPr lang="en-US" dirty="0"/>
              <a:t>HTTPS Everywhere) </a:t>
            </a:r>
          </a:p>
          <a:p>
            <a:pPr marL="0" indent="0">
              <a:buNone/>
            </a:pPr>
            <a:r>
              <a:rPr lang="ru-RU" dirty="0" smtClean="0"/>
              <a:t>3.Вимкні</a:t>
            </a:r>
            <a:r>
              <a:rPr lang="ru-RU" noProof="1" smtClean="0"/>
              <a:t>ть загальний доступ до файлів і папок </a:t>
            </a:r>
          </a:p>
          <a:p>
            <a:pPr marL="0" indent="0">
              <a:buNone/>
            </a:pPr>
            <a:r>
              <a:rPr lang="uk-UA" dirty="0" smtClean="0"/>
              <a:t>4.Використовуйте </a:t>
            </a:r>
            <a:r>
              <a:rPr lang="en-US" b="1" dirty="0"/>
              <a:t>VPN </a:t>
            </a:r>
            <a:r>
              <a:rPr lang="uk-UA" dirty="0"/>
              <a:t>для підключення до точки </a:t>
            </a:r>
            <a:r>
              <a:rPr lang="uk-UA" dirty="0" smtClean="0"/>
              <a:t>доступу(</a:t>
            </a:r>
            <a:r>
              <a:rPr lang="ru-RU" noProof="1" smtClean="0"/>
              <a:t>HotSpot</a:t>
            </a:r>
            <a:r>
              <a:rPr lang="en-US" dirty="0" smtClean="0"/>
              <a:t> </a:t>
            </a:r>
            <a:r>
              <a:rPr lang="en-US" dirty="0"/>
              <a:t>Shield, Spot Flux) </a:t>
            </a:r>
          </a:p>
          <a:p>
            <a:pPr marL="0" indent="0">
              <a:buNone/>
            </a:pPr>
            <a:r>
              <a:rPr lang="uk-UA" dirty="0"/>
              <a:t>5.Використовуйте браузер </a:t>
            </a:r>
            <a:r>
              <a:rPr lang="en-US" b="1" dirty="0"/>
              <a:t>TOR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6.Відмовтеся </a:t>
            </a:r>
            <a:r>
              <a:rPr lang="ru-RU" noProof="1" smtClean="0"/>
              <a:t>від передачі конфіденційних або персональних даних за протоколами, незахищеним стійкими алгоритмами шифрування </a:t>
            </a:r>
          </a:p>
          <a:p>
            <a:pPr marL="0" indent="0">
              <a:buNone/>
            </a:pPr>
            <a:r>
              <a:rPr lang="ru-RU" dirty="0" smtClean="0"/>
              <a:t>7.Не </a:t>
            </a:r>
            <a:r>
              <a:rPr lang="ru-RU" noProof="1" smtClean="0"/>
              <a:t>використовуйте інтернет-банкінг через публічні мережі Wi-Fi</a:t>
            </a:r>
            <a:r>
              <a:rPr lang="ru-RU" dirty="0" smtClean="0"/>
              <a:t> 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83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455" y="0"/>
            <a:ext cx="8585911" cy="1131455"/>
          </a:xfrm>
        </p:spPr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Wi-Fi,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 ВІН З’ЯВИВСЯ?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7178" y="329245"/>
            <a:ext cx="10162464" cy="5302470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 </a:t>
            </a: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англ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 Fidelity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—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торгова марка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 Alliance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загальновживана назва для стандарту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802.11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передачі цифрових потоків даних по радіоканалах. </a:t>
            </a:r>
          </a:p>
          <a:p>
            <a:pPr marL="0" indent="0">
              <a:buNone/>
            </a:pP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Поява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середина 1990-х початок використання технології в США </a:t>
            </a:r>
          </a:p>
          <a:p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 рік </a:t>
            </a: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початок випуску пристроїв, що підтримують стандарт 802.11 b, масова популяризація мереж на основі технології Wi-Fi.</a:t>
            </a:r>
            <a:endParaRPr lang="ru-RU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0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77084"/>
            <a:ext cx="9905998" cy="642723"/>
          </a:xfrm>
        </p:spPr>
        <p:txBody>
          <a:bodyPr>
            <a:normAutofit fontScale="90000"/>
          </a:bodyPr>
          <a:lstStyle/>
          <a:p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                     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ЧИМ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ВІН КОРИСНИЙ?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356555"/>
            <a:ext cx="10578662" cy="3957145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Користь – можливість не плутатись в дротах! </a:t>
            </a:r>
          </a:p>
          <a:p>
            <a:pPr marL="0" indent="0">
              <a:buNone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(До того ж можна значно скоротити витрати на побудову мережі) </a:t>
            </a:r>
            <a:endParaRPr lang="ru-RU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84" y="2967490"/>
            <a:ext cx="6101256" cy="33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4022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ПОРІВНЯЛЬНА ХАРАКТЕРИСТИКА СТАНДАРТІВ 802.11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b/g/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</a:t>
            </a:r>
            <a:r>
              <a:rPr lang="ru-RU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9" y="1592592"/>
            <a:ext cx="9200766" cy="5167723"/>
          </a:xfrm>
        </p:spPr>
      </p:pic>
    </p:spTree>
    <p:extLst>
      <p:ext uri="{BB962C8B-B14F-4D97-AF65-F5344CB8AC3E}">
        <p14:creationId xmlns:p14="http://schemas.microsoft.com/office/powerpoint/2010/main" val="36568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5551" y="173421"/>
            <a:ext cx="9905998" cy="599364"/>
          </a:xfrm>
        </p:spPr>
        <p:txBody>
          <a:bodyPr>
            <a:normAutofit fontScale="90000"/>
          </a:bodyPr>
          <a:lstStyle/>
          <a:p>
            <a:r>
              <a:rPr lang="uk-UA" dirty="0"/>
              <a:t/>
            </a:r>
            <a:br>
              <a:rPr lang="uk-UA" dirty="0"/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НЕПЕРЕСІЧНІ КАНАЛИ НА ЧАСТОСТІ 2,4 ГГЦ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8525" y="2769749"/>
            <a:ext cx="9905999" cy="3541714"/>
          </a:xfrm>
        </p:spPr>
        <p:txBody>
          <a:bodyPr/>
          <a:lstStyle/>
          <a:p>
            <a:endParaRPr lang="uk-UA" dirty="0"/>
          </a:p>
          <a:p>
            <a:pPr marL="0" indent="0" algn="ctr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</a:t>
            </a: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смузі частот WiFi 2.4GHz доступні 3 не </a:t>
            </a:r>
          </a:p>
          <a:p>
            <a:pPr marL="0" indent="0" algn="ctr">
              <a:buNone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пересічних канали: 1, 6, 11. </a:t>
            </a:r>
            <a:endParaRPr lang="ru-RU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49" y="1161176"/>
            <a:ext cx="7459352" cy="21766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613" y="4540606"/>
            <a:ext cx="6589821" cy="19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5552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 МИ РОЗУМІЄМО ПІД НЕБЕЗПЕКОЮ В КОМП’ЮТЕРНИХ МЕРЕЖАХ?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24122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Втрата конфіденційної інформації;</a:t>
            </a:r>
          </a:p>
          <a:p>
            <a:pPr marL="457200" indent="-457200">
              <a:buAutoNum type="arabicPeriod"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Спотворення даних;</a:t>
            </a:r>
          </a:p>
          <a:p>
            <a:pPr marL="457200" indent="-457200">
              <a:buAutoNum type="arabicPeriod"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Знищення інформації.</a:t>
            </a:r>
            <a:endParaRPr lang="ru-RU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45" y="2502184"/>
            <a:ext cx="4624552" cy="39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ОСОБЛИВОСТІ ЗАГРОЗ БЕЗПЕКИ В БЕЗДРОТОВИХ МЕРЕЖАХ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Мережа із загальним доступом, яку практично неможливо контролювати</a:t>
            </a:r>
            <a:endParaRPr lang="ru-RU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90" y="2530365"/>
            <a:ext cx="7703043" cy="41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ОСОБЛИВОСТІ ЗАГРОЗ БЕЗПЕКИ В БЕЗДРОТОВИХ МЕРЕЖАХ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2078" y="1622954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Легкість у розгортанні і мобільність; </a:t>
            </a:r>
          </a:p>
          <a:p>
            <a:pPr marL="0" indent="0" algn="ctr">
              <a:buNone/>
            </a:pPr>
            <a:r>
              <a:rPr lang="ru-RU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Легко атакувати.</a:t>
            </a:r>
            <a:endParaRPr lang="ru-RU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35" y="2919898"/>
            <a:ext cx="8456351" cy="37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110</TotalTime>
  <Words>616</Words>
  <Application>Microsoft Office PowerPoint</Application>
  <PresentationFormat>Широкоэкранный</PresentationFormat>
  <Paragraphs>144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Trebuchet MS</vt:lpstr>
      <vt:lpstr>Tw Cen MT</vt:lpstr>
      <vt:lpstr>Контур</vt:lpstr>
      <vt:lpstr>Захист бездротових МеРеж</vt:lpstr>
      <vt:lpstr>        ПЛАН</vt:lpstr>
      <vt:lpstr> ЩО ТАКЕ Wi-Fi, КОЛИ ВІН З’ЯВИВСЯ? </vt:lpstr>
      <vt:lpstr>                      ЧИМ ВІН КОРИСНИЙ? </vt:lpstr>
      <vt:lpstr>ПОРІВНЯЛЬНА ХАРАКТЕРИСТИКА СТАНДАРТІВ 802.11 b/g/A/n/ac/AD</vt:lpstr>
      <vt:lpstr> НЕПЕРЕСІЧНІ КАНАЛИ НА ЧАСТОСТІ 2,4 ГГЦ </vt:lpstr>
      <vt:lpstr>ЩО МИ РОЗУМІЄМО ПІД НЕБЕЗПЕКОЮ В КОМП’ЮТЕРНИХ МЕРЕЖАХ? </vt:lpstr>
      <vt:lpstr>ОСОБЛИВОСТІ ЗАГРОЗ БЕЗПЕКИ В БЕЗДРОТОВИХ МЕРЕЖАХ </vt:lpstr>
      <vt:lpstr>ОСОБЛИВОСТІ ЗАГРОЗ БЕЗПЕКИ В БЕЗДРОТОВИХ МЕРЕЖАХ</vt:lpstr>
      <vt:lpstr> ЧОМУ НЕ МОЖНА ЗАБОРОНЯТИ Wi-Fi? </vt:lpstr>
      <vt:lpstr> ОСНОВНІ СПОСОБИ АТАК НА БЕЗПРОВІДНІ МЕРЕЖІ </vt:lpstr>
      <vt:lpstr> ОСНОВНІ СПОСОБИ АТАК НА БЕЗПРОВІДНІ МЕРЕЖІ </vt:lpstr>
      <vt:lpstr> СПОСОБИ ЗАХИСТУ </vt:lpstr>
      <vt:lpstr> ЗАБЕЗПЕЧЕННЯ КОРЕКТНОЇ АВТЕНТИФІКАЦІЇ/ АВТОРИЗАЦІЇ </vt:lpstr>
      <vt:lpstr> ЩО ТАКЕ ШИФРУВАННЯ?</vt:lpstr>
      <vt:lpstr> ВИКОРИСТАННЯ СУЧАСНИХ СТАНДАРТІВ ЗАХИСТУ ТА АЛГОРИТМІВ ШИФРУВАННЯ </vt:lpstr>
      <vt:lpstr> ВИКОРИСТАННЯ НАДІЙНОЇ КОМБІНАЦІЇ ЛОГІН- ПАРОЛЬ ПРИ ДОСТУПІ ДО ТОЧКИ ДОСТУПА </vt:lpstr>
      <vt:lpstr> MAC, HIDE SSID, WPS(QSS) </vt:lpstr>
      <vt:lpstr> COOCKIES </vt:lpstr>
      <vt:lpstr>ЯК ЗРОБИТИ ДОМАШНЮ МЕРЕЖУ БЕЗПЕЧНІШОЮ? </vt:lpstr>
      <vt:lpstr>ПОРАДИ: ЯК БЕЗПЕЧНІШЕ ВИКОРИСТОВУВАТИ “FREE Wi-Fi”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бездротових МеРеж</dc:title>
  <dc:creator>Ваня Данчишин</dc:creator>
  <cp:lastModifiedBy>Ваня Данчишин</cp:lastModifiedBy>
  <cp:revision>33</cp:revision>
  <dcterms:created xsi:type="dcterms:W3CDTF">2016-10-03T14:38:57Z</dcterms:created>
  <dcterms:modified xsi:type="dcterms:W3CDTF">2016-10-03T16:29:06Z</dcterms:modified>
</cp:coreProperties>
</file>