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5" r:id="rId7"/>
    <p:sldId id="272" r:id="rId8"/>
    <p:sldId id="273" r:id="rId9"/>
    <p:sldId id="274" r:id="rId10"/>
    <p:sldId id="277" r:id="rId11"/>
    <p:sldId id="275" r:id="rId12"/>
    <p:sldId id="269" r:id="rId13"/>
    <p:sldId id="276"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704" autoAdjust="0"/>
  </p:normalViewPr>
  <p:slideViewPr>
    <p:cSldViewPr snapToGrid="0">
      <p:cViewPr varScale="1">
        <p:scale>
          <a:sx n="101" d="100"/>
          <a:sy n="101" d="100"/>
        </p:scale>
        <p:origin x="99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Stamatis and I will be presenting Evaluating fair </a:t>
            </a:r>
            <a:r>
              <a:rPr lang="en-US" dirty="0" err="1"/>
              <a:t>ltr</a:t>
            </a:r>
            <a:r>
              <a:rPr lang="en-US" dirty="0"/>
              <a:t> strategies for Wikipedia articles</a:t>
            </a:r>
            <a:endParaRPr lang="en-CY"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27695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evolution of Information Retrieval Systems (IR) &amp; Machine Learning(ML) have led to the development of advanced Search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These engines are very powerful and operate by retrieving the top-k most </a:t>
            </a:r>
            <a:r>
              <a:rPr lang="en-US" dirty="0" err="1"/>
              <a:t>relevanct</a:t>
            </a:r>
            <a:r>
              <a:rPr lang="en-US" dirty="0"/>
              <a:t> documents based on a users query.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(((EXPLAIN FIGURE))))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-However these </a:t>
            </a:r>
            <a:r>
              <a:rPr lang="en-US" dirty="0" err="1"/>
              <a:t>systemas</a:t>
            </a:r>
            <a:r>
              <a:rPr lang="en-US" dirty="0"/>
              <a:t> have one flaw. They do not optimize for relevance</a:t>
            </a:r>
          </a:p>
          <a:p>
            <a:endParaRPr lang="en-CY"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16357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system that has been characterized as unfair is the Wikipedia. It consists of a highly uneven distributional dataset. </a:t>
            </a:r>
          </a:p>
          <a:p>
            <a:pPr marL="171450" indent="-171450">
              <a:buFontTx/>
              <a:buChar char="-"/>
            </a:pPr>
            <a:r>
              <a:rPr lang="en-US" dirty="0"/>
              <a:t>Figure 2 is a color map of active editors </a:t>
            </a:r>
            <a:r>
              <a:rPr lang="en-US" dirty="0" err="1"/>
              <a:t>antartica</a:t>
            </a:r>
            <a:r>
              <a:rPr lang="en-US" dirty="0"/>
              <a:t> much less, north America and Europe top on the leaderboard</a:t>
            </a:r>
          </a:p>
          <a:p>
            <a:pPr marL="171450" indent="-171450">
              <a:buFontTx/>
              <a:buChar char="-"/>
            </a:pPr>
            <a:r>
              <a:rPr lang="en-US" dirty="0"/>
              <a:t>This introduces natural bias</a:t>
            </a:r>
          </a:p>
          <a:p>
            <a:pPr marL="171450" indent="-171450">
              <a:buFontTx/>
              <a:buChar char="-"/>
            </a:pPr>
            <a:r>
              <a:rPr lang="en-US" dirty="0"/>
              <a:t>Which can </a:t>
            </a:r>
            <a:r>
              <a:rPr lang="en-US" dirty="0" err="1"/>
              <a:t>hve</a:t>
            </a:r>
            <a:r>
              <a:rPr lang="en-US" dirty="0"/>
              <a:t> real life consequences</a:t>
            </a:r>
          </a:p>
          <a:p>
            <a:pPr marL="171450" indent="-171450">
              <a:buFontTx/>
              <a:buChar char="-"/>
            </a:pPr>
            <a:r>
              <a:rPr lang="en-US" dirty="0"/>
              <a:t>Since articles in the NA will have better quality which can create a domino effect of creating a higher economic value in that region</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42860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using the </a:t>
            </a:r>
            <a:r>
              <a:rPr lang="en-US" dirty="0" err="1"/>
              <a:t>Trec</a:t>
            </a:r>
            <a:r>
              <a:rPr lang="en-US" dirty="0"/>
              <a:t>-Fairs global IR </a:t>
            </a:r>
            <a:r>
              <a:rPr lang="en-US" dirty="0" err="1"/>
              <a:t>standatds</a:t>
            </a:r>
            <a:r>
              <a:rPr lang="en-US" dirty="0"/>
              <a:t> of metrics, data and evaluation techniques</a:t>
            </a:r>
          </a:p>
          <a:p>
            <a:r>
              <a:rPr lang="en-US" dirty="0"/>
              <a:t>So using these datasets and standards we aimed to design and implement 7 strategies that will resolve this unfair under exposed groups of the Wikipedia article</a:t>
            </a:r>
          </a:p>
          <a:p>
            <a:r>
              <a:rPr lang="en-US" dirty="0"/>
              <a:t>These aim to increase the pool of articles edited by the editors without affecting the relevance of the top-k articles</a:t>
            </a:r>
            <a:endParaRPr lang="en-CY"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86380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proposed designs are </a:t>
            </a:r>
            <a:r>
              <a:rPr lang="en-US" dirty="0" err="1"/>
              <a:t>splitted</a:t>
            </a:r>
            <a:r>
              <a:rPr lang="en-US" dirty="0"/>
              <a:t> into 2 </a:t>
            </a:r>
            <a:r>
              <a:rPr lang="en-US" dirty="0" err="1"/>
              <a:t>approeaches</a:t>
            </a:r>
            <a:endParaRPr lang="en-US" dirty="0"/>
          </a:p>
          <a:p>
            <a:r>
              <a:rPr lang="en-US" dirty="0"/>
              <a:t>Firstly Feature selection, </a:t>
            </a:r>
            <a:r>
              <a:rPr lang="en-US" dirty="0" err="1"/>
              <a:t>wcich</a:t>
            </a:r>
            <a:r>
              <a:rPr lang="en-US" dirty="0"/>
              <a:t> we </a:t>
            </a:r>
            <a:r>
              <a:rPr lang="en-US" dirty="0" err="1"/>
              <a:t>choos</a:t>
            </a:r>
            <a:r>
              <a:rPr lang="en-US" dirty="0"/>
              <a:t> features that when combined they can boost fairness and relevance. These are mainly divided into (</a:t>
            </a:r>
          </a:p>
          <a:p>
            <a:endParaRPr lang="en-US" dirty="0"/>
          </a:p>
          <a:p>
            <a:r>
              <a:rPr lang="en-US" dirty="0"/>
              <a:t>Seconds strategy is the feature boosting strategy, that by using these previous feature selection we aim to apply boosting to the features in order to further increase their importance in the ml </a:t>
            </a:r>
            <a:r>
              <a:rPr lang="en-US" dirty="0" err="1"/>
              <a:t>algoriht</a:t>
            </a:r>
            <a:endParaRPr lang="en-CY"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80008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follow an example of feature boosting using the chronological features, where will apply boosting to the left distribution in order to form a more uniform shape</a:t>
            </a:r>
            <a:endParaRPr lang="en-CY"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356021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31836" y="3042303"/>
            <a:ext cx="5483551" cy="2843690"/>
          </a:xfrm>
        </p:spPr>
        <p:txBody>
          <a:bodyPr/>
          <a:lstStyle/>
          <a:p>
            <a:pPr algn="l" rtl="0"/>
            <a:r>
              <a:rPr lang="en-US" dirty="0">
                <a:effectLst/>
                <a:latin typeface="Arial" panose="020B0604020202020204" pitchFamily="34" charset="0"/>
              </a:rPr>
              <a:t>Evaluating Fair</a:t>
            </a:r>
            <a:br>
              <a:rPr lang="en-US" dirty="0">
                <a:effectLst/>
              </a:rPr>
            </a:br>
            <a:r>
              <a:rPr lang="en-US" dirty="0">
                <a:effectLst/>
                <a:latin typeface="Arial" panose="020B0604020202020204" pitchFamily="34" charset="0"/>
              </a:rPr>
              <a:t>Learning-to-Rank Strategies for</a:t>
            </a:r>
            <a:br>
              <a:rPr lang="en-US" dirty="0">
                <a:effectLst/>
              </a:rPr>
            </a:br>
            <a:r>
              <a:rPr lang="en-US" dirty="0">
                <a:effectLst/>
                <a:latin typeface="Arial" panose="020B0604020202020204" pitchFamily="34" charset="0"/>
              </a:rPr>
              <a:t>Wikipedia Articles</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728389" y="5885993"/>
            <a:ext cx="4941770" cy="396660"/>
          </a:xfrm>
        </p:spPr>
        <p:txBody>
          <a:bodyPr>
            <a:normAutofit/>
          </a:bodyPr>
          <a:lstStyle/>
          <a:p>
            <a:r>
              <a:rPr lang="en-US" dirty="0"/>
              <a:t>Stamatis Theocharous                          2380138t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F33A-F9AF-810C-C5BF-C710FE15387C}"/>
              </a:ext>
            </a:extLst>
          </p:cNvPr>
          <p:cNvSpPr>
            <a:spLocks noGrp="1"/>
          </p:cNvSpPr>
          <p:nvPr>
            <p:ph type="title"/>
          </p:nvPr>
        </p:nvSpPr>
        <p:spPr/>
        <p:txBody>
          <a:bodyPr/>
          <a:lstStyle/>
          <a:p>
            <a:r>
              <a:rPr lang="en-US" dirty="0"/>
              <a:t>Feature importance</a:t>
            </a:r>
            <a:endParaRPr lang="en-CY" dirty="0"/>
          </a:p>
        </p:txBody>
      </p:sp>
      <p:sp>
        <p:nvSpPr>
          <p:cNvPr id="3" name="Table Placeholder 2">
            <a:extLst>
              <a:ext uri="{FF2B5EF4-FFF2-40B4-BE49-F238E27FC236}">
                <a16:creationId xmlns:a16="http://schemas.microsoft.com/office/drawing/2014/main" id="{4720ABA6-F593-AD5B-06B9-F2E10090A8F0}"/>
              </a:ext>
            </a:extLst>
          </p:cNvPr>
          <p:cNvSpPr>
            <a:spLocks noGrp="1"/>
          </p:cNvSpPr>
          <p:nvPr>
            <p:ph type="tbl" sz="quarter" idx="14"/>
          </p:nvPr>
        </p:nvSpPr>
        <p:spPr/>
      </p:sp>
      <p:sp>
        <p:nvSpPr>
          <p:cNvPr id="6" name="Slide Number Placeholder 5">
            <a:extLst>
              <a:ext uri="{FF2B5EF4-FFF2-40B4-BE49-F238E27FC236}">
                <a16:creationId xmlns:a16="http://schemas.microsoft.com/office/drawing/2014/main" id="{14D1A3D5-FE7C-DDB3-0AE9-6A7218D29BC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8" name="Picture 7" descr="Chart, bar chart&#10;&#10;Description automatically generated">
            <a:extLst>
              <a:ext uri="{FF2B5EF4-FFF2-40B4-BE49-F238E27FC236}">
                <a16:creationId xmlns:a16="http://schemas.microsoft.com/office/drawing/2014/main" id="{C196FC3C-40EA-5D4B-E08B-187F6D42F554}"/>
              </a:ext>
            </a:extLst>
          </p:cNvPr>
          <p:cNvPicPr>
            <a:picLocks noChangeAspect="1"/>
          </p:cNvPicPr>
          <p:nvPr/>
        </p:nvPicPr>
        <p:blipFill>
          <a:blip r:embed="rId2"/>
          <a:stretch>
            <a:fillRect/>
          </a:stretch>
        </p:blipFill>
        <p:spPr>
          <a:xfrm>
            <a:off x="446618" y="2075882"/>
            <a:ext cx="5667157" cy="3397624"/>
          </a:xfrm>
          <a:prstGeom prst="rect">
            <a:avLst/>
          </a:prstGeom>
        </p:spPr>
      </p:pic>
      <p:pic>
        <p:nvPicPr>
          <p:cNvPr id="10" name="Picture 9" descr="Chart, bar chart, histogram">
            <a:extLst>
              <a:ext uri="{FF2B5EF4-FFF2-40B4-BE49-F238E27FC236}">
                <a16:creationId xmlns:a16="http://schemas.microsoft.com/office/drawing/2014/main" id="{34150DE6-84D3-3F2A-16CC-4397F85BB06A}"/>
              </a:ext>
            </a:extLst>
          </p:cNvPr>
          <p:cNvPicPr>
            <a:picLocks noChangeAspect="1"/>
          </p:cNvPicPr>
          <p:nvPr/>
        </p:nvPicPr>
        <p:blipFill>
          <a:blip r:embed="rId3"/>
          <a:stretch>
            <a:fillRect/>
          </a:stretch>
        </p:blipFill>
        <p:spPr>
          <a:xfrm>
            <a:off x="6096000" y="2111381"/>
            <a:ext cx="5649382" cy="3397624"/>
          </a:xfrm>
          <a:prstGeom prst="rect">
            <a:avLst/>
          </a:prstGeom>
        </p:spPr>
      </p:pic>
      <p:sp>
        <p:nvSpPr>
          <p:cNvPr id="11" name="TextBox 10">
            <a:extLst>
              <a:ext uri="{FF2B5EF4-FFF2-40B4-BE49-F238E27FC236}">
                <a16:creationId xmlns:a16="http://schemas.microsoft.com/office/drawing/2014/main" id="{9F12438F-1727-E8EE-D66E-8BFB2CA75750}"/>
              </a:ext>
            </a:extLst>
          </p:cNvPr>
          <p:cNvSpPr txBox="1"/>
          <p:nvPr/>
        </p:nvSpPr>
        <p:spPr>
          <a:xfrm>
            <a:off x="2399168" y="1619306"/>
            <a:ext cx="2073243" cy="369332"/>
          </a:xfrm>
          <a:prstGeom prst="rect">
            <a:avLst/>
          </a:prstGeom>
          <a:noFill/>
        </p:spPr>
        <p:txBody>
          <a:bodyPr wrap="square" rtlCol="0">
            <a:spAutoFit/>
          </a:bodyPr>
          <a:lstStyle/>
          <a:p>
            <a:r>
              <a:rPr lang="en-US" dirty="0"/>
              <a:t>Feature Selection</a:t>
            </a:r>
            <a:endParaRPr lang="en-CY" dirty="0"/>
          </a:p>
        </p:txBody>
      </p:sp>
      <p:sp>
        <p:nvSpPr>
          <p:cNvPr id="12" name="TextBox 11">
            <a:extLst>
              <a:ext uri="{FF2B5EF4-FFF2-40B4-BE49-F238E27FC236}">
                <a16:creationId xmlns:a16="http://schemas.microsoft.com/office/drawing/2014/main" id="{4004A5FC-1114-7625-05CB-8EDE53CF5F57}"/>
              </a:ext>
            </a:extLst>
          </p:cNvPr>
          <p:cNvSpPr txBox="1"/>
          <p:nvPr/>
        </p:nvSpPr>
        <p:spPr>
          <a:xfrm>
            <a:off x="8066325" y="1654805"/>
            <a:ext cx="2073243" cy="369332"/>
          </a:xfrm>
          <a:prstGeom prst="rect">
            <a:avLst/>
          </a:prstGeom>
          <a:noFill/>
        </p:spPr>
        <p:txBody>
          <a:bodyPr wrap="square" rtlCol="0">
            <a:spAutoFit/>
          </a:bodyPr>
          <a:lstStyle/>
          <a:p>
            <a:r>
              <a:rPr lang="en-US" dirty="0"/>
              <a:t>Feature Boosting</a:t>
            </a:r>
            <a:endParaRPr lang="en-CY" dirty="0"/>
          </a:p>
        </p:txBody>
      </p:sp>
      <p:sp>
        <p:nvSpPr>
          <p:cNvPr id="13" name="Oval 12">
            <a:extLst>
              <a:ext uri="{FF2B5EF4-FFF2-40B4-BE49-F238E27FC236}">
                <a16:creationId xmlns:a16="http://schemas.microsoft.com/office/drawing/2014/main" id="{44AE2C5A-CC57-69FF-4D23-96B2AD1A1051}"/>
              </a:ext>
            </a:extLst>
          </p:cNvPr>
          <p:cNvSpPr/>
          <p:nvPr/>
        </p:nvSpPr>
        <p:spPr>
          <a:xfrm>
            <a:off x="3435789" y="3675707"/>
            <a:ext cx="882714" cy="12586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Oval 13">
            <a:extLst>
              <a:ext uri="{FF2B5EF4-FFF2-40B4-BE49-F238E27FC236}">
                <a16:creationId xmlns:a16="http://schemas.microsoft.com/office/drawing/2014/main" id="{664D7D59-C95E-F173-FB2D-BAD635B6A21E}"/>
              </a:ext>
            </a:extLst>
          </p:cNvPr>
          <p:cNvSpPr/>
          <p:nvPr/>
        </p:nvSpPr>
        <p:spPr>
          <a:xfrm>
            <a:off x="9029322" y="3511236"/>
            <a:ext cx="882714" cy="1423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5" name="Oval 14">
            <a:extLst>
              <a:ext uri="{FF2B5EF4-FFF2-40B4-BE49-F238E27FC236}">
                <a16:creationId xmlns:a16="http://schemas.microsoft.com/office/drawing/2014/main" id="{AFD60DD3-4F37-3C79-329E-6AFA38C14AC9}"/>
              </a:ext>
            </a:extLst>
          </p:cNvPr>
          <p:cNvSpPr/>
          <p:nvPr/>
        </p:nvSpPr>
        <p:spPr>
          <a:xfrm>
            <a:off x="4403001" y="3829053"/>
            <a:ext cx="648834" cy="9519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Oval 15">
            <a:extLst>
              <a:ext uri="{FF2B5EF4-FFF2-40B4-BE49-F238E27FC236}">
                <a16:creationId xmlns:a16="http://schemas.microsoft.com/office/drawing/2014/main" id="{0CF9523F-C4EA-AF99-EF65-B402E4218BE6}"/>
              </a:ext>
            </a:extLst>
          </p:cNvPr>
          <p:cNvSpPr/>
          <p:nvPr/>
        </p:nvSpPr>
        <p:spPr>
          <a:xfrm>
            <a:off x="9982200" y="3918079"/>
            <a:ext cx="648834" cy="9519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990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078177"/>
            <a:ext cx="5111750" cy="2824681"/>
          </a:xfrm>
        </p:spPr>
        <p:txBody>
          <a:bodyPr>
            <a:normAutofit/>
          </a:bodyPr>
          <a:lstStyle/>
          <a:p>
            <a:pPr marL="285750" indent="-285750">
              <a:buFont typeface="Arial" panose="020B0604020202020204" pitchFamily="34" charset="0"/>
              <a:buChar char="•"/>
            </a:pPr>
            <a:r>
              <a:rPr lang="en-US" dirty="0"/>
              <a:t>No statistical significance found to prove that method improved fairness</a:t>
            </a:r>
          </a:p>
          <a:p>
            <a:pPr marL="285750" indent="-285750">
              <a:buFont typeface="Arial" panose="020B0604020202020204" pitchFamily="34" charset="0"/>
              <a:buChar char="•"/>
            </a:pPr>
            <a:r>
              <a:rPr lang="en-US" dirty="0"/>
              <a:t>Found information about the dataset and the feature relationship</a:t>
            </a:r>
          </a:p>
          <a:p>
            <a:pPr marL="285750" indent="-285750">
              <a:buFont typeface="Arial" panose="020B0604020202020204" pitchFamily="34" charset="0"/>
              <a:buChar char="•"/>
            </a:pPr>
            <a:r>
              <a:rPr lang="en-US" dirty="0"/>
              <a:t>Not enough info to decide best method</a:t>
            </a:r>
          </a:p>
          <a:p>
            <a:pPr marL="285750" indent="-285750">
              <a:buFont typeface="Arial" panose="020B0604020202020204" pitchFamily="34" charset="0"/>
              <a:buChar char="•"/>
            </a:pPr>
            <a:r>
              <a:rPr lang="en-US" dirty="0"/>
              <a:t>Geographical locations behave better</a:t>
            </a:r>
          </a:p>
          <a:p>
            <a:pPr marL="285750" indent="-285750">
              <a:buFont typeface="Arial" panose="020B0604020202020204" pitchFamily="34" charset="0"/>
              <a:buChar char="•"/>
            </a:pPr>
            <a:r>
              <a:rPr lang="en-US" dirty="0"/>
              <a:t>Can improve approaches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393948" y="2046083"/>
            <a:ext cx="4351699" cy="76954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71518" y="808514"/>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22049" y="3264493"/>
            <a:ext cx="5251776" cy="1921869"/>
          </a:xfrm>
        </p:spPr>
        <p:txBody>
          <a:bodyPr/>
          <a:lstStyle/>
          <a:p>
            <a:r>
              <a:rPr lang="en-US" dirty="0"/>
              <a: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7" name="TextBox 6">
            <a:extLst>
              <a:ext uri="{FF2B5EF4-FFF2-40B4-BE49-F238E27FC236}">
                <a16:creationId xmlns:a16="http://schemas.microsoft.com/office/drawing/2014/main" id="{37C10FC6-3D6F-45FA-BF7D-B703CBECF5AB}"/>
              </a:ext>
            </a:extLst>
          </p:cNvPr>
          <p:cNvSpPr txBox="1"/>
          <p:nvPr/>
        </p:nvSpPr>
        <p:spPr>
          <a:xfrm>
            <a:off x="692210" y="2965507"/>
            <a:ext cx="68024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evolution of Information Retrieval Systems (IR) &amp; Machine Learning(ML) have led to the development of advanced Search Engines</a:t>
            </a:r>
          </a:p>
          <a:p>
            <a:pPr marL="285750" indent="-285750">
              <a:buFont typeface="Arial" panose="020B0604020202020204" pitchFamily="34" charset="0"/>
              <a:buChar char="•"/>
            </a:pPr>
            <a:r>
              <a:rPr lang="en-US" dirty="0"/>
              <a:t>These engines are very powerful </a:t>
            </a:r>
          </a:p>
          <a:p>
            <a:pPr marL="285750" indent="-285750">
              <a:buFont typeface="Arial" panose="020B0604020202020204" pitchFamily="34" charset="0"/>
              <a:buChar char="•"/>
            </a:pPr>
            <a:r>
              <a:rPr lang="en-US" dirty="0"/>
              <a:t>Operate on retrieving top-k most relevant documents to the user based on a query.</a:t>
            </a:r>
          </a:p>
          <a:p>
            <a:pPr marL="285750" indent="-285750">
              <a:buFont typeface="Arial" panose="020B0604020202020204" pitchFamily="34" charset="0"/>
              <a:buChar char="•"/>
            </a:pPr>
            <a:r>
              <a:rPr lang="en-US" dirty="0"/>
              <a:t>One flaw, they do not optimize for fairness</a:t>
            </a:r>
          </a:p>
        </p:txBody>
      </p:sp>
      <p:pic>
        <p:nvPicPr>
          <p:cNvPr id="9" name="Picture 8" descr="Table&#10;&#10;Description automatically generated with low confidence">
            <a:extLst>
              <a:ext uri="{FF2B5EF4-FFF2-40B4-BE49-F238E27FC236}">
                <a16:creationId xmlns:a16="http://schemas.microsoft.com/office/drawing/2014/main" id="{8E179D04-0EB7-AB9C-5AA3-CEED1BD73D6A}"/>
              </a:ext>
            </a:extLst>
          </p:cNvPr>
          <p:cNvPicPr>
            <a:picLocks noChangeAspect="1"/>
          </p:cNvPicPr>
          <p:nvPr/>
        </p:nvPicPr>
        <p:blipFill>
          <a:blip r:embed="rId3"/>
          <a:stretch>
            <a:fillRect/>
          </a:stretch>
        </p:blipFill>
        <p:spPr>
          <a:xfrm>
            <a:off x="9754889" y="2013426"/>
            <a:ext cx="1598911" cy="2838316"/>
          </a:xfrm>
          <a:prstGeom prst="rect">
            <a:avLst/>
          </a:prstGeom>
        </p:spPr>
      </p:pic>
      <p:sp>
        <p:nvSpPr>
          <p:cNvPr id="10" name="Arrow: Notched Right 9">
            <a:extLst>
              <a:ext uri="{FF2B5EF4-FFF2-40B4-BE49-F238E27FC236}">
                <a16:creationId xmlns:a16="http://schemas.microsoft.com/office/drawing/2014/main" id="{E254567C-C601-E760-A094-8AEBCDC6C6DD}"/>
              </a:ext>
            </a:extLst>
          </p:cNvPr>
          <p:cNvSpPr/>
          <p:nvPr/>
        </p:nvSpPr>
        <p:spPr>
          <a:xfrm>
            <a:off x="8802168" y="2555193"/>
            <a:ext cx="863125" cy="153824"/>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Y"/>
          </a:p>
        </p:txBody>
      </p:sp>
      <p:sp>
        <p:nvSpPr>
          <p:cNvPr id="11" name="TextBox 10">
            <a:extLst>
              <a:ext uri="{FF2B5EF4-FFF2-40B4-BE49-F238E27FC236}">
                <a16:creationId xmlns:a16="http://schemas.microsoft.com/office/drawing/2014/main" id="{4AA90C09-C5B6-FFF0-764D-9E291B6A881B}"/>
              </a:ext>
            </a:extLst>
          </p:cNvPr>
          <p:cNvSpPr txBox="1"/>
          <p:nvPr/>
        </p:nvSpPr>
        <p:spPr>
          <a:xfrm>
            <a:off x="7494661" y="2478216"/>
            <a:ext cx="1380280" cy="307777"/>
          </a:xfrm>
          <a:prstGeom prst="rect">
            <a:avLst/>
          </a:prstGeom>
          <a:noFill/>
        </p:spPr>
        <p:txBody>
          <a:bodyPr wrap="square" rtlCol="0">
            <a:spAutoFit/>
          </a:bodyPr>
          <a:lstStyle/>
          <a:p>
            <a:r>
              <a:rPr lang="en-US" sz="1400" dirty="0"/>
              <a:t>Most relevant</a:t>
            </a:r>
            <a:endParaRPr lang="en-CY" sz="1400" dirty="0"/>
          </a:p>
        </p:txBody>
      </p:sp>
      <p:sp>
        <p:nvSpPr>
          <p:cNvPr id="12" name="TextBox 11">
            <a:extLst>
              <a:ext uri="{FF2B5EF4-FFF2-40B4-BE49-F238E27FC236}">
                <a16:creationId xmlns:a16="http://schemas.microsoft.com/office/drawing/2014/main" id="{7DE7D4F4-2703-862B-5FF1-042CFA088319}"/>
              </a:ext>
            </a:extLst>
          </p:cNvPr>
          <p:cNvSpPr txBox="1"/>
          <p:nvPr/>
        </p:nvSpPr>
        <p:spPr>
          <a:xfrm>
            <a:off x="10045446" y="4780578"/>
            <a:ext cx="1137727" cy="369332"/>
          </a:xfrm>
          <a:prstGeom prst="rect">
            <a:avLst/>
          </a:prstGeom>
          <a:noFill/>
        </p:spPr>
        <p:txBody>
          <a:bodyPr wrap="square" rtlCol="0">
            <a:spAutoFit/>
          </a:bodyPr>
          <a:lstStyle/>
          <a:p>
            <a:r>
              <a:rPr lang="en-US" dirty="0"/>
              <a:t>Figure 1</a:t>
            </a:r>
            <a:endParaRPr lang="en-CY" dirty="0"/>
          </a:p>
        </p:txBody>
      </p:sp>
    </p:spTree>
    <p:extLst>
      <p:ext uri="{BB962C8B-B14F-4D97-AF65-F5344CB8AC3E}">
        <p14:creationId xmlns:p14="http://schemas.microsoft.com/office/powerpoint/2010/main" val="3571516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558896" y="409382"/>
            <a:ext cx="3896882" cy="1199969"/>
          </a:xfrm>
        </p:spPr>
        <p:txBody>
          <a:bodyPr/>
          <a:lstStyle/>
          <a:p>
            <a:r>
              <a:rPr lang="en-US" dirty="0"/>
              <a:t>Wikipedia problem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sp>
        <p:nvSpPr>
          <p:cNvPr id="9" name="TextBox 8">
            <a:extLst>
              <a:ext uri="{FF2B5EF4-FFF2-40B4-BE49-F238E27FC236}">
                <a16:creationId xmlns:a16="http://schemas.microsoft.com/office/drawing/2014/main" id="{87D95A29-EB7A-D0AE-B294-E533143095CC}"/>
              </a:ext>
            </a:extLst>
          </p:cNvPr>
          <p:cNvSpPr txBox="1"/>
          <p:nvPr/>
        </p:nvSpPr>
        <p:spPr>
          <a:xfrm>
            <a:off x="5332574" y="2324997"/>
            <a:ext cx="63495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Highly uneven distribution of groups in the data</a:t>
            </a:r>
          </a:p>
          <a:p>
            <a:pPr marL="285750" indent="-285750">
              <a:buFont typeface="Arial" panose="020B0604020202020204" pitchFamily="34" charset="0"/>
              <a:buChar char="•"/>
            </a:pPr>
            <a:r>
              <a:rPr lang="en-US" dirty="0"/>
              <a:t>Wikipedia editors receive less articles from regions like </a:t>
            </a:r>
            <a:r>
              <a:rPr lang="en-US" dirty="0" err="1"/>
              <a:t>Antartica</a:t>
            </a:r>
            <a:endParaRPr lang="en-US" dirty="0"/>
          </a:p>
          <a:p>
            <a:pPr marL="285750" indent="-285750">
              <a:buFont typeface="Arial" panose="020B0604020202020204" pitchFamily="34" charset="0"/>
              <a:buChar char="•"/>
            </a:pPr>
            <a:r>
              <a:rPr lang="en-US" dirty="0"/>
              <a:t>Introducing natural bias</a:t>
            </a:r>
          </a:p>
          <a:p>
            <a:pPr marL="285750" indent="-285750">
              <a:buFont typeface="Arial" panose="020B0604020202020204" pitchFamily="34" charset="0"/>
              <a:buChar char="•"/>
            </a:pPr>
            <a:r>
              <a:rPr lang="en-US" dirty="0"/>
              <a:t>This can have real life consequences</a:t>
            </a:r>
          </a:p>
          <a:p>
            <a:pPr marL="285750" indent="-285750">
              <a:buFont typeface="Arial" panose="020B0604020202020204" pitchFamily="34" charset="0"/>
              <a:buChar char="•"/>
            </a:pPr>
            <a:r>
              <a:rPr lang="en-US" dirty="0"/>
              <a:t>Areas with better quality articles have been proven to be economically better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Y" dirty="0"/>
          </a:p>
        </p:txBody>
      </p:sp>
      <p:pic>
        <p:nvPicPr>
          <p:cNvPr id="13" name="Picture 12" descr="Map&#10;&#10;Description automatically generated">
            <a:extLst>
              <a:ext uri="{FF2B5EF4-FFF2-40B4-BE49-F238E27FC236}">
                <a16:creationId xmlns:a16="http://schemas.microsoft.com/office/drawing/2014/main" id="{283DF442-0826-5923-BCF3-84ED1A0A2FCE}"/>
              </a:ext>
            </a:extLst>
          </p:cNvPr>
          <p:cNvPicPr>
            <a:picLocks noChangeAspect="1"/>
          </p:cNvPicPr>
          <p:nvPr/>
        </p:nvPicPr>
        <p:blipFill>
          <a:blip r:embed="rId3"/>
          <a:stretch>
            <a:fillRect/>
          </a:stretch>
        </p:blipFill>
        <p:spPr>
          <a:xfrm>
            <a:off x="301153" y="1194236"/>
            <a:ext cx="4711813" cy="3716084"/>
          </a:xfrm>
          <a:prstGeom prst="rect">
            <a:avLst/>
          </a:prstGeom>
        </p:spPr>
      </p:pic>
      <p:sp>
        <p:nvSpPr>
          <p:cNvPr id="14" name="TextBox 13">
            <a:extLst>
              <a:ext uri="{FF2B5EF4-FFF2-40B4-BE49-F238E27FC236}">
                <a16:creationId xmlns:a16="http://schemas.microsoft.com/office/drawing/2014/main" id="{2AB10A96-2B02-E34B-05EB-FCC0556D2E54}"/>
              </a:ext>
            </a:extLst>
          </p:cNvPr>
          <p:cNvSpPr txBox="1"/>
          <p:nvPr/>
        </p:nvSpPr>
        <p:spPr>
          <a:xfrm>
            <a:off x="637346" y="4910320"/>
            <a:ext cx="4039428" cy="1015663"/>
          </a:xfrm>
          <a:prstGeom prst="rect">
            <a:avLst/>
          </a:prstGeom>
          <a:noFill/>
        </p:spPr>
        <p:txBody>
          <a:bodyPr wrap="square" rtlCol="0">
            <a:spAutoFit/>
          </a:bodyPr>
          <a:lstStyle/>
          <a:p>
            <a:r>
              <a:rPr lang="en-US" sz="1200" dirty="0"/>
              <a:t>Figure 2: </a:t>
            </a:r>
            <a:r>
              <a:rPr lang="en-US" sz="1200" b="0" i="0" dirty="0">
                <a:effectLst/>
                <a:latin typeface="Arial" panose="020B0604020202020204" pitchFamily="34" charset="0"/>
              </a:rPr>
              <a:t>color map shows countries with active Wikipedia editors per month. The darker</a:t>
            </a:r>
            <a:br>
              <a:rPr lang="en-US" sz="1200" dirty="0"/>
            </a:br>
            <a:r>
              <a:rPr lang="en-US" sz="1200" b="0" i="0" dirty="0">
                <a:effectLst/>
                <a:latin typeface="Arial" panose="020B0604020202020204" pitchFamily="34" charset="0"/>
              </a:rPr>
              <a:t>the shade of blue, the higher the number of editors. USA and the UK most active editors. Source: Wikimedia Foundation (2021)</a:t>
            </a:r>
            <a:endParaRPr lang="en-CY" sz="1200" dirty="0"/>
          </a:p>
        </p:txBody>
      </p:sp>
    </p:spTree>
    <p:extLst>
      <p:ext uri="{BB962C8B-B14F-4D97-AF65-F5344CB8AC3E}">
        <p14:creationId xmlns:p14="http://schemas.microsoft.com/office/powerpoint/2010/main" val="74437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287D-234F-0BDB-4971-D5E18FB81EC7}"/>
              </a:ext>
            </a:extLst>
          </p:cNvPr>
          <p:cNvSpPr>
            <a:spLocks noGrp="1"/>
          </p:cNvSpPr>
          <p:nvPr>
            <p:ph type="title"/>
          </p:nvPr>
        </p:nvSpPr>
        <p:spPr>
          <a:xfrm>
            <a:off x="2463800" y="593739"/>
            <a:ext cx="2195557" cy="1204912"/>
          </a:xfrm>
        </p:spPr>
        <p:txBody>
          <a:bodyPr/>
          <a:lstStyle/>
          <a:p>
            <a:r>
              <a:rPr lang="en-US" dirty="0"/>
              <a:t>Aims</a:t>
            </a:r>
            <a:endParaRPr lang="en-CY" dirty="0"/>
          </a:p>
        </p:txBody>
      </p:sp>
      <p:sp>
        <p:nvSpPr>
          <p:cNvPr id="3" name="Text Placeholder 2">
            <a:extLst>
              <a:ext uri="{FF2B5EF4-FFF2-40B4-BE49-F238E27FC236}">
                <a16:creationId xmlns:a16="http://schemas.microsoft.com/office/drawing/2014/main" id="{BA9413EB-E4EE-FF7F-0044-891F3EC1239F}"/>
              </a:ext>
            </a:extLst>
          </p:cNvPr>
          <p:cNvSpPr>
            <a:spLocks noGrp="1"/>
          </p:cNvSpPr>
          <p:nvPr>
            <p:ph type="body" idx="1"/>
          </p:nvPr>
        </p:nvSpPr>
        <p:spPr>
          <a:xfrm>
            <a:off x="601499" y="2780557"/>
            <a:ext cx="5111750" cy="2765664"/>
          </a:xfrm>
        </p:spPr>
        <p:txBody>
          <a:bodyPr>
            <a:normAutofit/>
          </a:bodyPr>
          <a:lstStyle/>
          <a:p>
            <a:pPr marL="285750" indent="-285750">
              <a:buFont typeface="Arial" panose="020B0604020202020204" pitchFamily="34" charset="0"/>
              <a:buChar char="•"/>
            </a:pPr>
            <a:r>
              <a:rPr lang="en-US" sz="1600" dirty="0"/>
              <a:t>Using the </a:t>
            </a:r>
            <a:r>
              <a:rPr lang="en-US" sz="1600" dirty="0" err="1"/>
              <a:t>Trec</a:t>
            </a:r>
            <a:r>
              <a:rPr lang="en-US" sz="1600" dirty="0"/>
              <a:t>-Fair global IR standards of metrics, data and evaluation technique</a:t>
            </a:r>
          </a:p>
          <a:p>
            <a:pPr marL="285750" indent="-285750">
              <a:buFont typeface="Arial" panose="020B0604020202020204" pitchFamily="34" charset="0"/>
              <a:buChar char="•"/>
            </a:pPr>
            <a:r>
              <a:rPr lang="en-US" sz="1600" dirty="0"/>
              <a:t>Design and Implement 7 strategies that aim to resolve this the unfair under exposed groups of the Wikipedia articles</a:t>
            </a:r>
          </a:p>
          <a:p>
            <a:pPr marL="285750" indent="-285750">
              <a:buFont typeface="Arial" panose="020B0604020202020204" pitchFamily="34" charset="0"/>
              <a:buChar char="•"/>
            </a:pPr>
            <a:r>
              <a:rPr lang="en-US" sz="1600" dirty="0"/>
              <a:t>Increase the pool of articles edited by editors</a:t>
            </a:r>
          </a:p>
          <a:p>
            <a:pPr marL="285750" indent="-285750">
              <a:buFont typeface="Arial" panose="020B0604020202020204" pitchFamily="34" charset="0"/>
              <a:buChar char="•"/>
            </a:pPr>
            <a:r>
              <a:rPr lang="en-US" sz="1600" dirty="0"/>
              <a:t>Without affecting relevance of the top-k</a:t>
            </a:r>
          </a:p>
        </p:txBody>
      </p:sp>
      <p:sp>
        <p:nvSpPr>
          <p:cNvPr id="6" name="Slide Number Placeholder 5">
            <a:extLst>
              <a:ext uri="{FF2B5EF4-FFF2-40B4-BE49-F238E27FC236}">
                <a16:creationId xmlns:a16="http://schemas.microsoft.com/office/drawing/2014/main" id="{6509F224-7CC9-A9D1-335B-9A4AD6367795}"/>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26" name="Picture 2" descr="What is Image Processing? Meaning, Techniques, Segmentation &amp; Important  Facts to Know">
            <a:extLst>
              <a:ext uri="{FF2B5EF4-FFF2-40B4-BE49-F238E27FC236}">
                <a16:creationId xmlns:a16="http://schemas.microsoft.com/office/drawing/2014/main" id="{C92E1DAF-E219-2DD1-8033-F3D55EEC7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726" y="1478192"/>
            <a:ext cx="4143464" cy="368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1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42FCB6-025F-98E7-3C1F-D36FBE4492D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D3594979-FD09-7F9C-DC09-286577F089B9}"/>
              </a:ext>
            </a:extLst>
          </p:cNvPr>
          <p:cNvSpPr txBox="1"/>
          <p:nvPr/>
        </p:nvSpPr>
        <p:spPr>
          <a:xfrm>
            <a:off x="4460905" y="449585"/>
            <a:ext cx="3076486" cy="523220"/>
          </a:xfrm>
          <a:prstGeom prst="rect">
            <a:avLst/>
          </a:prstGeom>
          <a:noFill/>
        </p:spPr>
        <p:txBody>
          <a:bodyPr wrap="square" rtlCol="0">
            <a:spAutoFit/>
          </a:bodyPr>
          <a:lstStyle/>
          <a:p>
            <a:r>
              <a:rPr lang="en-US" sz="2800" dirty="0"/>
              <a:t>Proposed</a:t>
            </a:r>
            <a:r>
              <a:rPr lang="en-US" dirty="0"/>
              <a:t> </a:t>
            </a:r>
            <a:r>
              <a:rPr lang="en-US" sz="2800" dirty="0"/>
              <a:t>Designs</a:t>
            </a:r>
            <a:endParaRPr lang="en-CY" dirty="0"/>
          </a:p>
        </p:txBody>
      </p:sp>
      <p:sp>
        <p:nvSpPr>
          <p:cNvPr id="10" name="TextBox 9">
            <a:extLst>
              <a:ext uri="{FF2B5EF4-FFF2-40B4-BE49-F238E27FC236}">
                <a16:creationId xmlns:a16="http://schemas.microsoft.com/office/drawing/2014/main" id="{B6A5E524-E6BC-2FE3-74D3-455CE3F2B50A}"/>
              </a:ext>
            </a:extLst>
          </p:cNvPr>
          <p:cNvSpPr txBox="1"/>
          <p:nvPr/>
        </p:nvSpPr>
        <p:spPr>
          <a:xfrm>
            <a:off x="1179320" y="1700613"/>
            <a:ext cx="3879790" cy="2585323"/>
          </a:xfrm>
          <a:prstGeom prst="rect">
            <a:avLst/>
          </a:prstGeom>
          <a:noFill/>
        </p:spPr>
        <p:txBody>
          <a:bodyPr wrap="square" rtlCol="0">
            <a:spAutoFit/>
          </a:bodyPr>
          <a:lstStyle/>
          <a:p>
            <a:pPr algn="ctr"/>
            <a:r>
              <a:rPr lang="en-US" u="sng" dirty="0"/>
              <a:t>Feature Selection</a:t>
            </a:r>
          </a:p>
          <a:p>
            <a:pPr algn="ctr"/>
            <a:endParaRPr lang="en-US" dirty="0"/>
          </a:p>
          <a:p>
            <a:pPr marL="285750" indent="-285750">
              <a:buFont typeface="Arial" panose="020B0604020202020204" pitchFamily="34" charset="0"/>
              <a:buChar char="•"/>
            </a:pPr>
            <a:r>
              <a:rPr lang="en-US" dirty="0"/>
              <a:t>Through Selecting attributes, we can boost fairness and relevance</a:t>
            </a:r>
          </a:p>
          <a:p>
            <a:pPr marL="285750" indent="-285750">
              <a:buFont typeface="Arial" panose="020B0604020202020204" pitchFamily="34" charset="0"/>
              <a:buChar char="•"/>
            </a:pPr>
            <a:r>
              <a:rPr lang="en-US" dirty="0"/>
              <a:t>Divided into 3 categories</a:t>
            </a:r>
          </a:p>
          <a:p>
            <a:pPr marL="742950" lvl="1" indent="-285750">
              <a:buFont typeface="Arial" panose="020B0604020202020204" pitchFamily="34" charset="0"/>
              <a:buChar char="•"/>
            </a:pPr>
            <a:r>
              <a:rPr lang="en-US" dirty="0"/>
              <a:t>Geolocation features</a:t>
            </a:r>
          </a:p>
          <a:p>
            <a:pPr marL="742950" lvl="1" indent="-285750">
              <a:buFont typeface="Arial" panose="020B0604020202020204" pitchFamily="34" charset="0"/>
              <a:buChar char="•"/>
            </a:pPr>
            <a:r>
              <a:rPr lang="en-US" dirty="0"/>
              <a:t>Chronological features</a:t>
            </a:r>
          </a:p>
          <a:p>
            <a:pPr marL="742950" lvl="1" indent="-285750">
              <a:buFont typeface="Arial" panose="020B0604020202020204" pitchFamily="34" charset="0"/>
              <a:buChar char="•"/>
            </a:pPr>
            <a:r>
              <a:rPr lang="en-US" dirty="0"/>
              <a:t>Author Article features</a:t>
            </a:r>
          </a:p>
          <a:p>
            <a:pPr marL="285750" indent="-285750">
              <a:buFont typeface="Arial" panose="020B0604020202020204" pitchFamily="34" charset="0"/>
              <a:buChar char="•"/>
            </a:pPr>
            <a:endParaRPr lang="en-CY" dirty="0"/>
          </a:p>
        </p:txBody>
      </p:sp>
      <p:sp>
        <p:nvSpPr>
          <p:cNvPr id="11" name="TextBox 10">
            <a:extLst>
              <a:ext uri="{FF2B5EF4-FFF2-40B4-BE49-F238E27FC236}">
                <a16:creationId xmlns:a16="http://schemas.microsoft.com/office/drawing/2014/main" id="{90585670-9F58-0864-D578-9E0105A133D7}"/>
              </a:ext>
            </a:extLst>
          </p:cNvPr>
          <p:cNvSpPr txBox="1"/>
          <p:nvPr/>
        </p:nvSpPr>
        <p:spPr>
          <a:xfrm>
            <a:off x="6467743" y="1700613"/>
            <a:ext cx="3879790" cy="2031325"/>
          </a:xfrm>
          <a:prstGeom prst="rect">
            <a:avLst/>
          </a:prstGeom>
          <a:noFill/>
        </p:spPr>
        <p:txBody>
          <a:bodyPr wrap="square" rtlCol="0">
            <a:spAutoFit/>
          </a:bodyPr>
          <a:lstStyle/>
          <a:p>
            <a:pPr algn="ctr"/>
            <a:r>
              <a:rPr lang="en-US" u="sng" dirty="0"/>
              <a:t>Feature Boosting</a:t>
            </a:r>
          </a:p>
          <a:p>
            <a:pPr algn="ctr"/>
            <a:endParaRPr lang="en-US" dirty="0"/>
          </a:p>
          <a:p>
            <a:pPr marL="285750" indent="-285750">
              <a:buFont typeface="Arial" panose="020B0604020202020204" pitchFamily="34" charset="0"/>
              <a:buChar char="•"/>
            </a:pPr>
            <a:r>
              <a:rPr lang="en-US" dirty="0"/>
              <a:t>Through boosting lower distributional groups, we boost feature importance</a:t>
            </a:r>
          </a:p>
          <a:p>
            <a:pPr marL="285750" indent="-285750">
              <a:buFont typeface="Arial" panose="020B0604020202020204" pitchFamily="34" charset="0"/>
              <a:buChar char="•"/>
            </a:pPr>
            <a:r>
              <a:rPr lang="en-US" dirty="0"/>
              <a:t>Built upon the Feature Selection Strategies</a:t>
            </a:r>
            <a:endParaRPr lang="en-CY" dirty="0"/>
          </a:p>
        </p:txBody>
      </p:sp>
    </p:spTree>
    <p:extLst>
      <p:ext uri="{BB962C8B-B14F-4D97-AF65-F5344CB8AC3E}">
        <p14:creationId xmlns:p14="http://schemas.microsoft.com/office/powerpoint/2010/main" val="9001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FBC0832-09DA-C271-9863-9C09D002228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Chart, bar chart&#10;&#10;Description automatically generated">
            <a:extLst>
              <a:ext uri="{FF2B5EF4-FFF2-40B4-BE49-F238E27FC236}">
                <a16:creationId xmlns:a16="http://schemas.microsoft.com/office/drawing/2014/main" id="{E9A0501B-9E73-51F1-31A3-32DA9604DA37}"/>
              </a:ext>
            </a:extLst>
          </p:cNvPr>
          <p:cNvPicPr>
            <a:picLocks noChangeAspect="1"/>
          </p:cNvPicPr>
          <p:nvPr/>
        </p:nvPicPr>
        <p:blipFill>
          <a:blip r:embed="rId3"/>
          <a:stretch>
            <a:fillRect/>
          </a:stretch>
        </p:blipFill>
        <p:spPr>
          <a:xfrm>
            <a:off x="846869" y="1602558"/>
            <a:ext cx="5001119" cy="2986534"/>
          </a:xfrm>
          <a:prstGeom prst="rect">
            <a:avLst/>
          </a:prstGeom>
        </p:spPr>
      </p:pic>
      <p:pic>
        <p:nvPicPr>
          <p:cNvPr id="8" name="Picture 7" descr="Chart, bar chart">
            <a:extLst>
              <a:ext uri="{FF2B5EF4-FFF2-40B4-BE49-F238E27FC236}">
                <a16:creationId xmlns:a16="http://schemas.microsoft.com/office/drawing/2014/main" id="{C43EBA38-6F52-8F89-335B-6958E01404C2}"/>
              </a:ext>
            </a:extLst>
          </p:cNvPr>
          <p:cNvPicPr>
            <a:picLocks noChangeAspect="1"/>
          </p:cNvPicPr>
          <p:nvPr/>
        </p:nvPicPr>
        <p:blipFill>
          <a:blip r:embed="rId4"/>
          <a:stretch>
            <a:fillRect/>
          </a:stretch>
        </p:blipFill>
        <p:spPr>
          <a:xfrm>
            <a:off x="6180438" y="1700613"/>
            <a:ext cx="4832241" cy="2915318"/>
          </a:xfrm>
          <a:prstGeom prst="rect">
            <a:avLst/>
          </a:prstGeom>
        </p:spPr>
      </p:pic>
      <p:sp>
        <p:nvSpPr>
          <p:cNvPr id="9" name="Rectangle 8">
            <a:extLst>
              <a:ext uri="{FF2B5EF4-FFF2-40B4-BE49-F238E27FC236}">
                <a16:creationId xmlns:a16="http://schemas.microsoft.com/office/drawing/2014/main" id="{D92E09DC-3A72-40F2-8FCB-A9608FDF5288}"/>
              </a:ext>
            </a:extLst>
          </p:cNvPr>
          <p:cNvSpPr/>
          <p:nvPr/>
        </p:nvSpPr>
        <p:spPr>
          <a:xfrm>
            <a:off x="2912010" y="3310070"/>
            <a:ext cx="1179320" cy="527703"/>
          </a:xfrm>
          <a:prstGeom prst="rect">
            <a:avLst/>
          </a:prstGeom>
          <a:solidFill>
            <a:srgbClr val="1F77B4"/>
          </a:solidFill>
          <a:ln>
            <a:solidFill>
              <a:srgbClr val="1F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0" name="Rectangle 9">
            <a:extLst>
              <a:ext uri="{FF2B5EF4-FFF2-40B4-BE49-F238E27FC236}">
                <a16:creationId xmlns:a16="http://schemas.microsoft.com/office/drawing/2014/main" id="{B86B58C1-4AF6-E20B-0546-2DFAAF06263C}"/>
              </a:ext>
            </a:extLst>
          </p:cNvPr>
          <p:cNvSpPr/>
          <p:nvPr/>
        </p:nvSpPr>
        <p:spPr>
          <a:xfrm>
            <a:off x="4379999" y="3429000"/>
            <a:ext cx="1179320" cy="527703"/>
          </a:xfrm>
          <a:prstGeom prst="rect">
            <a:avLst/>
          </a:prstGeom>
          <a:solidFill>
            <a:srgbClr val="1F77B4"/>
          </a:solidFill>
          <a:ln>
            <a:solidFill>
              <a:srgbClr val="1F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1" name="Rectangle 10">
            <a:extLst>
              <a:ext uri="{FF2B5EF4-FFF2-40B4-BE49-F238E27FC236}">
                <a16:creationId xmlns:a16="http://schemas.microsoft.com/office/drawing/2014/main" id="{7FE3F029-37CF-8837-3B7F-D59F1371AE71}"/>
              </a:ext>
            </a:extLst>
          </p:cNvPr>
          <p:cNvSpPr/>
          <p:nvPr/>
        </p:nvSpPr>
        <p:spPr>
          <a:xfrm>
            <a:off x="1410055" y="1933487"/>
            <a:ext cx="1213503" cy="3140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dirty="0"/>
          </a:p>
        </p:txBody>
      </p:sp>
    </p:spTree>
    <p:extLst>
      <p:ext uri="{BB962C8B-B14F-4D97-AF65-F5344CB8AC3E}">
        <p14:creationId xmlns:p14="http://schemas.microsoft.com/office/powerpoint/2010/main" val="7028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085F-FE58-6955-111C-C61CC94AADF3}"/>
              </a:ext>
            </a:extLst>
          </p:cNvPr>
          <p:cNvSpPr>
            <a:spLocks noGrp="1"/>
          </p:cNvSpPr>
          <p:nvPr>
            <p:ph type="title"/>
          </p:nvPr>
        </p:nvSpPr>
        <p:spPr>
          <a:xfrm>
            <a:off x="4091505" y="810844"/>
            <a:ext cx="4210523" cy="619125"/>
          </a:xfrm>
        </p:spPr>
        <p:txBody>
          <a:bodyPr/>
          <a:lstStyle/>
          <a:p>
            <a:r>
              <a:rPr lang="en-US" dirty="0"/>
              <a:t>Research Questions</a:t>
            </a:r>
            <a:endParaRPr lang="en-CY" dirty="0"/>
          </a:p>
        </p:txBody>
      </p:sp>
      <p:sp>
        <p:nvSpPr>
          <p:cNvPr id="3" name="Subtitle 2">
            <a:extLst>
              <a:ext uri="{FF2B5EF4-FFF2-40B4-BE49-F238E27FC236}">
                <a16:creationId xmlns:a16="http://schemas.microsoft.com/office/drawing/2014/main" id="{A3A5911F-CF40-BA97-17A1-2329BFA6B768}"/>
              </a:ext>
            </a:extLst>
          </p:cNvPr>
          <p:cNvSpPr>
            <a:spLocks noGrp="1"/>
          </p:cNvSpPr>
          <p:nvPr>
            <p:ph type="subTitle" idx="1"/>
          </p:nvPr>
        </p:nvSpPr>
        <p:spPr>
          <a:xfrm>
            <a:off x="2584482" y="2064190"/>
            <a:ext cx="7428650" cy="3673403"/>
          </a:xfrm>
        </p:spPr>
        <p:txBody>
          <a:bodyPr>
            <a:normAutofit/>
          </a:bodyPr>
          <a:lstStyle/>
          <a:p>
            <a:pPr marL="285750" indent="-285750">
              <a:buFont typeface="Arial" panose="020B0604020202020204" pitchFamily="34" charset="0"/>
              <a:buChar char="•"/>
            </a:pPr>
            <a:r>
              <a:rPr lang="en-US" b="0" i="0" dirty="0">
                <a:effectLst/>
                <a:latin typeface="Arial" panose="020B0604020202020204" pitchFamily="34" charset="0"/>
              </a:rPr>
              <a:t>Which type of feature (e.g. Geolocation, Chronological, Article Author Attributes or all together) have the most significant impact on improving fairness for Wikipedia editors?</a:t>
            </a:r>
          </a:p>
          <a:p>
            <a:pPr marL="285750" indent="-285750">
              <a:buFont typeface="Arial" panose="020B0604020202020204" pitchFamily="34" charset="0"/>
              <a:buChar char="•"/>
            </a:pPr>
            <a:br>
              <a:rPr lang="en-US" b="0" i="0" dirty="0">
                <a:effectLst/>
                <a:latin typeface="Courier New" panose="02070309020205020404" pitchFamily="49" charset="0"/>
              </a:rPr>
            </a:br>
            <a:r>
              <a:rPr lang="en-US" b="0" i="0" dirty="0">
                <a:effectLst/>
                <a:latin typeface="Arial" panose="020B0604020202020204" pitchFamily="34" charset="0"/>
              </a:rPr>
              <a:t>What is the impact of incorporating LTR models on reducing bias and improving fairness in the ranking of the Wikipedia articles?</a:t>
            </a:r>
          </a:p>
          <a:p>
            <a:pPr marL="285750" indent="-285750">
              <a:buFont typeface="Arial" panose="020B0604020202020204" pitchFamily="34" charset="0"/>
              <a:buChar char="•"/>
            </a:pPr>
            <a:br>
              <a:rPr lang="en-US" b="0" i="0" dirty="0">
                <a:effectLst/>
                <a:latin typeface="Courier New" panose="02070309020205020404" pitchFamily="49" charset="0"/>
              </a:rPr>
            </a:br>
            <a:r>
              <a:rPr lang="en-US" b="0" i="0" dirty="0">
                <a:effectLst/>
                <a:latin typeface="Arial" panose="020B0604020202020204" pitchFamily="34" charset="0"/>
              </a:rPr>
              <a:t>Does feature selection or boosting of features have a the most positive impact?</a:t>
            </a:r>
            <a:endParaRPr lang="en-CY" dirty="0"/>
          </a:p>
        </p:txBody>
      </p:sp>
      <p:sp>
        <p:nvSpPr>
          <p:cNvPr id="6" name="Slide Number Placeholder 5">
            <a:extLst>
              <a:ext uri="{FF2B5EF4-FFF2-40B4-BE49-F238E27FC236}">
                <a16:creationId xmlns:a16="http://schemas.microsoft.com/office/drawing/2014/main" id="{22701B16-8DC5-C7EE-CB65-D76FA48CFEA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0709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6F28C4-8DC8-BE7A-42D5-274B79319938}"/>
              </a:ext>
            </a:extLst>
          </p:cNvPr>
          <p:cNvSpPr>
            <a:spLocks noGrp="1"/>
          </p:cNvSpPr>
          <p:nvPr>
            <p:ph type="ctrTitle"/>
          </p:nvPr>
        </p:nvSpPr>
        <p:spPr/>
        <p:txBody>
          <a:bodyPr/>
          <a:lstStyle/>
          <a:p>
            <a:r>
              <a:rPr lang="en-US" dirty="0"/>
              <a:t>RESULTS</a:t>
            </a:r>
            <a:endParaRPr lang="en-CY" dirty="0"/>
          </a:p>
        </p:txBody>
      </p:sp>
      <p:sp>
        <p:nvSpPr>
          <p:cNvPr id="4" name="Date Placeholder 3">
            <a:extLst>
              <a:ext uri="{FF2B5EF4-FFF2-40B4-BE49-F238E27FC236}">
                <a16:creationId xmlns:a16="http://schemas.microsoft.com/office/drawing/2014/main" id="{8BEEADE9-D353-5254-716C-E89526875DA5}"/>
              </a:ext>
            </a:extLst>
          </p:cNvPr>
          <p:cNvSpPr>
            <a:spLocks noGrp="1"/>
          </p:cNvSpPr>
          <p:nvPr>
            <p:ph type="dt" sz="half" idx="4294967295"/>
          </p:nvPr>
        </p:nvSpPr>
        <p:spPr>
          <a:xfrm>
            <a:off x="0" y="6356350"/>
            <a:ext cx="169545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60387EDB-A335-B406-9704-AF652A77B20E}"/>
              </a:ext>
            </a:extLst>
          </p:cNvPr>
          <p:cNvSpPr>
            <a:spLocks noGrp="1"/>
          </p:cNvSpPr>
          <p:nvPr>
            <p:ph type="ftr" sz="quarter" idx="4294967295"/>
          </p:nvPr>
        </p:nvSpPr>
        <p:spPr>
          <a:xfrm>
            <a:off x="9648825" y="6356350"/>
            <a:ext cx="2543175"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91C1DAD-5E69-5276-F221-505F2479C36E}"/>
              </a:ext>
            </a:extLst>
          </p:cNvPr>
          <p:cNvSpPr>
            <a:spLocks noGrp="1"/>
          </p:cNvSpPr>
          <p:nvPr>
            <p:ph type="sldNum" sz="quarter" idx="4294967295"/>
          </p:nvPr>
        </p:nvSpPr>
        <p:spPr>
          <a:xfrm>
            <a:off x="104965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78336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44716120"/>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1752600">
                  <a:extLst>
                    <a:ext uri="{9D8B030D-6E8A-4147-A177-3AD203B41FA5}">
                      <a16:colId xmlns:a16="http://schemas.microsoft.com/office/drawing/2014/main" val="3261104555"/>
                    </a:ext>
                  </a:extLst>
                </a:gridCol>
                <a:gridCol w="1752600">
                  <a:extLst>
                    <a:ext uri="{9D8B030D-6E8A-4147-A177-3AD203B41FA5}">
                      <a16:colId xmlns:a16="http://schemas.microsoft.com/office/drawing/2014/main" val="2547279344"/>
                    </a:ext>
                  </a:extLst>
                </a:gridCol>
                <a:gridCol w="1752600">
                  <a:extLst>
                    <a:ext uri="{9D8B030D-6E8A-4147-A177-3AD203B41FA5}">
                      <a16:colId xmlns:a16="http://schemas.microsoft.com/office/drawing/2014/main" val="2366228292"/>
                    </a:ext>
                  </a:extLst>
                </a:gridCol>
                <a:gridCol w="1752600">
                  <a:extLst>
                    <a:ext uri="{9D8B030D-6E8A-4147-A177-3AD203B41FA5}">
                      <a16:colId xmlns:a16="http://schemas.microsoft.com/office/drawing/2014/main" val="934788178"/>
                    </a:ext>
                  </a:extLst>
                </a:gridCol>
                <a:gridCol w="1752600">
                  <a:extLst>
                    <a:ext uri="{9D8B030D-6E8A-4147-A177-3AD203B41FA5}">
                      <a16:colId xmlns:a16="http://schemas.microsoft.com/office/drawing/2014/main" val="2596635212"/>
                    </a:ext>
                  </a:extLst>
                </a:gridCol>
                <a:gridCol w="1752600">
                  <a:extLst>
                    <a:ext uri="{9D8B030D-6E8A-4147-A177-3AD203B41FA5}">
                      <a16:colId xmlns:a16="http://schemas.microsoft.com/office/drawing/2014/main" val="2678973531"/>
                    </a:ext>
                  </a:extLst>
                </a:gridCol>
              </a:tblGrid>
              <a:tr h="714194">
                <a:tc>
                  <a:txBody>
                    <a:bodyPr/>
                    <a:lstStyle/>
                    <a:p>
                      <a:pPr algn="ctr" rtl="0" fontAlgn="auto"/>
                      <a:r>
                        <a:rPr lang="en-US" sz="1600" b="1" i="0" dirty="0">
                          <a:solidFill>
                            <a:srgbClr val="FFFFFF"/>
                          </a:solidFill>
                          <a:effectLst/>
                          <a:latin typeface="+mn-lt"/>
                        </a:rPr>
                        <a:t>​Model</a:t>
                      </a:r>
                    </a:p>
                  </a:txBody>
                  <a:tcPr anchor="ctr"/>
                </a:tc>
                <a:tc>
                  <a:txBody>
                    <a:bodyPr/>
                    <a:lstStyle/>
                    <a:p>
                      <a:pPr algn="ctr" rtl="0" fontAlgn="base"/>
                      <a:r>
                        <a:rPr lang="en-US" sz="1600" b="0" i="0" dirty="0">
                          <a:solidFill>
                            <a:schemeClr val="accent1"/>
                          </a:solidFill>
                          <a:effectLst/>
                          <a:latin typeface="+mn-lt"/>
                        </a:rPr>
                        <a:t>Reciprocal Rank</a:t>
                      </a:r>
                      <a:endParaRPr lang="en-US" sz="1600" b="1" i="0" dirty="0">
                        <a:solidFill>
                          <a:schemeClr val="accent1"/>
                        </a:solidFill>
                        <a:effectLst/>
                        <a:latin typeface="+mn-lt"/>
                      </a:endParaRPr>
                    </a:p>
                  </a:txBody>
                  <a:tcPr anchor="ctr"/>
                </a:tc>
                <a:tc>
                  <a:txBody>
                    <a:bodyPr/>
                    <a:lstStyle/>
                    <a:p>
                      <a:pPr algn="ctr" rtl="0" fontAlgn="base"/>
                      <a:r>
                        <a:rPr lang="en-US" sz="1600" b="1" i="0" dirty="0">
                          <a:solidFill>
                            <a:schemeClr val="accent1"/>
                          </a:solidFill>
                          <a:effectLst/>
                          <a:latin typeface="+mn-lt"/>
                        </a:rPr>
                        <a:t>NRD</a:t>
                      </a:r>
                    </a:p>
                  </a:txBody>
                  <a:tcPr anchor="ctr"/>
                </a:tc>
                <a:tc>
                  <a:txBody>
                    <a:bodyPr/>
                    <a:lstStyle/>
                    <a:p>
                      <a:pPr algn="ctr" rtl="0" fontAlgn="base"/>
                      <a:r>
                        <a:rPr lang="en-US" sz="1600" b="1" i="0" dirty="0">
                          <a:solidFill>
                            <a:srgbClr val="FFFFFF"/>
                          </a:solidFill>
                          <a:effectLst/>
                          <a:latin typeface="+mn-lt"/>
                        </a:rPr>
                        <a:t>Ndcg@10​</a:t>
                      </a:r>
                    </a:p>
                  </a:txBody>
                  <a:tcPr anchor="ctr"/>
                </a:tc>
                <a:tc>
                  <a:txBody>
                    <a:bodyPr/>
                    <a:lstStyle/>
                    <a:p>
                      <a:pPr algn="ctr" rtl="0" fontAlgn="base"/>
                      <a:r>
                        <a:rPr lang="en-US" sz="1600" b="0" i="0" kern="1200" dirty="0">
                          <a:solidFill>
                            <a:schemeClr val="accent1"/>
                          </a:solidFill>
                          <a:effectLst/>
                          <a:latin typeface="+mn-lt"/>
                          <a:ea typeface="+mn-ea"/>
                          <a:cs typeface="+mn-cs"/>
                        </a:rPr>
                        <a:t>AWRF​</a:t>
                      </a:r>
                    </a:p>
                  </a:txBody>
                  <a:tcPr anchor="ctr"/>
                </a:tc>
                <a:tc>
                  <a:txBody>
                    <a:bodyPr/>
                    <a:lstStyle/>
                    <a:p>
                      <a:pPr algn="ctr" rtl="0" fontAlgn="base"/>
                      <a:r>
                        <a:rPr lang="en-US" sz="1600" b="0" i="0" kern="1200" dirty="0">
                          <a:solidFill>
                            <a:schemeClr val="accent1"/>
                          </a:solidFill>
                          <a:effectLst/>
                          <a:latin typeface="+mn-lt"/>
                          <a:ea typeface="+mn-ea"/>
                          <a:cs typeface="+mn-cs"/>
                        </a:rPr>
                        <a:t>Skewness</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BM25</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1" i="0" dirty="0">
                          <a:solidFill>
                            <a:srgbClr val="333F50"/>
                          </a:solidFill>
                          <a:effectLst/>
                          <a:latin typeface="+mn-lt"/>
                        </a:rPr>
                        <a:t>0.7651</a:t>
                      </a:r>
                      <a:r>
                        <a:rPr lang="en-US" sz="1400" b="1"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714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0.4998</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0.0769</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b="0" i="0" dirty="0">
                          <a:solidFill>
                            <a:srgbClr val="000000"/>
                          </a:solidFill>
                          <a:effectLst/>
                          <a:latin typeface="+mn-lt"/>
                        </a:rPr>
                        <a:t>2.5172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err="1">
                          <a:solidFill>
                            <a:srgbClr val="333F50"/>
                          </a:solidFill>
                          <a:effectLst/>
                          <a:latin typeface="+mn-lt"/>
                        </a:rPr>
                        <a:t>LightGBM</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0.5996​</a:t>
                      </a:r>
                    </a:p>
                  </a:txBody>
                  <a:tcPr anchor="ctr"/>
                </a:tc>
                <a:tc>
                  <a:txBody>
                    <a:bodyPr/>
                    <a:lstStyle/>
                    <a:p>
                      <a:pPr algn="ctr" rtl="0" fontAlgn="base"/>
                      <a:r>
                        <a:rPr lang="en-US" sz="1400" b="0" i="0" dirty="0">
                          <a:solidFill>
                            <a:srgbClr val="333F50"/>
                          </a:solidFill>
                          <a:effectLst/>
                          <a:latin typeface="+mn-lt"/>
                        </a:rPr>
                        <a:t>720</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0.4899</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0.0525</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2.4174</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000000"/>
                          </a:solidFill>
                          <a:effectLst/>
                          <a:latin typeface="+mn-lt"/>
                        </a:rPr>
                        <a:t>ASTL</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0.7333</a:t>
                      </a:r>
                      <a:endParaRPr lang="en-US" sz="1400" b="0" i="0" dirty="0">
                        <a:solidFill>
                          <a:srgbClr val="000000"/>
                        </a:solidFill>
                        <a:effectLst/>
                        <a:latin typeface="+mn-lt"/>
                      </a:endParaRPr>
                    </a:p>
                  </a:txBody>
                  <a:tcPr anchor="ctr"/>
                </a:tc>
                <a:tc>
                  <a:txBody>
                    <a:bodyPr/>
                    <a:lstStyle/>
                    <a:p>
                      <a:pPr algn="ctr" rtl="0" fontAlgn="base"/>
                      <a:r>
                        <a:rPr lang="en-US" sz="1400" b="1" i="0" dirty="0">
                          <a:solidFill>
                            <a:srgbClr val="333F50"/>
                          </a:solidFill>
                          <a:effectLst/>
                          <a:latin typeface="+mn-lt"/>
                        </a:rPr>
                        <a:t>731</a:t>
                      </a:r>
                      <a:endParaRPr lang="en-US" sz="1400" b="1" i="0" dirty="0">
                        <a:solidFill>
                          <a:srgbClr val="000000"/>
                        </a:solidFill>
                        <a:effectLst/>
                        <a:latin typeface="+mn-lt"/>
                      </a:endParaRPr>
                    </a:p>
                  </a:txBody>
                  <a:tcPr anchor="ctr"/>
                </a:tc>
                <a:tc>
                  <a:txBody>
                    <a:bodyPr/>
                    <a:lstStyle/>
                    <a:p>
                      <a:pPr algn="ctr" rtl="0" fontAlgn="base"/>
                      <a:r>
                        <a:rPr lang="en-US" sz="1400" b="1" i="0" dirty="0">
                          <a:solidFill>
                            <a:srgbClr val="333F50"/>
                          </a:solidFill>
                          <a:effectLst/>
                          <a:latin typeface="+mn-lt"/>
                        </a:rPr>
                        <a:t>0.5044</a:t>
                      </a:r>
                      <a:endParaRPr lang="en-US" sz="1400" b="1" i="0" dirty="0">
                        <a:solidFill>
                          <a:srgbClr val="000000"/>
                        </a:solidFill>
                        <a:effectLst/>
                        <a:latin typeface="+mn-lt"/>
                      </a:endParaRPr>
                    </a:p>
                  </a:txBody>
                  <a:tcPr anchor="ctr"/>
                </a:tc>
                <a:tc>
                  <a:txBody>
                    <a:bodyPr/>
                    <a:lstStyle/>
                    <a:p>
                      <a:pPr algn="ctr" rtl="0" fontAlgn="base"/>
                      <a:r>
                        <a:rPr lang="en-US" sz="1400" b="1" i="0" dirty="0">
                          <a:solidFill>
                            <a:srgbClr val="333F50"/>
                          </a:solidFill>
                          <a:effectLst/>
                          <a:latin typeface="+mn-lt"/>
                        </a:rPr>
                        <a:t>0.0244</a:t>
                      </a:r>
                      <a:endParaRPr lang="en-US" sz="1400" b="1"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2.1932</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DASTL</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0.6530</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729</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0.5020</a:t>
                      </a:r>
                    </a:p>
                  </a:txBody>
                  <a:tcPr anchor="ctr"/>
                </a:tc>
                <a:tc>
                  <a:txBody>
                    <a:bodyPr/>
                    <a:lstStyle/>
                    <a:p>
                      <a:pPr algn="ctr" rtl="0" fontAlgn="base"/>
                      <a:r>
                        <a:rPr lang="en-US" sz="1400" b="0" i="0" dirty="0">
                          <a:solidFill>
                            <a:srgbClr val="333F50"/>
                          </a:solidFill>
                          <a:effectLst/>
                          <a:latin typeface="+mn-lt"/>
                        </a:rPr>
                        <a:t>0.0304</a:t>
                      </a:r>
                      <a:endParaRPr lang="en-US" sz="1400" b="0" i="0" dirty="0">
                        <a:solidFill>
                          <a:srgbClr val="000000"/>
                        </a:solidFill>
                        <a:effectLst/>
                        <a:latin typeface="+mn-lt"/>
                      </a:endParaRPr>
                    </a:p>
                  </a:txBody>
                  <a:tcPr anchor="ctr"/>
                </a:tc>
                <a:tc>
                  <a:txBody>
                    <a:bodyPr/>
                    <a:lstStyle/>
                    <a:p>
                      <a:pPr algn="ctr" rtl="0" fontAlgn="base"/>
                      <a:r>
                        <a:rPr lang="en-US" sz="1400" b="1" i="0" dirty="0">
                          <a:solidFill>
                            <a:srgbClr val="000000"/>
                          </a:solidFill>
                          <a:effectLst/>
                          <a:latin typeface="+mn-lt"/>
                        </a:rPr>
                        <a:t>2.1312</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0f3ef98-9c27-457b-8276-bef97d5cfc9f" xsi:nil="true"/>
    <_activity xmlns="a0f3ef98-9c27-457b-8276-bef97d5cfc9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66C50D9277A146986F78E17376D23A" ma:contentTypeVersion="12" ma:contentTypeDescription="Create a new document." ma:contentTypeScope="" ma:versionID="69e412e1472b707c787d8cd7d5ae554b">
  <xsd:schema xmlns:xsd="http://www.w3.org/2001/XMLSchema" xmlns:xs="http://www.w3.org/2001/XMLSchema" xmlns:p="http://schemas.microsoft.com/office/2006/metadata/properties" xmlns:ns3="a0f3ef98-9c27-457b-8276-bef97d5cfc9f" xmlns:ns4="2d7bdbd8-7ed2-4e14-8989-f2a743b7d48d" targetNamespace="http://schemas.microsoft.com/office/2006/metadata/properties" ma:root="true" ma:fieldsID="43872543d970271f9ef59d76e8453d49" ns3:_="" ns4:_="">
    <xsd:import namespace="a0f3ef98-9c27-457b-8276-bef97d5cfc9f"/>
    <xsd:import namespace="2d7bdbd8-7ed2-4e14-8989-f2a743b7d48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3ef98-9c27-457b-8276-bef97d5cfc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7bdbd8-7ed2-4e14-8989-f2a743b7d4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d7bdbd8-7ed2-4e14-8989-f2a743b7d48d"/>
    <ds:schemaRef ds:uri="a0f3ef98-9c27-457b-8276-bef97d5cfc9f"/>
    <ds:schemaRef ds:uri="http://www.w3.org/XML/1998/namespace"/>
    <ds:schemaRef ds:uri="http://purl.org/dc/dcmityp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63B2D980-DA1B-4350-A584-40DE2804B8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f3ef98-9c27-457b-8276-bef97d5cfc9f"/>
    <ds:schemaRef ds:uri="2d7bdbd8-7ed2-4e14-8989-f2a743b7d4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{2BF3BBCD-E6F4-490F-8D24-01BE5D5DA3B9}tf67328976_win32</Template>
  <TotalTime>176</TotalTime>
  <Words>734</Words>
  <Application>Microsoft Office PowerPoint</Application>
  <PresentationFormat>Widescreen</PresentationFormat>
  <Paragraphs>119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Tenorite</vt:lpstr>
      <vt:lpstr>Office Theme</vt:lpstr>
      <vt:lpstr>Evaluating Fair Learning-to-Rank Strategies for Wikipedia Articles</vt:lpstr>
      <vt:lpstr>INTRODUCTION</vt:lpstr>
      <vt:lpstr>Wikipedia problem</vt:lpstr>
      <vt:lpstr>Aims</vt:lpstr>
      <vt:lpstr>PowerPoint Presentation</vt:lpstr>
      <vt:lpstr>PowerPoint Presentation</vt:lpstr>
      <vt:lpstr>Research Questions</vt:lpstr>
      <vt:lpstr>RESULTS</vt:lpstr>
      <vt:lpstr>AREAS OF GROWTH</vt:lpstr>
      <vt:lpstr>Feature importance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Fair Learning-to-Rank Strategies for Wikipedia Articles</dc:title>
  <dc:creator>Stamatis Theocharous (student)</dc:creator>
  <cp:lastModifiedBy>Stamatis Theocharous (student)</cp:lastModifiedBy>
  <cp:revision>2</cp:revision>
  <dcterms:created xsi:type="dcterms:W3CDTF">2023-03-31T12:15:46Z</dcterms:created>
  <dcterms:modified xsi:type="dcterms:W3CDTF">2023-03-31T15:12:42Z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0x010100DF66C50D9277A146986F78E17376D23A</vt:lpwstr>
  </property>
</Properties>
</file>