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Lato" panose="020B0604020202020204" charset="0"/>
      <p:regular r:id="rId24"/>
      <p:bold r:id="rId25"/>
      <p:italic r:id="rId26"/>
      <p:boldItalic r:id="rId27"/>
    </p:embeddedFont>
    <p:embeddedFont>
      <p:font typeface="Merriweather" panose="020B0604020202020204" charset="0"/>
      <p:regular r:id="rId28"/>
      <p:bold r:id="rId29"/>
      <p:italic r:id="rId30"/>
      <p:boldItalic r:id="rId31"/>
    </p:embeddedFont>
    <p:embeddedFont>
      <p:font typeface="Raleway" panose="020B0604020202020204" charset="0"/>
      <p:regular r:id="rId32"/>
      <p:bold r:id="rId33"/>
      <p:italic r:id="rId34"/>
      <p:boldItalic r:id="rId35"/>
    </p:embeddedFont>
    <p:embeddedFont>
      <p:font typeface="Roboto"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0"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b9a0b07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814cf7d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814cf7d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23630543_5_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23630543_5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e965474a9_3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e965474a9_3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46269a4e9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46269a4e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46269a4e9_0_5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846269a4e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46269a4e9_0_6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846269a4e9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e965474a9_3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e965474a9_3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cb9a0b074_1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cb9a0b074_1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cb9a0b074_1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cb9a0b074_1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cb9a0b074_1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cb9a0b074_1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d5b15f0a3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46269a4e9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846269a4e9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cb9a0b074_1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cb9a0b074_1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46269a4e9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46269a4e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2363054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d251bb473_0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965474a9_3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965474a9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b9a0b074_1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b9a0b074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23630543_1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23630543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46269a4e9_0_3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46269a4e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StamatisGiann/Coursera_Capstone/blob/master/Capstone%20Project%20Report.md"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1.jp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22.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23.jp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1.png"/><Relationship Id="rId7"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9.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IBM Applied Data Science Capstone Project</a:t>
            </a:r>
            <a:endParaRPr/>
          </a:p>
          <a:p>
            <a:pPr marL="0" lvl="0" indent="0" algn="l" rtl="0">
              <a:spcBef>
                <a:spcPts val="0"/>
              </a:spcBef>
              <a:spcAft>
                <a:spcPts val="0"/>
              </a:spcAft>
              <a:buNone/>
            </a:pPr>
            <a:endParaRPr/>
          </a:p>
        </p:txBody>
      </p:sp>
      <p:sp>
        <p:nvSpPr>
          <p:cNvPr id="65" name="Google Shape;65;p13"/>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A guide by Stamatis Giannoukakos</a:t>
            </a:r>
            <a:endParaRPr sz="24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311675" y="798600"/>
            <a:ext cx="6247800" cy="354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a:p>
            <a:pPr marL="0" lvl="0" indent="0" algn="l" rtl="0">
              <a:spcBef>
                <a:spcPts val="0"/>
              </a:spcBef>
              <a:spcAft>
                <a:spcPts val="0"/>
              </a:spcAft>
              <a:buNone/>
            </a:pPr>
            <a:endParaRPr/>
          </a:p>
          <a:p>
            <a:pPr marL="0" lvl="0" indent="0" algn="l" rtl="0">
              <a:spcBef>
                <a:spcPts val="0"/>
              </a:spcBef>
              <a:spcAft>
                <a:spcPts val="0"/>
              </a:spcAft>
              <a:buNone/>
            </a:pPr>
            <a:r>
              <a:rPr lang="en"/>
              <a:t>Exploratory Data Analysis</a:t>
            </a:r>
            <a:endParaRPr/>
          </a:p>
        </p:txBody>
      </p:sp>
      <p:grpSp>
        <p:nvGrpSpPr>
          <p:cNvPr id="143" name="Google Shape;143;p22"/>
          <p:cNvGrpSpPr/>
          <p:nvPr/>
        </p:nvGrpSpPr>
        <p:grpSpPr>
          <a:xfrm>
            <a:off x="6781388" y="2464035"/>
            <a:ext cx="2212050" cy="2537076"/>
            <a:chOff x="6803275" y="395363"/>
            <a:chExt cx="2212050" cy="2537076"/>
          </a:xfrm>
        </p:grpSpPr>
        <p:pic>
          <p:nvPicPr>
            <p:cNvPr id="144" name="Google Shape;144;p22"/>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id="145" name="Google Shape;145;p22" descr="Piece of duct tape sticking a note to the slide"/>
            <p:cNvPicPr preferRelativeResize="0"/>
            <p:nvPr/>
          </p:nvPicPr>
          <p:blipFill rotWithShape="1">
            <a:blip r:embed="rId4">
              <a:alphaModFix/>
            </a:blip>
            <a:srcRect l="9244" t="5926" r="2118" b="10011"/>
            <a:stretch/>
          </p:blipFill>
          <p:spPr>
            <a:xfrm rot="154826">
              <a:off x="7370663" y="419419"/>
              <a:ext cx="1077273" cy="382687"/>
            </a:xfrm>
            <a:prstGeom prst="rect">
              <a:avLst/>
            </a:prstGeom>
            <a:noFill/>
            <a:ln>
              <a:noFill/>
            </a:ln>
          </p:spPr>
        </p:pic>
        <p:sp>
          <p:nvSpPr>
            <p:cNvPr id="146" name="Google Shape;146;p22"/>
            <p:cNvSpPr txBox="1"/>
            <p:nvPr/>
          </p:nvSpPr>
          <p:spPr>
            <a:xfrm>
              <a:off x="6944800" y="684231"/>
              <a:ext cx="1929000" cy="20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Raleway"/>
                  <a:ea typeface="Raleway"/>
                  <a:cs typeface="Raleway"/>
                  <a:sym typeface="Raleway"/>
                </a:rPr>
                <a:t>Train of Thought</a:t>
              </a:r>
              <a:endParaRPr b="1">
                <a:solidFill>
                  <a:schemeClr val="dk1"/>
                </a:solidFill>
                <a:latin typeface="Raleway"/>
                <a:ea typeface="Raleway"/>
                <a:cs typeface="Raleway"/>
                <a:sym typeface="Raleway"/>
              </a:endParaRPr>
            </a:p>
            <a:p>
              <a:pPr marL="0" lvl="0" indent="0" algn="l" rtl="0">
                <a:spcBef>
                  <a:spcPts val="800"/>
                </a:spcBef>
                <a:spcAft>
                  <a:spcPts val="0"/>
                </a:spcAft>
                <a:buNone/>
              </a:pPr>
              <a:r>
                <a:rPr lang="en" sz="1200">
                  <a:solidFill>
                    <a:schemeClr val="dk2"/>
                  </a:solidFill>
                  <a:latin typeface="Raleway"/>
                  <a:ea typeface="Raleway"/>
                  <a:cs typeface="Raleway"/>
                  <a:sym typeface="Raleway"/>
                </a:rPr>
                <a:t>Maybe we can expand our minds by digging in deeper into the data?</a:t>
              </a:r>
              <a:endParaRPr sz="1200">
                <a:solidFill>
                  <a:schemeClr val="dk2"/>
                </a:solidFill>
                <a:latin typeface="Raleway"/>
                <a:ea typeface="Raleway"/>
                <a:cs typeface="Raleway"/>
                <a:sym typeface="Raleway"/>
              </a:endParaRPr>
            </a:p>
            <a:p>
              <a:pPr marL="0" lvl="0" indent="0" algn="l" rtl="0">
                <a:spcBef>
                  <a:spcPts val="800"/>
                </a:spcBef>
                <a:spcAft>
                  <a:spcPts val="800"/>
                </a:spcAft>
                <a:buNone/>
              </a:pPr>
              <a:r>
                <a:rPr lang="en" sz="1200">
                  <a:solidFill>
                    <a:schemeClr val="dk2"/>
                  </a:solidFill>
                  <a:latin typeface="Raleway"/>
                  <a:ea typeface="Raleway"/>
                  <a:cs typeface="Raleway"/>
                  <a:sym typeface="Raleway"/>
                </a:rPr>
                <a:t>Today’s meaningless line/column is tomorrow’s next big project!</a:t>
              </a:r>
              <a:endParaRPr sz="1200">
                <a:solidFill>
                  <a:schemeClr val="dk2"/>
                </a:solidFill>
                <a:latin typeface="Raleway"/>
                <a:ea typeface="Raleway"/>
                <a:cs typeface="Raleway"/>
                <a:sym typeface="Raleway"/>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0"/>
        <p:cNvGrpSpPr/>
        <p:nvPr/>
      </p:nvGrpSpPr>
      <p:grpSpPr>
        <a:xfrm>
          <a:off x="0" y="0"/>
          <a:ext cx="0" cy="0"/>
          <a:chOff x="0" y="0"/>
          <a:chExt cx="0" cy="0"/>
        </a:xfrm>
      </p:grpSpPr>
      <p:sp>
        <p:nvSpPr>
          <p:cNvPr id="151" name="Google Shape;151;p23"/>
          <p:cNvSpPr/>
          <p:nvPr/>
        </p:nvSpPr>
        <p:spPr>
          <a:xfrm>
            <a:off x="283000" y="297900"/>
            <a:ext cx="4547700" cy="4547700"/>
          </a:xfrm>
          <a:prstGeom prst="rect">
            <a:avLst/>
          </a:prstGeom>
          <a:solidFill>
            <a:srgbClr val="000000">
              <a:alpha val="7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txBox="1">
            <a:spLocks noGrp="1"/>
          </p:cNvSpPr>
          <p:nvPr>
            <p:ph type="body" idx="4294967295"/>
          </p:nvPr>
        </p:nvSpPr>
        <p:spPr>
          <a:xfrm>
            <a:off x="481300" y="529650"/>
            <a:ext cx="4151100" cy="4084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2"/>
              </a:buClr>
              <a:buSzPts val="1100"/>
              <a:buFont typeface="Arial"/>
              <a:buNone/>
            </a:pPr>
            <a:r>
              <a:rPr lang="en" sz="2800" b="1">
                <a:solidFill>
                  <a:schemeClr val="accent5"/>
                </a:solidFill>
              </a:rPr>
              <a:t>Methodology </a:t>
            </a:r>
            <a:endParaRPr sz="2800" b="1">
              <a:solidFill>
                <a:schemeClr val="accent5"/>
              </a:solidFill>
            </a:endParaRPr>
          </a:p>
          <a:p>
            <a:pPr marL="0" lvl="0" indent="0" algn="l" rtl="0">
              <a:lnSpc>
                <a:spcPct val="100000"/>
              </a:lnSpc>
              <a:spcBef>
                <a:spcPts val="1600"/>
              </a:spcBef>
              <a:spcAft>
                <a:spcPts val="0"/>
              </a:spcAft>
              <a:buNone/>
            </a:pPr>
            <a:r>
              <a:rPr lang="en" sz="2800" b="1">
                <a:solidFill>
                  <a:srgbClr val="FFFFFF"/>
                </a:solidFill>
              </a:rPr>
              <a:t>Our initial data </a:t>
            </a:r>
            <a:endParaRPr sz="2800" b="1">
              <a:solidFill>
                <a:srgbClr val="FFFFFF"/>
              </a:solidFill>
            </a:endParaRPr>
          </a:p>
          <a:p>
            <a:pPr marL="0" lvl="0" indent="0" algn="l" rtl="0">
              <a:lnSpc>
                <a:spcPct val="100000"/>
              </a:lnSpc>
              <a:spcBef>
                <a:spcPts val="1600"/>
              </a:spcBef>
              <a:spcAft>
                <a:spcPts val="0"/>
              </a:spcAft>
              <a:buNone/>
            </a:pPr>
            <a:endParaRPr sz="2800" b="1">
              <a:solidFill>
                <a:srgbClr val="FFFFFF"/>
              </a:solidFill>
            </a:endParaRPr>
          </a:p>
          <a:p>
            <a:pPr marL="0" lvl="0" indent="0" algn="l" rtl="0">
              <a:lnSpc>
                <a:spcPct val="100000"/>
              </a:lnSpc>
              <a:spcBef>
                <a:spcPts val="1600"/>
              </a:spcBef>
              <a:spcAft>
                <a:spcPts val="0"/>
              </a:spcAft>
              <a:buNone/>
            </a:pPr>
            <a:r>
              <a:rPr lang="en">
                <a:solidFill>
                  <a:schemeClr val="lt1"/>
                </a:solidFill>
              </a:rPr>
              <a:t>Having roughly 480 venues for NYC and 340 for Toronto, it's clear that direct comparison would be hard to achieve accurate results.</a:t>
            </a:r>
            <a:endParaRPr>
              <a:solidFill>
                <a:schemeClr val="lt1"/>
              </a:solidFill>
            </a:endParaRPr>
          </a:p>
          <a:p>
            <a:pPr marL="0" lvl="0" indent="0" algn="l" rtl="0">
              <a:lnSpc>
                <a:spcPct val="100000"/>
              </a:lnSpc>
              <a:spcBef>
                <a:spcPts val="1600"/>
              </a:spcBef>
              <a:spcAft>
                <a:spcPts val="1600"/>
              </a:spcAft>
              <a:buNone/>
            </a:pPr>
            <a:r>
              <a:rPr lang="en">
                <a:solidFill>
                  <a:schemeClr val="lt1"/>
                </a:solidFill>
              </a:rPr>
              <a:t>Through the “magic” of one-hot encoding we get a lot cleaner!</a:t>
            </a:r>
            <a:endParaRPr>
              <a:solidFill>
                <a:schemeClr val="lt1"/>
              </a:solidFill>
            </a:endParaRPr>
          </a:p>
        </p:txBody>
      </p:sp>
      <p:pic>
        <p:nvPicPr>
          <p:cNvPr id="153" name="Google Shape;153;p23"/>
          <p:cNvPicPr preferRelativeResize="0"/>
          <p:nvPr/>
        </p:nvPicPr>
        <p:blipFill>
          <a:blip r:embed="rId3">
            <a:alphaModFix/>
          </a:blip>
          <a:stretch>
            <a:fillRect/>
          </a:stretch>
        </p:blipFill>
        <p:spPr>
          <a:xfrm>
            <a:off x="3547850" y="297900"/>
            <a:ext cx="5486400" cy="1981200"/>
          </a:xfrm>
          <a:prstGeom prst="rect">
            <a:avLst/>
          </a:prstGeom>
          <a:noFill/>
          <a:ln>
            <a:noFill/>
          </a:ln>
        </p:spPr>
      </p:pic>
      <p:pic>
        <p:nvPicPr>
          <p:cNvPr id="154" name="Google Shape;154;p23"/>
          <p:cNvPicPr preferRelativeResize="0"/>
          <p:nvPr/>
        </p:nvPicPr>
        <p:blipFill>
          <a:blip r:embed="rId4">
            <a:alphaModFix/>
          </a:blip>
          <a:stretch>
            <a:fillRect/>
          </a:stretch>
        </p:blipFill>
        <p:spPr>
          <a:xfrm>
            <a:off x="4572000" y="1978950"/>
            <a:ext cx="4547700" cy="929530"/>
          </a:xfrm>
          <a:prstGeom prst="rect">
            <a:avLst/>
          </a:prstGeom>
          <a:noFill/>
          <a:ln>
            <a:noFill/>
          </a:ln>
        </p:spPr>
      </p:pic>
      <p:pic>
        <p:nvPicPr>
          <p:cNvPr id="155" name="Google Shape;155;p23"/>
          <p:cNvPicPr preferRelativeResize="0"/>
          <p:nvPr/>
        </p:nvPicPr>
        <p:blipFill>
          <a:blip r:embed="rId5">
            <a:alphaModFix/>
          </a:blip>
          <a:stretch>
            <a:fillRect/>
          </a:stretch>
        </p:blipFill>
        <p:spPr>
          <a:xfrm>
            <a:off x="4942150" y="2279105"/>
            <a:ext cx="4008499" cy="1859883"/>
          </a:xfrm>
          <a:prstGeom prst="rect">
            <a:avLst/>
          </a:prstGeom>
          <a:noFill/>
          <a:ln>
            <a:noFill/>
          </a:ln>
        </p:spPr>
      </p:pic>
      <p:pic>
        <p:nvPicPr>
          <p:cNvPr id="156" name="Google Shape;156;p23"/>
          <p:cNvPicPr preferRelativeResize="0"/>
          <p:nvPr/>
        </p:nvPicPr>
        <p:blipFill>
          <a:blip r:embed="rId6">
            <a:alphaModFix/>
          </a:blip>
          <a:stretch>
            <a:fillRect/>
          </a:stretch>
        </p:blipFill>
        <p:spPr>
          <a:xfrm>
            <a:off x="3902500" y="3519975"/>
            <a:ext cx="5217201" cy="1500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sp>
        <p:nvSpPr>
          <p:cNvPr id="161" name="Google Shape;161;p24"/>
          <p:cNvSpPr txBox="1">
            <a:spLocks noGrp="1"/>
          </p:cNvSpPr>
          <p:nvPr>
            <p:ph type="body" idx="1"/>
          </p:nvPr>
        </p:nvSpPr>
        <p:spPr>
          <a:xfrm>
            <a:off x="4297625" y="980400"/>
            <a:ext cx="4500600" cy="31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1" dirty="0">
                <a:solidFill>
                  <a:schemeClr val="dk1"/>
                </a:solidFill>
              </a:rPr>
              <a:t>K-Means Clustering</a:t>
            </a:r>
            <a:endParaRPr sz="3000" dirty="0">
              <a:solidFill>
                <a:schemeClr val="dk1"/>
              </a:solidFill>
            </a:endParaRPr>
          </a:p>
          <a:p>
            <a:pPr marL="0" lvl="0" indent="0" algn="l" rtl="0">
              <a:spcBef>
                <a:spcPts val="1600"/>
              </a:spcBef>
              <a:spcAft>
                <a:spcPts val="0"/>
              </a:spcAft>
              <a:buClr>
                <a:schemeClr val="dk2"/>
              </a:buClr>
              <a:buSzPts val="1100"/>
              <a:buFont typeface="Arial"/>
              <a:buNone/>
            </a:pPr>
            <a:r>
              <a:rPr lang="en" sz="1800" dirty="0">
                <a:solidFill>
                  <a:srgbClr val="000000"/>
                </a:solidFill>
              </a:rPr>
              <a:t>Time for Science. Data Science!</a:t>
            </a:r>
            <a:endParaRPr sz="1800" dirty="0">
              <a:solidFill>
                <a:srgbClr val="000000"/>
              </a:solidFill>
            </a:endParaRPr>
          </a:p>
          <a:p>
            <a:pPr marL="0" lvl="0" indent="0" algn="l" rtl="0">
              <a:spcBef>
                <a:spcPts val="1600"/>
              </a:spcBef>
              <a:spcAft>
                <a:spcPts val="0"/>
              </a:spcAft>
              <a:buClr>
                <a:schemeClr val="dk2"/>
              </a:buClr>
              <a:buSzPts val="1100"/>
              <a:buFont typeface="Arial"/>
              <a:buNone/>
            </a:pPr>
            <a:r>
              <a:rPr lang="en" sz="1800" dirty="0">
                <a:solidFill>
                  <a:srgbClr val="000000"/>
                </a:solidFill>
              </a:rPr>
              <a:t>We can see how our two cities cluster their Neighbourhoods in respect of their Venues distribution and get 2 pretty visualizations for the effort!</a:t>
            </a:r>
            <a:endParaRPr sz="1800" dirty="0">
              <a:solidFill>
                <a:srgbClr val="000000"/>
              </a:solidFill>
            </a:endParaRPr>
          </a:p>
          <a:p>
            <a:pPr marL="0" lvl="0" indent="0" algn="l" rtl="0">
              <a:spcBef>
                <a:spcPts val="1600"/>
              </a:spcBef>
              <a:spcAft>
                <a:spcPts val="1600"/>
              </a:spcAft>
              <a:buClr>
                <a:schemeClr val="dk2"/>
              </a:buClr>
              <a:buSzPts val="1100"/>
              <a:buFont typeface="Arial"/>
              <a:buNone/>
            </a:pPr>
            <a:endParaRPr sz="1800" dirty="0">
              <a:solidFill>
                <a:srgbClr val="000000"/>
              </a:solidFill>
            </a:endParaRPr>
          </a:p>
        </p:txBody>
      </p:sp>
      <p:pic>
        <p:nvPicPr>
          <p:cNvPr id="162" name="Google Shape;162;p24"/>
          <p:cNvPicPr preferRelativeResize="0"/>
          <p:nvPr/>
        </p:nvPicPr>
        <p:blipFill>
          <a:blip r:embed="rId3">
            <a:alphaModFix/>
          </a:blip>
          <a:stretch>
            <a:fillRect/>
          </a:stretch>
        </p:blipFill>
        <p:spPr>
          <a:xfrm>
            <a:off x="0" y="152400"/>
            <a:ext cx="2906578" cy="2493450"/>
          </a:xfrm>
          <a:prstGeom prst="rect">
            <a:avLst/>
          </a:prstGeom>
          <a:noFill/>
          <a:ln>
            <a:noFill/>
          </a:ln>
        </p:spPr>
      </p:pic>
      <p:pic>
        <p:nvPicPr>
          <p:cNvPr id="163" name="Google Shape;163;p24"/>
          <p:cNvPicPr preferRelativeResize="0"/>
          <p:nvPr/>
        </p:nvPicPr>
        <p:blipFill>
          <a:blip r:embed="rId4">
            <a:alphaModFix/>
          </a:blip>
          <a:stretch>
            <a:fillRect/>
          </a:stretch>
        </p:blipFill>
        <p:spPr>
          <a:xfrm>
            <a:off x="493995" y="2645850"/>
            <a:ext cx="3272050" cy="2323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7"/>
        <p:cNvGrpSpPr/>
        <p:nvPr/>
      </p:nvGrpSpPr>
      <p:grpSpPr>
        <a:xfrm>
          <a:off x="0" y="0"/>
          <a:ext cx="0" cy="0"/>
          <a:chOff x="0" y="0"/>
          <a:chExt cx="0" cy="0"/>
        </a:xfrm>
      </p:grpSpPr>
      <p:sp>
        <p:nvSpPr>
          <p:cNvPr id="168" name="Google Shape;168;p25"/>
          <p:cNvSpPr/>
          <p:nvPr/>
        </p:nvSpPr>
        <p:spPr>
          <a:xfrm>
            <a:off x="283000" y="297900"/>
            <a:ext cx="4547700" cy="4547700"/>
          </a:xfrm>
          <a:prstGeom prst="rect">
            <a:avLst/>
          </a:prstGeom>
          <a:solidFill>
            <a:srgbClr val="000000">
              <a:alpha val="7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5"/>
          <p:cNvSpPr txBox="1">
            <a:spLocks noGrp="1"/>
          </p:cNvSpPr>
          <p:nvPr>
            <p:ph type="body" idx="4294967295"/>
          </p:nvPr>
        </p:nvSpPr>
        <p:spPr>
          <a:xfrm>
            <a:off x="481300" y="529650"/>
            <a:ext cx="4151100" cy="4084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2800" b="1">
                <a:solidFill>
                  <a:schemeClr val="accent5"/>
                </a:solidFill>
              </a:rPr>
              <a:t>Exploratory Data</a:t>
            </a:r>
            <a:endParaRPr sz="2800" b="1">
              <a:solidFill>
                <a:schemeClr val="accent5"/>
              </a:solidFill>
            </a:endParaRPr>
          </a:p>
          <a:p>
            <a:pPr marL="0" lvl="0" indent="0" algn="l" rtl="0">
              <a:lnSpc>
                <a:spcPct val="100000"/>
              </a:lnSpc>
              <a:spcBef>
                <a:spcPts val="1600"/>
              </a:spcBef>
              <a:spcAft>
                <a:spcPts val="0"/>
              </a:spcAft>
              <a:buNone/>
            </a:pPr>
            <a:r>
              <a:rPr lang="en" sz="2800" b="1">
                <a:solidFill>
                  <a:schemeClr val="accent5"/>
                </a:solidFill>
              </a:rPr>
              <a:t>Analysis</a:t>
            </a:r>
            <a:endParaRPr sz="2800" b="1">
              <a:solidFill>
                <a:schemeClr val="accent5"/>
              </a:solidFill>
            </a:endParaRPr>
          </a:p>
          <a:p>
            <a:pPr marL="0" lvl="0" indent="0" algn="l" rtl="0">
              <a:lnSpc>
                <a:spcPct val="100000"/>
              </a:lnSpc>
              <a:spcBef>
                <a:spcPts val="1600"/>
              </a:spcBef>
              <a:spcAft>
                <a:spcPts val="0"/>
              </a:spcAft>
              <a:buNone/>
            </a:pPr>
            <a:r>
              <a:rPr lang="en" sz="2800" b="1">
                <a:solidFill>
                  <a:srgbClr val="FFFFFF"/>
                </a:solidFill>
              </a:rPr>
              <a:t>Let’s get Visual!</a:t>
            </a:r>
            <a:endParaRPr sz="2800" b="1">
              <a:solidFill>
                <a:srgbClr val="FFFFFF"/>
              </a:solidFill>
            </a:endParaRPr>
          </a:p>
          <a:p>
            <a:pPr marL="0" lvl="0" indent="0" algn="l" rtl="0">
              <a:lnSpc>
                <a:spcPct val="100000"/>
              </a:lnSpc>
              <a:spcBef>
                <a:spcPts val="1600"/>
              </a:spcBef>
              <a:spcAft>
                <a:spcPts val="1600"/>
              </a:spcAft>
              <a:buNone/>
            </a:pPr>
            <a:r>
              <a:rPr lang="en">
                <a:solidFill>
                  <a:schemeClr val="lt1"/>
                </a:solidFill>
              </a:rPr>
              <a:t>We have manipulated the datasets in such a way that now we can extract informative patterns from within.</a:t>
            </a:r>
            <a:endParaRPr>
              <a:solidFill>
                <a:schemeClr val="lt1"/>
              </a:solidFill>
            </a:endParaRPr>
          </a:p>
        </p:txBody>
      </p:sp>
      <p:pic>
        <p:nvPicPr>
          <p:cNvPr id="170" name="Google Shape;170;p25"/>
          <p:cNvPicPr preferRelativeResize="0"/>
          <p:nvPr/>
        </p:nvPicPr>
        <p:blipFill>
          <a:blip r:embed="rId3">
            <a:alphaModFix/>
          </a:blip>
          <a:stretch>
            <a:fillRect/>
          </a:stretch>
        </p:blipFill>
        <p:spPr>
          <a:xfrm>
            <a:off x="4840500" y="152400"/>
            <a:ext cx="4151101" cy="2419351"/>
          </a:xfrm>
          <a:prstGeom prst="rect">
            <a:avLst/>
          </a:prstGeom>
          <a:noFill/>
          <a:ln>
            <a:noFill/>
          </a:ln>
        </p:spPr>
      </p:pic>
      <p:pic>
        <p:nvPicPr>
          <p:cNvPr id="171" name="Google Shape;171;p25"/>
          <p:cNvPicPr preferRelativeResize="0"/>
          <p:nvPr/>
        </p:nvPicPr>
        <p:blipFill>
          <a:blip r:embed="rId4">
            <a:alphaModFix/>
          </a:blip>
          <a:stretch>
            <a:fillRect/>
          </a:stretch>
        </p:blipFill>
        <p:spPr>
          <a:xfrm>
            <a:off x="4830700" y="2571750"/>
            <a:ext cx="4350714" cy="20421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26"/>
          <p:cNvSpPr/>
          <p:nvPr/>
        </p:nvSpPr>
        <p:spPr>
          <a:xfrm>
            <a:off x="283000" y="297900"/>
            <a:ext cx="4547700" cy="4547700"/>
          </a:xfrm>
          <a:prstGeom prst="rect">
            <a:avLst/>
          </a:prstGeom>
          <a:solidFill>
            <a:srgbClr val="000000">
              <a:alpha val="7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txBox="1">
            <a:spLocks noGrp="1"/>
          </p:cNvSpPr>
          <p:nvPr>
            <p:ph type="body" idx="4294967295"/>
          </p:nvPr>
        </p:nvSpPr>
        <p:spPr>
          <a:xfrm>
            <a:off x="481300" y="529650"/>
            <a:ext cx="4151100" cy="4084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2800" b="1">
                <a:solidFill>
                  <a:schemeClr val="accent5"/>
                </a:solidFill>
              </a:rPr>
              <a:t>EDA</a:t>
            </a:r>
            <a:endParaRPr sz="2800" b="1">
              <a:solidFill>
                <a:srgbClr val="FFFFFF"/>
              </a:solidFill>
            </a:endParaRPr>
          </a:p>
          <a:p>
            <a:pPr marL="0" lvl="0" indent="0" algn="l" rtl="0">
              <a:lnSpc>
                <a:spcPct val="100000"/>
              </a:lnSpc>
              <a:spcBef>
                <a:spcPts val="1600"/>
              </a:spcBef>
              <a:spcAft>
                <a:spcPts val="1600"/>
              </a:spcAft>
              <a:buNone/>
            </a:pPr>
            <a:r>
              <a:rPr lang="en">
                <a:solidFill>
                  <a:schemeClr val="lt1"/>
                </a:solidFill>
              </a:rPr>
              <a:t>We can see that the current state of affairs around the world has a large impact on our presented data.</a:t>
            </a:r>
            <a:endParaRPr>
              <a:solidFill>
                <a:schemeClr val="lt1"/>
              </a:solidFill>
            </a:endParaRPr>
          </a:p>
        </p:txBody>
      </p:sp>
      <p:pic>
        <p:nvPicPr>
          <p:cNvPr id="178" name="Google Shape;178;p26"/>
          <p:cNvPicPr preferRelativeResize="0"/>
          <p:nvPr/>
        </p:nvPicPr>
        <p:blipFill>
          <a:blip r:embed="rId3">
            <a:alphaModFix/>
          </a:blip>
          <a:stretch>
            <a:fillRect/>
          </a:stretch>
        </p:blipFill>
        <p:spPr>
          <a:xfrm>
            <a:off x="4983100" y="667475"/>
            <a:ext cx="4008500" cy="1904268"/>
          </a:xfrm>
          <a:prstGeom prst="rect">
            <a:avLst/>
          </a:prstGeom>
          <a:noFill/>
          <a:ln>
            <a:noFill/>
          </a:ln>
        </p:spPr>
      </p:pic>
      <p:pic>
        <p:nvPicPr>
          <p:cNvPr id="179" name="Google Shape;179;p26"/>
          <p:cNvPicPr preferRelativeResize="0"/>
          <p:nvPr/>
        </p:nvPicPr>
        <p:blipFill>
          <a:blip r:embed="rId4">
            <a:alphaModFix/>
          </a:blip>
          <a:stretch>
            <a:fillRect/>
          </a:stretch>
        </p:blipFill>
        <p:spPr>
          <a:xfrm>
            <a:off x="4983100" y="2571743"/>
            <a:ext cx="4008498" cy="19360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3"/>
        <p:cNvGrpSpPr/>
        <p:nvPr/>
      </p:nvGrpSpPr>
      <p:grpSpPr>
        <a:xfrm>
          <a:off x="0" y="0"/>
          <a:ext cx="0" cy="0"/>
          <a:chOff x="0" y="0"/>
          <a:chExt cx="0" cy="0"/>
        </a:xfrm>
      </p:grpSpPr>
      <p:sp>
        <p:nvSpPr>
          <p:cNvPr id="184" name="Google Shape;184;p27"/>
          <p:cNvSpPr/>
          <p:nvPr/>
        </p:nvSpPr>
        <p:spPr>
          <a:xfrm>
            <a:off x="283000" y="297900"/>
            <a:ext cx="4547700" cy="4547700"/>
          </a:xfrm>
          <a:prstGeom prst="rect">
            <a:avLst/>
          </a:prstGeom>
          <a:solidFill>
            <a:srgbClr val="000000">
              <a:alpha val="7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txBox="1">
            <a:spLocks noGrp="1"/>
          </p:cNvSpPr>
          <p:nvPr>
            <p:ph type="body" idx="4294967295"/>
          </p:nvPr>
        </p:nvSpPr>
        <p:spPr>
          <a:xfrm>
            <a:off x="481300" y="529650"/>
            <a:ext cx="4151100" cy="4084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2800" b="1">
                <a:solidFill>
                  <a:schemeClr val="accent5"/>
                </a:solidFill>
              </a:rPr>
              <a:t>EDA</a:t>
            </a:r>
            <a:endParaRPr sz="2800" b="1">
              <a:solidFill>
                <a:schemeClr val="accent5"/>
              </a:solidFill>
            </a:endParaRPr>
          </a:p>
          <a:p>
            <a:pPr marL="0" lvl="0" indent="0" algn="l" rtl="0">
              <a:lnSpc>
                <a:spcPct val="100000"/>
              </a:lnSpc>
              <a:spcBef>
                <a:spcPts val="1600"/>
              </a:spcBef>
              <a:spcAft>
                <a:spcPts val="0"/>
              </a:spcAft>
              <a:buNone/>
            </a:pPr>
            <a:endParaRPr>
              <a:solidFill>
                <a:schemeClr val="lt1"/>
              </a:solidFill>
            </a:endParaRPr>
          </a:p>
          <a:p>
            <a:pPr marL="0" lvl="0" indent="0" algn="l" rtl="0">
              <a:lnSpc>
                <a:spcPct val="100000"/>
              </a:lnSpc>
              <a:spcBef>
                <a:spcPts val="1600"/>
              </a:spcBef>
              <a:spcAft>
                <a:spcPts val="0"/>
              </a:spcAft>
              <a:buNone/>
            </a:pPr>
            <a:r>
              <a:rPr lang="en">
                <a:solidFill>
                  <a:schemeClr val="lt1"/>
                </a:solidFill>
              </a:rPr>
              <a:t>In this combined view, for both </a:t>
            </a:r>
            <a:endParaRPr>
              <a:solidFill>
                <a:schemeClr val="lt1"/>
              </a:solidFill>
            </a:endParaRPr>
          </a:p>
          <a:p>
            <a:pPr marL="0" lvl="0" indent="0" algn="l" rtl="0">
              <a:lnSpc>
                <a:spcPct val="100000"/>
              </a:lnSpc>
              <a:spcBef>
                <a:spcPts val="1600"/>
              </a:spcBef>
              <a:spcAft>
                <a:spcPts val="0"/>
              </a:spcAft>
              <a:buNone/>
            </a:pPr>
            <a:r>
              <a:rPr lang="en">
                <a:solidFill>
                  <a:schemeClr val="lt1"/>
                </a:solidFill>
              </a:rPr>
              <a:t>cities, it’s evident that the trends</a:t>
            </a:r>
            <a:endParaRPr>
              <a:solidFill>
                <a:schemeClr val="lt1"/>
              </a:solidFill>
            </a:endParaRPr>
          </a:p>
          <a:p>
            <a:pPr marL="0" lvl="0" indent="0" algn="l" rtl="0">
              <a:lnSpc>
                <a:spcPct val="100000"/>
              </a:lnSpc>
              <a:spcBef>
                <a:spcPts val="1600"/>
              </a:spcBef>
              <a:spcAft>
                <a:spcPts val="1600"/>
              </a:spcAft>
              <a:buNone/>
            </a:pPr>
            <a:r>
              <a:rPr lang="en">
                <a:solidFill>
                  <a:schemeClr val="lt1"/>
                </a:solidFill>
              </a:rPr>
              <a:t>go hand in hand with the times.</a:t>
            </a:r>
            <a:endParaRPr>
              <a:solidFill>
                <a:schemeClr val="lt1"/>
              </a:solidFill>
            </a:endParaRPr>
          </a:p>
        </p:txBody>
      </p:sp>
      <p:pic>
        <p:nvPicPr>
          <p:cNvPr id="186" name="Google Shape;186;p27"/>
          <p:cNvPicPr preferRelativeResize="0"/>
          <p:nvPr/>
        </p:nvPicPr>
        <p:blipFill>
          <a:blip r:embed="rId3">
            <a:alphaModFix/>
          </a:blip>
          <a:stretch>
            <a:fillRect/>
          </a:stretch>
        </p:blipFill>
        <p:spPr>
          <a:xfrm>
            <a:off x="3965500" y="1304100"/>
            <a:ext cx="5053402" cy="2535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a:spLocks noGrp="1"/>
          </p:cNvSpPr>
          <p:nvPr>
            <p:ph type="title"/>
          </p:nvPr>
        </p:nvSpPr>
        <p:spPr>
          <a:xfrm>
            <a:off x="311675" y="798600"/>
            <a:ext cx="6247800" cy="354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200">
                <a:solidFill>
                  <a:schemeClr val="accent5"/>
                </a:solidFill>
              </a:rPr>
              <a:t>Results &amp; Discussion</a:t>
            </a:r>
            <a:endParaRPr sz="4200">
              <a:solidFill>
                <a:schemeClr val="accent5"/>
              </a:solidFill>
            </a:endParaRPr>
          </a:p>
          <a:p>
            <a:pPr marL="0" lvl="0" indent="0" algn="l" rtl="0">
              <a:spcBef>
                <a:spcPts val="1000"/>
              </a:spcBef>
              <a:spcAft>
                <a:spcPts val="0"/>
              </a:spcAft>
              <a:buNone/>
            </a:pPr>
            <a:r>
              <a:rPr lang="en" sz="2100" b="0"/>
              <a:t>Using everything we have so far, we can, finally, combine our two sets, with their Top10 Venues and cluster them all together to really get the idea of how similar (or not!)   our two cities neighbourhoods' are.</a:t>
            </a:r>
            <a:endParaRPr sz="2100" b="0"/>
          </a:p>
          <a:p>
            <a:pPr marL="0" lvl="0" indent="0" algn="l" rtl="0">
              <a:spcBef>
                <a:spcPts val="1000"/>
              </a:spcBef>
              <a:spcAft>
                <a:spcPts val="0"/>
              </a:spcAft>
              <a:buNone/>
            </a:pPr>
            <a:endParaRPr sz="2100"/>
          </a:p>
          <a:p>
            <a:pPr marL="0" lvl="0" indent="0" algn="l" rtl="0">
              <a:lnSpc>
                <a:spcPct val="115000"/>
              </a:lnSpc>
              <a:spcBef>
                <a:spcPts val="1000"/>
              </a:spcBef>
              <a:spcAft>
                <a:spcPts val="1000"/>
              </a:spcAft>
              <a:buNone/>
            </a:pPr>
            <a:r>
              <a:rPr lang="en" sz="1600" b="0" u="sng">
                <a:solidFill>
                  <a:schemeClr val="dk1"/>
                </a:solidFill>
                <a:latin typeface="Lato"/>
                <a:ea typeface="Lato"/>
                <a:cs typeface="Lato"/>
                <a:sym typeface="Lato"/>
                <a:hlinkClick r:id="rId3"/>
              </a:rPr>
              <a:t>See here for more (and more!) details</a:t>
            </a:r>
            <a:endParaRPr sz="2400" u="sng">
              <a:solidFill>
                <a:schemeClr val="dk1"/>
              </a:solidFill>
            </a:endParaRPr>
          </a:p>
        </p:txBody>
      </p:sp>
      <p:grpSp>
        <p:nvGrpSpPr>
          <p:cNvPr id="192" name="Google Shape;192;p28"/>
          <p:cNvGrpSpPr/>
          <p:nvPr/>
        </p:nvGrpSpPr>
        <p:grpSpPr>
          <a:xfrm>
            <a:off x="6412793" y="2169316"/>
            <a:ext cx="2731218" cy="2831884"/>
            <a:chOff x="6803275" y="395363"/>
            <a:chExt cx="2212050" cy="2537076"/>
          </a:xfrm>
        </p:grpSpPr>
        <p:pic>
          <p:nvPicPr>
            <p:cNvPr id="193" name="Google Shape;193;p28"/>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id="194" name="Google Shape;194;p28" descr="Piece of duct tape sticking a note to the slide"/>
            <p:cNvPicPr preferRelativeResize="0"/>
            <p:nvPr/>
          </p:nvPicPr>
          <p:blipFill rotWithShape="1">
            <a:blip r:embed="rId5">
              <a:alphaModFix/>
            </a:blip>
            <a:srcRect l="9244" t="5926" r="2118" b="10011"/>
            <a:stretch/>
          </p:blipFill>
          <p:spPr>
            <a:xfrm rot="154826">
              <a:off x="7370663" y="419419"/>
              <a:ext cx="1077273" cy="382687"/>
            </a:xfrm>
            <a:prstGeom prst="rect">
              <a:avLst/>
            </a:prstGeom>
            <a:noFill/>
            <a:ln>
              <a:noFill/>
            </a:ln>
          </p:spPr>
        </p:pic>
        <p:sp>
          <p:nvSpPr>
            <p:cNvPr id="195" name="Google Shape;195;p28"/>
            <p:cNvSpPr txBox="1"/>
            <p:nvPr/>
          </p:nvSpPr>
          <p:spPr>
            <a:xfrm>
              <a:off x="6944800" y="684231"/>
              <a:ext cx="1929000" cy="20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Raleway"/>
                  <a:ea typeface="Raleway"/>
                  <a:cs typeface="Raleway"/>
                  <a:sym typeface="Raleway"/>
                </a:rPr>
                <a:t>Hint</a:t>
              </a:r>
              <a:endParaRPr b="1">
                <a:solidFill>
                  <a:schemeClr val="dk1"/>
                </a:solidFill>
                <a:latin typeface="Raleway"/>
                <a:ea typeface="Raleway"/>
                <a:cs typeface="Raleway"/>
                <a:sym typeface="Raleway"/>
              </a:endParaRPr>
            </a:p>
            <a:p>
              <a:pPr marL="0" lvl="0" indent="0" algn="l" rtl="0">
                <a:spcBef>
                  <a:spcPts val="800"/>
                </a:spcBef>
                <a:spcAft>
                  <a:spcPts val="0"/>
                </a:spcAft>
                <a:buNone/>
              </a:pPr>
              <a:r>
                <a:rPr lang="en" sz="1200">
                  <a:solidFill>
                    <a:schemeClr val="dk2"/>
                  </a:solidFill>
                  <a:latin typeface="Raleway"/>
                  <a:ea typeface="Raleway"/>
                  <a:cs typeface="Raleway"/>
                  <a:sym typeface="Raleway"/>
                </a:rPr>
                <a:t>t</a:t>
              </a:r>
              <a:r>
                <a:rPr lang="en" sz="1000">
                  <a:solidFill>
                    <a:schemeClr val="dk2"/>
                  </a:solidFill>
                  <a:latin typeface="Raleway"/>
                  <a:ea typeface="Raleway"/>
                  <a:cs typeface="Raleway"/>
                  <a:sym typeface="Raleway"/>
                </a:rPr>
                <a:t>he impact from the current global lockdown due to the pandemic is messing with our data.</a:t>
              </a:r>
              <a:endParaRPr sz="1000">
                <a:solidFill>
                  <a:schemeClr val="dk2"/>
                </a:solidFill>
                <a:latin typeface="Raleway"/>
                <a:ea typeface="Raleway"/>
                <a:cs typeface="Raleway"/>
                <a:sym typeface="Raleway"/>
              </a:endParaRPr>
            </a:p>
            <a:p>
              <a:pPr marL="0" lvl="0" indent="0" algn="l" rtl="0">
                <a:spcBef>
                  <a:spcPts val="800"/>
                </a:spcBef>
                <a:spcAft>
                  <a:spcPts val="0"/>
                </a:spcAft>
                <a:buNone/>
              </a:pPr>
              <a:r>
                <a:rPr lang="en" sz="1000">
                  <a:solidFill>
                    <a:schemeClr val="dk2"/>
                  </a:solidFill>
                  <a:latin typeface="Raleway"/>
                  <a:ea typeface="Raleway"/>
                  <a:cs typeface="Raleway"/>
                  <a:sym typeface="Raleway"/>
                </a:rPr>
                <a:t>to be more precise, and honest towards the data, they are actually showing us the 'current image' of the two cities, thus being more aligned with the times we are going through.</a:t>
              </a:r>
              <a:endParaRPr sz="1000">
                <a:solidFill>
                  <a:schemeClr val="dk2"/>
                </a:solidFill>
                <a:latin typeface="Raleway"/>
                <a:ea typeface="Raleway"/>
                <a:cs typeface="Raleway"/>
                <a:sym typeface="Raleway"/>
              </a:endParaRPr>
            </a:p>
            <a:p>
              <a:pPr marL="0" lvl="0" indent="0" algn="l" rtl="0">
                <a:spcBef>
                  <a:spcPts val="800"/>
                </a:spcBef>
                <a:spcAft>
                  <a:spcPts val="800"/>
                </a:spcAft>
                <a:buNone/>
              </a:pPr>
              <a:r>
                <a:rPr lang="en" sz="1000">
                  <a:solidFill>
                    <a:schemeClr val="dk2"/>
                  </a:solidFill>
                  <a:latin typeface="Raleway"/>
                  <a:ea typeface="Raleway"/>
                  <a:cs typeface="Raleway"/>
                  <a:sym typeface="Raleway"/>
                </a:rPr>
                <a:t>There is a strong urge to follow up this analysis in“normal” times</a:t>
              </a:r>
              <a:endParaRPr sz="1000">
                <a:solidFill>
                  <a:schemeClr val="dk2"/>
                </a:solidFill>
                <a:latin typeface="Raleway"/>
                <a:ea typeface="Raleway"/>
                <a:cs typeface="Raleway"/>
                <a:sym typeface="Raleway"/>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9"/>
        <p:cNvGrpSpPr/>
        <p:nvPr/>
      </p:nvGrpSpPr>
      <p:grpSpPr>
        <a:xfrm>
          <a:off x="0" y="0"/>
          <a:ext cx="0" cy="0"/>
          <a:chOff x="0" y="0"/>
          <a:chExt cx="0" cy="0"/>
        </a:xfrm>
      </p:grpSpPr>
      <p:pic>
        <p:nvPicPr>
          <p:cNvPr id="200" name="Google Shape;200;p29"/>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201" name="Google Shape;201;p29"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202" name="Google Shape;202;p29"/>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1. Results </a:t>
            </a:r>
            <a:endParaRPr sz="3000" b="1">
              <a:solidFill>
                <a:schemeClr val="lt2"/>
              </a:solidFill>
              <a:latin typeface="Raleway"/>
              <a:ea typeface="Raleway"/>
              <a:cs typeface="Raleway"/>
              <a:sym typeface="Raleway"/>
            </a:endParaRPr>
          </a:p>
          <a:p>
            <a:pPr marL="0" lvl="0" indent="0" algn="l" rtl="0">
              <a:spcBef>
                <a:spcPts val="0"/>
              </a:spcBef>
              <a:spcAft>
                <a:spcPts val="0"/>
              </a:spcAft>
              <a:buNone/>
            </a:pPr>
            <a:r>
              <a:rPr lang="en" sz="900" b="1">
                <a:solidFill>
                  <a:schemeClr val="lt2"/>
                </a:solidFill>
                <a:latin typeface="Raleway"/>
                <a:ea typeface="Raleway"/>
                <a:cs typeface="Raleway"/>
                <a:sym typeface="Raleway"/>
              </a:rPr>
              <a:t>              &amp; how to get ‘em</a:t>
            </a:r>
            <a:endParaRPr sz="900" b="1">
              <a:solidFill>
                <a:schemeClr val="lt2"/>
              </a:solidFill>
              <a:latin typeface="Raleway"/>
              <a:ea typeface="Raleway"/>
              <a:cs typeface="Raleway"/>
              <a:sym typeface="Raleway"/>
            </a:endParaRPr>
          </a:p>
        </p:txBody>
      </p:sp>
      <p:sp>
        <p:nvSpPr>
          <p:cNvPr id="203" name="Google Shape;203;p29"/>
          <p:cNvSpPr txBox="1">
            <a:spLocks noGrp="1"/>
          </p:cNvSpPr>
          <p:nvPr>
            <p:ph type="body" idx="4294967295"/>
          </p:nvPr>
        </p:nvSpPr>
        <p:spPr>
          <a:xfrm>
            <a:off x="2855550" y="1377475"/>
            <a:ext cx="3432900" cy="33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aleway"/>
                <a:ea typeface="Raleway"/>
                <a:cs typeface="Raleway"/>
                <a:sym typeface="Raleway"/>
              </a:rPr>
              <a:t>We can take ur previous methods and apply them again, now in our 2 data sets, combined.</a:t>
            </a:r>
            <a:endParaRPr sz="1200">
              <a:latin typeface="Raleway"/>
              <a:ea typeface="Raleway"/>
              <a:cs typeface="Raleway"/>
              <a:sym typeface="Raleway"/>
            </a:endParaRPr>
          </a:p>
          <a:p>
            <a:pPr marL="0" lvl="0" indent="0" algn="l" rtl="0">
              <a:spcBef>
                <a:spcPts val="1600"/>
              </a:spcBef>
              <a:spcAft>
                <a:spcPts val="0"/>
              </a:spcAft>
              <a:buNone/>
            </a:pPr>
            <a:r>
              <a:rPr lang="en" sz="1200">
                <a:latin typeface="Raleway"/>
                <a:ea typeface="Raleway"/>
                <a:cs typeface="Raleway"/>
                <a:sym typeface="Raleway"/>
              </a:rPr>
              <a:t>Our technique and approach is still in the same mind-set, as we dwell deeper.</a:t>
            </a:r>
            <a:endParaRPr sz="1200">
              <a:latin typeface="Raleway"/>
              <a:ea typeface="Raleway"/>
              <a:cs typeface="Raleway"/>
              <a:sym typeface="Raleway"/>
            </a:endParaRPr>
          </a:p>
          <a:p>
            <a:pPr marL="457200" lvl="0" indent="-317500" algn="l" rtl="0">
              <a:spcBef>
                <a:spcPts val="16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K-Means Clustering</a:t>
            </a:r>
            <a:br>
              <a:rPr lang="en" sz="1400">
                <a:latin typeface="Raleway"/>
                <a:ea typeface="Raleway"/>
                <a:cs typeface="Raleway"/>
                <a:sym typeface="Raleway"/>
              </a:rPr>
            </a:br>
            <a:r>
              <a:rPr lang="en" sz="1200">
                <a:latin typeface="Raleway"/>
                <a:ea typeface="Raleway"/>
                <a:cs typeface="Raleway"/>
                <a:sym typeface="Raleway"/>
              </a:rPr>
              <a:t>Complete and concise datasets</a:t>
            </a:r>
            <a:endParaRPr sz="1200">
              <a:latin typeface="Raleway"/>
              <a:ea typeface="Raleway"/>
              <a:cs typeface="Raleway"/>
              <a:sym typeface="Raleway"/>
            </a:endParaRPr>
          </a:p>
          <a:p>
            <a:pPr marL="0" lvl="0" indent="0" algn="l" rtl="0">
              <a:spcBef>
                <a:spcPts val="1000"/>
              </a:spcBef>
              <a:spcAft>
                <a:spcPts val="0"/>
              </a:spcAft>
              <a:buNone/>
            </a:pPr>
            <a:endParaRPr sz="1200">
              <a:latin typeface="Raleway"/>
              <a:ea typeface="Raleway"/>
              <a:cs typeface="Raleway"/>
              <a:sym typeface="Raleway"/>
            </a:endParaRPr>
          </a:p>
          <a:p>
            <a:pPr marL="457200" lvl="0" indent="-317500" algn="l" rtl="0">
              <a:spcBef>
                <a:spcPts val="1000"/>
              </a:spcBef>
              <a:spcAft>
                <a:spcPts val="1000"/>
              </a:spcAft>
              <a:buClr>
                <a:schemeClr val="dk1"/>
              </a:buClr>
              <a:buSzPts val="1400"/>
              <a:buFont typeface="Raleway"/>
              <a:buChar char="➔"/>
            </a:pPr>
            <a:r>
              <a:rPr lang="en" sz="1400" b="1">
                <a:solidFill>
                  <a:schemeClr val="dk1"/>
                </a:solidFill>
                <a:latin typeface="Raleway"/>
                <a:ea typeface="Raleway"/>
                <a:cs typeface="Raleway"/>
                <a:sym typeface="Raleway"/>
              </a:rPr>
              <a:t>Visualization</a:t>
            </a:r>
            <a:br>
              <a:rPr lang="en" sz="1400">
                <a:latin typeface="Raleway"/>
                <a:ea typeface="Raleway"/>
                <a:cs typeface="Raleway"/>
                <a:sym typeface="Raleway"/>
              </a:rPr>
            </a:br>
            <a:r>
              <a:rPr lang="en" sz="1200">
                <a:latin typeface="Raleway"/>
                <a:ea typeface="Raleway"/>
                <a:cs typeface="Raleway"/>
                <a:sym typeface="Raleway"/>
              </a:rPr>
              <a:t>Clear and compact visual aid for our story</a:t>
            </a:r>
            <a:endParaRPr sz="1200">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0"/>
          <p:cNvSpPr txBox="1">
            <a:spLocks noGrp="1"/>
          </p:cNvSpPr>
          <p:nvPr>
            <p:ph type="title"/>
          </p:nvPr>
        </p:nvSpPr>
        <p:spPr>
          <a:xfrm>
            <a:off x="288350" y="588650"/>
            <a:ext cx="6247800" cy="354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b="0"/>
              <a:t>Like before, we have the combined Top 10 in the format that we can use.</a:t>
            </a:r>
            <a:endParaRPr sz="2300" b="0"/>
          </a:p>
          <a:p>
            <a:pPr marL="0" lvl="0" indent="0" algn="l" rtl="0">
              <a:spcBef>
                <a:spcPts val="1600"/>
              </a:spcBef>
              <a:spcAft>
                <a:spcPts val="1000"/>
              </a:spcAft>
              <a:buNone/>
            </a:pPr>
            <a:endParaRPr/>
          </a:p>
        </p:txBody>
      </p:sp>
      <p:grpSp>
        <p:nvGrpSpPr>
          <p:cNvPr id="209" name="Google Shape;209;p30"/>
          <p:cNvGrpSpPr/>
          <p:nvPr/>
        </p:nvGrpSpPr>
        <p:grpSpPr>
          <a:xfrm>
            <a:off x="451041" y="3130341"/>
            <a:ext cx="1977573" cy="2013170"/>
            <a:chOff x="6803275" y="395363"/>
            <a:chExt cx="2212050" cy="2537076"/>
          </a:xfrm>
        </p:grpSpPr>
        <p:pic>
          <p:nvPicPr>
            <p:cNvPr id="210" name="Google Shape;210;p30"/>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id="211" name="Google Shape;211;p30" descr="Piece of duct tape sticking a note to the slide"/>
            <p:cNvPicPr preferRelativeResize="0"/>
            <p:nvPr/>
          </p:nvPicPr>
          <p:blipFill rotWithShape="1">
            <a:blip r:embed="rId4">
              <a:alphaModFix/>
            </a:blip>
            <a:srcRect l="9244" t="5926" r="2118" b="10011"/>
            <a:stretch/>
          </p:blipFill>
          <p:spPr>
            <a:xfrm rot="154826">
              <a:off x="7370663" y="419419"/>
              <a:ext cx="1077273" cy="382687"/>
            </a:xfrm>
            <a:prstGeom prst="rect">
              <a:avLst/>
            </a:prstGeom>
            <a:noFill/>
            <a:ln>
              <a:noFill/>
            </a:ln>
          </p:spPr>
        </p:pic>
        <p:sp>
          <p:nvSpPr>
            <p:cNvPr id="212" name="Google Shape;212;p30"/>
            <p:cNvSpPr txBox="1"/>
            <p:nvPr/>
          </p:nvSpPr>
          <p:spPr>
            <a:xfrm>
              <a:off x="6944800" y="684231"/>
              <a:ext cx="1929000" cy="20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Raleway"/>
                  <a:ea typeface="Raleway"/>
                  <a:cs typeface="Raleway"/>
                  <a:sym typeface="Raleway"/>
                </a:rPr>
                <a:t>Insider</a:t>
              </a:r>
              <a:endParaRPr b="1">
                <a:solidFill>
                  <a:schemeClr val="dk1"/>
                </a:solidFill>
                <a:latin typeface="Raleway"/>
                <a:ea typeface="Raleway"/>
                <a:cs typeface="Raleway"/>
                <a:sym typeface="Raleway"/>
              </a:endParaRPr>
            </a:p>
            <a:p>
              <a:pPr marL="0" lvl="0" indent="0" algn="l" rtl="0">
                <a:spcBef>
                  <a:spcPts val="800"/>
                </a:spcBef>
                <a:spcAft>
                  <a:spcPts val="800"/>
                </a:spcAft>
                <a:buNone/>
              </a:pPr>
              <a:r>
                <a:rPr lang="en" sz="1200">
                  <a:solidFill>
                    <a:schemeClr val="dk2"/>
                  </a:solidFill>
                  <a:latin typeface="Raleway"/>
                  <a:ea typeface="Raleway"/>
                  <a:cs typeface="Raleway"/>
                  <a:sym typeface="Raleway"/>
                </a:rPr>
                <a:t>The code and general approach is still the same, hence the avoidance of repetitive code chunks</a:t>
              </a:r>
              <a:endParaRPr b="1">
                <a:solidFill>
                  <a:schemeClr val="dk1"/>
                </a:solidFill>
                <a:latin typeface="Raleway"/>
                <a:ea typeface="Raleway"/>
                <a:cs typeface="Raleway"/>
                <a:sym typeface="Raleway"/>
              </a:endParaRPr>
            </a:p>
          </p:txBody>
        </p:sp>
      </p:grpSp>
      <p:pic>
        <p:nvPicPr>
          <p:cNvPr id="213" name="Google Shape;213;p30"/>
          <p:cNvPicPr preferRelativeResize="0"/>
          <p:nvPr/>
        </p:nvPicPr>
        <p:blipFill>
          <a:blip r:embed="rId5">
            <a:alphaModFix/>
          </a:blip>
          <a:stretch>
            <a:fillRect/>
          </a:stretch>
        </p:blipFill>
        <p:spPr>
          <a:xfrm>
            <a:off x="3642751" y="1469050"/>
            <a:ext cx="5429950" cy="35186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a:spLocks noGrp="1"/>
          </p:cNvSpPr>
          <p:nvPr>
            <p:ph type="title"/>
          </p:nvPr>
        </p:nvSpPr>
        <p:spPr>
          <a:xfrm>
            <a:off x="224575" y="-2"/>
            <a:ext cx="4045200" cy="303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lt2"/>
                </a:solidFill>
              </a:rPr>
              <a:t>Graphical presentation of the </a:t>
            </a:r>
            <a:r>
              <a:rPr lang="en" sz="2500"/>
              <a:t>CLUSTERS </a:t>
            </a:r>
            <a:r>
              <a:rPr lang="en" sz="2500">
                <a:solidFill>
                  <a:schemeClr val="lt2"/>
                </a:solidFill>
              </a:rPr>
              <a:t>and their </a:t>
            </a:r>
            <a:r>
              <a:rPr lang="en" sz="2500"/>
              <a:t>Neighbourhoods </a:t>
            </a:r>
            <a:r>
              <a:rPr lang="en" sz="2500">
                <a:solidFill>
                  <a:schemeClr val="lt2"/>
                </a:solidFill>
              </a:rPr>
              <a:t>from each city</a:t>
            </a:r>
            <a:endParaRPr sz="3400">
              <a:solidFill>
                <a:schemeClr val="lt2"/>
              </a:solidFill>
            </a:endParaRPr>
          </a:p>
        </p:txBody>
      </p:sp>
      <p:grpSp>
        <p:nvGrpSpPr>
          <p:cNvPr id="219" name="Google Shape;219;p31"/>
          <p:cNvGrpSpPr/>
          <p:nvPr/>
        </p:nvGrpSpPr>
        <p:grpSpPr>
          <a:xfrm>
            <a:off x="198473" y="2987898"/>
            <a:ext cx="1720975" cy="2124801"/>
            <a:chOff x="6803275" y="395363"/>
            <a:chExt cx="2212050" cy="2537076"/>
          </a:xfrm>
        </p:grpSpPr>
        <p:pic>
          <p:nvPicPr>
            <p:cNvPr id="220" name="Google Shape;220;p31"/>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id="221" name="Google Shape;221;p31" descr="Piece of duct tape sticking a note to the slide"/>
            <p:cNvPicPr preferRelativeResize="0"/>
            <p:nvPr/>
          </p:nvPicPr>
          <p:blipFill rotWithShape="1">
            <a:blip r:embed="rId4">
              <a:alphaModFix/>
            </a:blip>
            <a:srcRect l="9244" t="5926" r="2118" b="10011"/>
            <a:stretch/>
          </p:blipFill>
          <p:spPr>
            <a:xfrm rot="154826">
              <a:off x="7370663" y="419419"/>
              <a:ext cx="1077273" cy="382687"/>
            </a:xfrm>
            <a:prstGeom prst="rect">
              <a:avLst/>
            </a:prstGeom>
            <a:noFill/>
            <a:ln>
              <a:noFill/>
            </a:ln>
          </p:spPr>
        </p:pic>
        <p:sp>
          <p:nvSpPr>
            <p:cNvPr id="222" name="Google Shape;222;p31"/>
            <p:cNvSpPr txBox="1"/>
            <p:nvPr/>
          </p:nvSpPr>
          <p:spPr>
            <a:xfrm>
              <a:off x="6944800" y="684231"/>
              <a:ext cx="1929000" cy="20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Raleway"/>
                  <a:ea typeface="Raleway"/>
                  <a:cs typeface="Raleway"/>
                  <a:sym typeface="Raleway"/>
                </a:rPr>
                <a:t>Insider</a:t>
              </a:r>
              <a:endParaRPr b="1">
                <a:solidFill>
                  <a:schemeClr val="dk1"/>
                </a:solidFill>
                <a:latin typeface="Raleway"/>
                <a:ea typeface="Raleway"/>
                <a:cs typeface="Raleway"/>
                <a:sym typeface="Raleway"/>
              </a:endParaRPr>
            </a:p>
            <a:p>
              <a:pPr marL="0" lvl="0" indent="0" algn="l" rtl="0">
                <a:spcBef>
                  <a:spcPts val="800"/>
                </a:spcBef>
                <a:spcAft>
                  <a:spcPts val="800"/>
                </a:spcAft>
                <a:buNone/>
              </a:pPr>
              <a:r>
                <a:rPr lang="en" sz="1000">
                  <a:latin typeface="Raleway"/>
                  <a:ea typeface="Raleway"/>
                  <a:cs typeface="Raleway"/>
                  <a:sym typeface="Raleway"/>
                </a:rPr>
                <a:t>We see here that are some clusters that have nice data and come not. Again, further analysis at later times will provide better insight</a:t>
              </a:r>
              <a:endParaRPr sz="1000">
                <a:latin typeface="Raleway"/>
                <a:ea typeface="Raleway"/>
                <a:cs typeface="Raleway"/>
                <a:sym typeface="Raleway"/>
              </a:endParaRPr>
            </a:p>
          </p:txBody>
        </p:sp>
      </p:grpSp>
      <p:pic>
        <p:nvPicPr>
          <p:cNvPr id="223" name="Google Shape;223;p31"/>
          <p:cNvPicPr preferRelativeResize="0"/>
          <p:nvPr/>
        </p:nvPicPr>
        <p:blipFill>
          <a:blip r:embed="rId5">
            <a:alphaModFix/>
          </a:blip>
          <a:stretch>
            <a:fillRect/>
          </a:stretch>
        </p:blipFill>
        <p:spPr>
          <a:xfrm>
            <a:off x="2550150" y="1927300"/>
            <a:ext cx="6593850" cy="3216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idx="4294967295"/>
          </p:nvPr>
        </p:nvSpPr>
        <p:spPr>
          <a:xfrm>
            <a:off x="535775" y="712150"/>
            <a:ext cx="8209500" cy="7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chemeClr val="dk1"/>
                </a:solidFill>
              </a:rPr>
              <a:t>Project Title: Clustering for Similarities in NYC &amp; Toronto</a:t>
            </a:r>
            <a:endParaRPr sz="3600">
              <a:solidFill>
                <a:schemeClr val="dk1"/>
              </a:solidFill>
            </a:endParaRPr>
          </a:p>
          <a:p>
            <a:pPr marL="0" lvl="0" indent="0" algn="l" rtl="0">
              <a:spcBef>
                <a:spcPts val="1600"/>
              </a:spcBef>
              <a:spcAft>
                <a:spcPts val="1600"/>
              </a:spcAft>
              <a:buNone/>
            </a:pPr>
            <a:endParaRPr sz="3600">
              <a:solidFill>
                <a:schemeClr val="dk1"/>
              </a:solidFill>
            </a:endParaRPr>
          </a:p>
        </p:txBody>
      </p:sp>
      <p:sp>
        <p:nvSpPr>
          <p:cNvPr id="71" name="Google Shape;71;p14"/>
          <p:cNvSpPr txBox="1">
            <a:spLocks noGrp="1"/>
          </p:cNvSpPr>
          <p:nvPr>
            <p:ph type="title" idx="4294967295"/>
          </p:nvPr>
        </p:nvSpPr>
        <p:spPr>
          <a:xfrm>
            <a:off x="672200" y="1480150"/>
            <a:ext cx="61221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b="0">
              <a:latin typeface="Lato"/>
              <a:ea typeface="Lato"/>
              <a:cs typeface="Lato"/>
              <a:sym typeface="Lato"/>
            </a:endParaRPr>
          </a:p>
          <a:p>
            <a:pPr marL="0" lvl="0" indent="0" algn="l" rtl="0">
              <a:lnSpc>
                <a:spcPct val="115000"/>
              </a:lnSpc>
              <a:spcBef>
                <a:spcPts val="1600"/>
              </a:spcBef>
              <a:spcAft>
                <a:spcPts val="1600"/>
              </a:spcAft>
              <a:buNone/>
            </a:pPr>
            <a:r>
              <a:rPr lang="en" sz="1800" b="0">
                <a:latin typeface="Lato"/>
                <a:ea typeface="Lato"/>
                <a:cs typeface="Lato"/>
                <a:sym typeface="Lato"/>
              </a:rPr>
              <a:t>During this long voyage through IBM's Professional Certificate track, we've learned so much about the whole notion of using the data all around us to create stories and say something meaningful with them. This is my attempt at exactly that. In this Capstone Project, we will try and visualize, in different ways while using different techniques, the similarities between NYC and Toronto.</a:t>
            </a:r>
            <a:endParaRPr sz="1800" b="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2"/>
          <p:cNvSpPr txBox="1">
            <a:spLocks noGrp="1"/>
          </p:cNvSpPr>
          <p:nvPr>
            <p:ph type="title"/>
          </p:nvPr>
        </p:nvSpPr>
        <p:spPr>
          <a:xfrm>
            <a:off x="224575" y="0"/>
            <a:ext cx="4347300" cy="298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lt2"/>
                </a:solidFill>
              </a:rPr>
              <a:t>There are some basic groups of </a:t>
            </a:r>
            <a:r>
              <a:rPr lang="en" sz="2500"/>
              <a:t>Venue Categories </a:t>
            </a:r>
            <a:r>
              <a:rPr lang="en" sz="2500">
                <a:solidFill>
                  <a:schemeClr val="lt2"/>
                </a:solidFill>
              </a:rPr>
              <a:t>spread throughout our </a:t>
            </a:r>
            <a:r>
              <a:rPr lang="en" sz="2500"/>
              <a:t>Neighbourhoods </a:t>
            </a:r>
            <a:r>
              <a:rPr lang="en" sz="2500">
                <a:solidFill>
                  <a:schemeClr val="lt2"/>
                </a:solidFill>
              </a:rPr>
              <a:t>but also, in a distinct way between the Clusters</a:t>
            </a:r>
            <a:endParaRPr sz="3400">
              <a:solidFill>
                <a:schemeClr val="lt2"/>
              </a:solidFill>
            </a:endParaRPr>
          </a:p>
        </p:txBody>
      </p:sp>
      <p:grpSp>
        <p:nvGrpSpPr>
          <p:cNvPr id="229" name="Google Shape;229;p32"/>
          <p:cNvGrpSpPr/>
          <p:nvPr/>
        </p:nvGrpSpPr>
        <p:grpSpPr>
          <a:xfrm>
            <a:off x="224572" y="3100642"/>
            <a:ext cx="1720975" cy="2042853"/>
            <a:chOff x="6803275" y="395363"/>
            <a:chExt cx="2212050" cy="2537076"/>
          </a:xfrm>
        </p:grpSpPr>
        <p:pic>
          <p:nvPicPr>
            <p:cNvPr id="230" name="Google Shape;230;p32"/>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id="231" name="Google Shape;231;p32" descr="Piece of duct tape sticking a note to the slide"/>
            <p:cNvPicPr preferRelativeResize="0"/>
            <p:nvPr/>
          </p:nvPicPr>
          <p:blipFill rotWithShape="1">
            <a:blip r:embed="rId4">
              <a:alphaModFix/>
            </a:blip>
            <a:srcRect l="9244" t="5926" r="2118" b="10011"/>
            <a:stretch/>
          </p:blipFill>
          <p:spPr>
            <a:xfrm rot="154826">
              <a:off x="7370663" y="419419"/>
              <a:ext cx="1077273" cy="382687"/>
            </a:xfrm>
            <a:prstGeom prst="rect">
              <a:avLst/>
            </a:prstGeom>
            <a:noFill/>
            <a:ln>
              <a:noFill/>
            </a:ln>
          </p:spPr>
        </p:pic>
        <p:sp>
          <p:nvSpPr>
            <p:cNvPr id="232" name="Google Shape;232;p32"/>
            <p:cNvSpPr txBox="1"/>
            <p:nvPr/>
          </p:nvSpPr>
          <p:spPr>
            <a:xfrm>
              <a:off x="6944800" y="826152"/>
              <a:ext cx="1929000" cy="20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Raleway"/>
                  <a:ea typeface="Raleway"/>
                  <a:cs typeface="Raleway"/>
                  <a:sym typeface="Raleway"/>
                </a:rPr>
                <a:t>Insider</a:t>
              </a:r>
              <a:endParaRPr b="1">
                <a:solidFill>
                  <a:schemeClr val="dk1"/>
                </a:solidFill>
                <a:latin typeface="Raleway"/>
                <a:ea typeface="Raleway"/>
                <a:cs typeface="Raleway"/>
                <a:sym typeface="Raleway"/>
              </a:endParaRPr>
            </a:p>
            <a:p>
              <a:pPr marL="0" lvl="0" indent="0" algn="l" rtl="0">
                <a:spcBef>
                  <a:spcPts val="800"/>
                </a:spcBef>
                <a:spcAft>
                  <a:spcPts val="800"/>
                </a:spcAft>
                <a:buNone/>
              </a:pPr>
              <a:r>
                <a:rPr lang="en" sz="1000">
                  <a:latin typeface="Raleway"/>
                  <a:ea typeface="Raleway"/>
                  <a:cs typeface="Raleway"/>
                  <a:sym typeface="Raleway"/>
                </a:rPr>
                <a:t>The distribution is a clear indicator of the current trends and NYC’s/Toronto’s daily habbits</a:t>
              </a:r>
              <a:endParaRPr sz="1000">
                <a:latin typeface="Raleway"/>
                <a:ea typeface="Raleway"/>
                <a:cs typeface="Raleway"/>
                <a:sym typeface="Raleway"/>
              </a:endParaRPr>
            </a:p>
          </p:txBody>
        </p:sp>
      </p:grpSp>
      <p:pic>
        <p:nvPicPr>
          <p:cNvPr id="233" name="Google Shape;233;p32"/>
          <p:cNvPicPr preferRelativeResize="0"/>
          <p:nvPr/>
        </p:nvPicPr>
        <p:blipFill>
          <a:blip r:embed="rId5">
            <a:alphaModFix/>
          </a:blip>
          <a:stretch>
            <a:fillRect/>
          </a:stretch>
        </p:blipFill>
        <p:spPr>
          <a:xfrm>
            <a:off x="4572000" y="1646554"/>
            <a:ext cx="4572001" cy="349694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37"/>
        <p:cNvGrpSpPr/>
        <p:nvPr/>
      </p:nvGrpSpPr>
      <p:grpSpPr>
        <a:xfrm>
          <a:off x="0" y="0"/>
          <a:ext cx="0" cy="0"/>
          <a:chOff x="0" y="0"/>
          <a:chExt cx="0" cy="0"/>
        </a:xfrm>
      </p:grpSpPr>
      <p:pic>
        <p:nvPicPr>
          <p:cNvPr id="238" name="Google Shape;238;p33"/>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239" name="Google Shape;239;p33"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240" name="Google Shape;240;p33"/>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5. Conclusion</a:t>
            </a:r>
            <a:endParaRPr sz="3000" b="1">
              <a:solidFill>
                <a:schemeClr val="lt2"/>
              </a:solidFill>
              <a:latin typeface="Raleway"/>
              <a:ea typeface="Raleway"/>
              <a:cs typeface="Raleway"/>
              <a:sym typeface="Raleway"/>
            </a:endParaRPr>
          </a:p>
        </p:txBody>
      </p:sp>
      <p:sp>
        <p:nvSpPr>
          <p:cNvPr id="241" name="Google Shape;241;p33"/>
          <p:cNvSpPr txBox="1">
            <a:spLocks noGrp="1"/>
          </p:cNvSpPr>
          <p:nvPr>
            <p:ph type="body" idx="4294967295"/>
          </p:nvPr>
        </p:nvSpPr>
        <p:spPr>
          <a:xfrm>
            <a:off x="2855550" y="1377475"/>
            <a:ext cx="3432900" cy="33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aleway"/>
                <a:ea typeface="Raleway"/>
                <a:cs typeface="Raleway"/>
                <a:sym typeface="Raleway"/>
              </a:rPr>
              <a:t>The basic notion of this endeavour was to find similarities between the Neighbourhoods of New York City and Toronto.I believe that this has been achieved.</a:t>
            </a:r>
            <a:endParaRPr sz="1200">
              <a:latin typeface="Raleway"/>
              <a:ea typeface="Raleway"/>
              <a:cs typeface="Raleway"/>
              <a:sym typeface="Raleway"/>
            </a:endParaRPr>
          </a:p>
          <a:p>
            <a:pPr marL="457200" lvl="0" indent="-317500" algn="l" rtl="0">
              <a:spcBef>
                <a:spcPts val="16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Milestones</a:t>
            </a:r>
            <a:br>
              <a:rPr lang="en" sz="1200">
                <a:latin typeface="Raleway"/>
                <a:ea typeface="Raleway"/>
                <a:cs typeface="Raleway"/>
                <a:sym typeface="Raleway"/>
              </a:rPr>
            </a:br>
            <a:r>
              <a:rPr lang="en" sz="1100">
                <a:latin typeface="Raleway"/>
                <a:ea typeface="Raleway"/>
                <a:cs typeface="Raleway"/>
                <a:sym typeface="Raleway"/>
              </a:rPr>
              <a:t>Our work, methods and code applied successfully in a topic</a:t>
            </a:r>
            <a:endParaRPr sz="1100">
              <a:latin typeface="Raleway"/>
              <a:ea typeface="Raleway"/>
              <a:cs typeface="Raleway"/>
              <a:sym typeface="Raleway"/>
            </a:endParaRPr>
          </a:p>
          <a:p>
            <a:pPr marL="457200" lvl="0" indent="-317500" algn="l" rtl="0">
              <a:spcBef>
                <a:spcPts val="10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Impact</a:t>
            </a:r>
            <a:br>
              <a:rPr lang="en" sz="1200">
                <a:latin typeface="Raleway"/>
                <a:ea typeface="Raleway"/>
                <a:cs typeface="Raleway"/>
                <a:sym typeface="Raleway"/>
              </a:rPr>
            </a:br>
            <a:r>
              <a:rPr lang="en" sz="1000">
                <a:latin typeface="Raleway"/>
                <a:ea typeface="Raleway"/>
                <a:cs typeface="Raleway"/>
                <a:sym typeface="Raleway"/>
              </a:rPr>
              <a:t>Using this tool is still valid, for business, personal, academic purposes  or otherwise.</a:t>
            </a:r>
            <a:endParaRPr sz="1000">
              <a:latin typeface="Raleway"/>
              <a:ea typeface="Raleway"/>
              <a:cs typeface="Raleway"/>
              <a:sym typeface="Raleway"/>
            </a:endParaRPr>
          </a:p>
          <a:p>
            <a:pPr marL="457200" lvl="0" indent="-304800" algn="l" rtl="0">
              <a:spcBef>
                <a:spcPts val="1000"/>
              </a:spcBef>
              <a:spcAft>
                <a:spcPts val="1000"/>
              </a:spcAft>
              <a:buClr>
                <a:schemeClr val="dk1"/>
              </a:buClr>
              <a:buSzPts val="1200"/>
              <a:buFont typeface="Raleway"/>
              <a:buChar char="➔"/>
            </a:pPr>
            <a:r>
              <a:rPr lang="en" sz="1400" b="1">
                <a:solidFill>
                  <a:schemeClr val="dk1"/>
                </a:solidFill>
                <a:latin typeface="Raleway"/>
                <a:ea typeface="Raleway"/>
                <a:cs typeface="Raleway"/>
                <a:sym typeface="Raleway"/>
              </a:rPr>
              <a:t>What’s next?</a:t>
            </a:r>
            <a:br>
              <a:rPr lang="en" sz="1200">
                <a:latin typeface="Raleway"/>
                <a:ea typeface="Raleway"/>
                <a:cs typeface="Raleway"/>
                <a:sym typeface="Raleway"/>
              </a:rPr>
            </a:br>
            <a:r>
              <a:rPr lang="en" sz="1200">
                <a:latin typeface="Raleway"/>
                <a:ea typeface="Raleway"/>
                <a:cs typeface="Raleway"/>
                <a:sym typeface="Raleway"/>
              </a:rPr>
              <a:t>More testing after the global lockdown for better results/understanding</a:t>
            </a:r>
            <a:endParaRPr sz="120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5"/>
        <p:cNvGrpSpPr/>
        <p:nvPr/>
      </p:nvGrpSpPr>
      <p:grpSpPr>
        <a:xfrm>
          <a:off x="0" y="0"/>
          <a:ext cx="0" cy="0"/>
          <a:chOff x="0" y="0"/>
          <a:chExt cx="0" cy="0"/>
        </a:xfrm>
      </p:grpSpPr>
      <p:pic>
        <p:nvPicPr>
          <p:cNvPr id="76" name="Google Shape;76;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77" name="Google Shape;77;p15"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78" name="Google Shape;78;p15"/>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1. New York City</a:t>
            </a:r>
            <a:endParaRPr sz="3000" b="1">
              <a:solidFill>
                <a:schemeClr val="lt2"/>
              </a:solidFill>
              <a:latin typeface="Raleway"/>
              <a:ea typeface="Raleway"/>
              <a:cs typeface="Raleway"/>
              <a:sym typeface="Raleway"/>
            </a:endParaRPr>
          </a:p>
        </p:txBody>
      </p:sp>
      <p:sp>
        <p:nvSpPr>
          <p:cNvPr id="79" name="Google Shape;79;p15"/>
          <p:cNvSpPr txBox="1">
            <a:spLocks noGrp="1"/>
          </p:cNvSpPr>
          <p:nvPr>
            <p:ph type="body" idx="4294967295"/>
          </p:nvPr>
        </p:nvSpPr>
        <p:spPr>
          <a:xfrm>
            <a:off x="2855550" y="1377480"/>
            <a:ext cx="3432900" cy="3327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1000"/>
              </a:spcAft>
              <a:buClr>
                <a:schemeClr val="dk1"/>
              </a:buClr>
              <a:buSzPts val="1400"/>
              <a:buFont typeface="Raleway"/>
              <a:buChar char="➔"/>
            </a:pPr>
            <a:r>
              <a:rPr lang="en" sz="1200">
                <a:latin typeface="Raleway"/>
                <a:ea typeface="Raleway"/>
                <a:cs typeface="Raleway"/>
                <a:sym typeface="Raleway"/>
              </a:rPr>
              <a:t>New York City (NYC) is one of the most populous cities in the USA, having a wide range of diversity, be it cultural or otherwise. Also, we are looking at one of the most powerful states, in economic terms. Besides her illustrious fame, acquired with the exposure in so many mediums (TV shows, movies, etc), her beauty makes her one of the most visited places in the world, for the past several years. In Nyc we have five (5) boroughs: Manhattan, Staten Island, Queens, Brooklyn and the Bronx.</a:t>
            </a:r>
            <a:endParaRPr sz="12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3"/>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85" name="Google Shape;85;p16"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86" name="Google Shape;86;p16"/>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2. Toronto</a:t>
            </a:r>
            <a:endParaRPr sz="3000" b="1">
              <a:solidFill>
                <a:schemeClr val="lt2"/>
              </a:solidFill>
              <a:latin typeface="Raleway"/>
              <a:ea typeface="Raleway"/>
              <a:cs typeface="Raleway"/>
              <a:sym typeface="Raleway"/>
            </a:endParaRPr>
          </a:p>
        </p:txBody>
      </p:sp>
      <p:sp>
        <p:nvSpPr>
          <p:cNvPr id="87" name="Google Shape;87;p16"/>
          <p:cNvSpPr txBox="1">
            <a:spLocks noGrp="1"/>
          </p:cNvSpPr>
          <p:nvPr>
            <p:ph type="body" idx="4294967295"/>
          </p:nvPr>
        </p:nvSpPr>
        <p:spPr>
          <a:xfrm>
            <a:off x="2855550" y="1377480"/>
            <a:ext cx="3432900" cy="3327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1000"/>
              </a:spcAft>
              <a:buClr>
                <a:schemeClr val="dk1"/>
              </a:buClr>
              <a:buSzPts val="1400"/>
              <a:buFont typeface="Raleway"/>
              <a:buChar char="➔"/>
            </a:pPr>
            <a:r>
              <a:rPr lang="en" sz="1200">
                <a:latin typeface="Raleway"/>
                <a:ea typeface="Raleway"/>
                <a:cs typeface="Raleway"/>
                <a:sym typeface="Raleway"/>
              </a:rPr>
              <a:t>Toronto shares many of NYC's characteristics, from the get-go. Also, the most populous city in Canada, as well as being one of it's most powerful centers for businesses, manufacturing etc. Here, in Toronto, things might be a lot more toned down compared to NYC, but it's beauty is still there for travellers to enjoy.</a:t>
            </a:r>
            <a:endParaRPr sz="1200">
              <a:solidFill>
                <a:schemeClr val="dk2"/>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283100" y="712150"/>
            <a:ext cx="86316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Are you looking to expand your business from NYC to TO? </a:t>
            </a:r>
            <a:endParaRPr/>
          </a:p>
          <a:p>
            <a:pPr marL="0" lvl="0" indent="0" algn="l" rtl="0">
              <a:spcBef>
                <a:spcPts val="0"/>
              </a:spcBef>
              <a:spcAft>
                <a:spcPts val="0"/>
              </a:spcAft>
              <a:buNone/>
            </a:pPr>
            <a:r>
              <a:rPr lang="en">
                <a:solidFill>
                  <a:schemeClr val="accent5"/>
                </a:solidFill>
              </a:rPr>
              <a:t>Or academic needs</a:t>
            </a:r>
            <a:endParaRPr>
              <a:solidFill>
                <a:schemeClr val="accent5"/>
              </a:solidFill>
            </a:endParaRPr>
          </a:p>
          <a:p>
            <a:pPr marL="0" lvl="0" indent="0" algn="l" rtl="0">
              <a:spcBef>
                <a:spcPts val="0"/>
              </a:spcBef>
              <a:spcAft>
                <a:spcPts val="0"/>
              </a:spcAft>
              <a:buNone/>
            </a:pPr>
            <a:r>
              <a:rPr lang="en">
                <a:solidFill>
                  <a:schemeClr val="accent5"/>
                </a:solidFill>
              </a:rPr>
              <a:t>Sent you there?</a:t>
            </a:r>
            <a:endParaRPr>
              <a:solidFill>
                <a:schemeClr val="accent5"/>
              </a:solidFill>
            </a:endParaRPr>
          </a:p>
        </p:txBody>
      </p:sp>
      <p:grpSp>
        <p:nvGrpSpPr>
          <p:cNvPr id="93" name="Google Shape;93;p17"/>
          <p:cNvGrpSpPr/>
          <p:nvPr/>
        </p:nvGrpSpPr>
        <p:grpSpPr>
          <a:xfrm>
            <a:off x="6439472" y="2209873"/>
            <a:ext cx="2475063" cy="2537076"/>
            <a:chOff x="6803275" y="395363"/>
            <a:chExt cx="2212050" cy="2537076"/>
          </a:xfrm>
        </p:grpSpPr>
        <p:pic>
          <p:nvPicPr>
            <p:cNvPr id="94" name="Google Shape;94;p17"/>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id="95" name="Google Shape;95;p17" descr="Piece of duct tape sticking a note to the slide"/>
            <p:cNvPicPr preferRelativeResize="0"/>
            <p:nvPr/>
          </p:nvPicPr>
          <p:blipFill rotWithShape="1">
            <a:blip r:embed="rId4">
              <a:alphaModFix/>
            </a:blip>
            <a:srcRect l="9244" t="5926" r="2118" b="10011"/>
            <a:stretch/>
          </p:blipFill>
          <p:spPr>
            <a:xfrm rot="154826">
              <a:off x="7370663" y="419419"/>
              <a:ext cx="1077273" cy="382687"/>
            </a:xfrm>
            <a:prstGeom prst="rect">
              <a:avLst/>
            </a:prstGeom>
            <a:noFill/>
            <a:ln>
              <a:noFill/>
            </a:ln>
          </p:spPr>
        </p:pic>
        <p:sp>
          <p:nvSpPr>
            <p:cNvPr id="96" name="Google Shape;96;p17"/>
            <p:cNvSpPr txBox="1"/>
            <p:nvPr/>
          </p:nvSpPr>
          <p:spPr>
            <a:xfrm>
              <a:off x="6944800" y="684231"/>
              <a:ext cx="1929000" cy="20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b="1">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marL="0" lvl="0" indent="0" algn="l" rtl="0">
                <a:spcBef>
                  <a:spcPts val="800"/>
                </a:spcBef>
                <a:spcAft>
                  <a:spcPts val="800"/>
                </a:spcAft>
                <a:buNone/>
              </a:pPr>
              <a:r>
                <a:rPr lang="en" sz="1000">
                  <a:solidFill>
                    <a:schemeClr val="dk2"/>
                  </a:solidFill>
                  <a:latin typeface="Raleway"/>
                  <a:ea typeface="Raleway"/>
                  <a:cs typeface="Raleway"/>
                  <a:sym typeface="Raleway"/>
                </a:rPr>
                <a:t>Using data wrangling techniques and location data we will study, analyze, cluster and compare the neighbourhoods of NYC and Toronto. We will dive headlong into the data at hand, using most of the techniques passed on to us throughout this course and try to see the similarities between the two cities.</a:t>
              </a:r>
              <a:endParaRPr sz="800" b="1">
                <a:solidFill>
                  <a:schemeClr val="dk2"/>
                </a:solidFill>
                <a:latin typeface="Raleway"/>
                <a:ea typeface="Raleway"/>
                <a:cs typeface="Raleway"/>
                <a:sym typeface="Raleway"/>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0">
                <a:solidFill>
                  <a:schemeClr val="dk2"/>
                </a:solidFill>
              </a:rPr>
              <a:t>For our “Neighbourhood Data” we have </a:t>
            </a:r>
            <a:r>
              <a:rPr lang="en"/>
              <a:t>TWO DIFFERENT FORMATS</a:t>
            </a:r>
            <a:r>
              <a:rPr lang="en" sz="2400"/>
              <a:t> </a:t>
            </a:r>
            <a:r>
              <a:rPr lang="en" sz="2400" b="0">
                <a:solidFill>
                  <a:schemeClr val="dk2"/>
                </a:solidFill>
              </a:rPr>
              <a:t>to manipulate</a:t>
            </a:r>
            <a:endParaRPr sz="2400" b="0">
              <a:solidFill>
                <a:schemeClr val="dk2"/>
              </a:solidFill>
            </a:endParaRPr>
          </a:p>
        </p:txBody>
      </p:sp>
      <p:sp>
        <p:nvSpPr>
          <p:cNvPr id="102" name="Google Shape;102;p18"/>
          <p:cNvSpPr txBox="1"/>
          <p:nvPr/>
        </p:nvSpPr>
        <p:spPr>
          <a:xfrm>
            <a:off x="627600" y="204650"/>
            <a:ext cx="7334700" cy="8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a:latin typeface="Lato"/>
                <a:ea typeface="Lato"/>
                <a:cs typeface="Lato"/>
                <a:sym typeface="Lato"/>
              </a:rPr>
              <a:t>Data Acquisition</a:t>
            </a:r>
            <a:endParaRPr sz="2100" b="1">
              <a:latin typeface="Lato"/>
              <a:ea typeface="Lato"/>
              <a:cs typeface="Lato"/>
              <a:sym typeface="Lato"/>
            </a:endParaRPr>
          </a:p>
        </p:txBody>
      </p:sp>
      <p:sp>
        <p:nvSpPr>
          <p:cNvPr id="103" name="Google Shape;103;p18"/>
          <p:cNvSpPr txBox="1"/>
          <p:nvPr/>
        </p:nvSpPr>
        <p:spPr>
          <a:xfrm>
            <a:off x="4572000" y="204650"/>
            <a:ext cx="3764100" cy="293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dk2"/>
                </a:solidFill>
                <a:latin typeface="Raleway"/>
                <a:ea typeface="Raleway"/>
                <a:cs typeface="Raleway"/>
                <a:sym typeface="Raleway"/>
              </a:rPr>
              <a:t>New York comes in </a:t>
            </a:r>
            <a:r>
              <a:rPr lang="en" sz="3600" b="1" dirty="0">
                <a:solidFill>
                  <a:srgbClr val="C00000"/>
                </a:solidFill>
                <a:latin typeface="Raleway"/>
                <a:ea typeface="Raleway"/>
                <a:cs typeface="Raleway"/>
                <a:sym typeface="Raleway"/>
              </a:rPr>
              <a:t>.json format</a:t>
            </a:r>
            <a:r>
              <a:rPr lang="en" sz="2400" b="1" dirty="0">
                <a:solidFill>
                  <a:srgbClr val="C00000"/>
                </a:solidFill>
                <a:latin typeface="Raleway"/>
                <a:ea typeface="Raleway"/>
                <a:cs typeface="Raleway"/>
                <a:sym typeface="Raleway"/>
              </a:rPr>
              <a:t> </a:t>
            </a:r>
            <a:r>
              <a:rPr lang="en" sz="2400" dirty="0">
                <a:solidFill>
                  <a:schemeClr val="dk2"/>
                </a:solidFill>
                <a:latin typeface="Raleway"/>
                <a:ea typeface="Raleway"/>
                <a:cs typeface="Raleway"/>
                <a:sym typeface="Raleway"/>
              </a:rPr>
              <a:t>and Toronto in</a:t>
            </a:r>
            <a:r>
              <a:rPr lang="en" sz="2400" dirty="0">
                <a:solidFill>
                  <a:srgbClr val="C00000"/>
                </a:solidFill>
                <a:latin typeface="Raleway"/>
                <a:ea typeface="Raleway"/>
                <a:cs typeface="Raleway"/>
                <a:sym typeface="Raleway"/>
              </a:rPr>
              <a:t> </a:t>
            </a:r>
            <a:r>
              <a:rPr lang="en" sz="3600" b="1" dirty="0">
                <a:solidFill>
                  <a:srgbClr val="C00000"/>
                </a:solidFill>
                <a:latin typeface="Raleway"/>
                <a:ea typeface="Raleway"/>
                <a:cs typeface="Raleway"/>
                <a:sym typeface="Raleway"/>
              </a:rPr>
              <a:t>.csv</a:t>
            </a:r>
            <a:r>
              <a:rPr lang="en" sz="3600" b="1" dirty="0">
                <a:solidFill>
                  <a:schemeClr val="tx2"/>
                </a:solidFill>
                <a:latin typeface="Raleway"/>
                <a:ea typeface="Raleway"/>
                <a:cs typeface="Raleway"/>
                <a:sym typeface="Raleway"/>
              </a:rPr>
              <a:t>.</a:t>
            </a:r>
            <a:r>
              <a:rPr lang="en" sz="3600" b="1" dirty="0">
                <a:solidFill>
                  <a:srgbClr val="C00000"/>
                </a:solidFill>
                <a:latin typeface="Raleway"/>
                <a:ea typeface="Raleway"/>
                <a:cs typeface="Raleway"/>
                <a:sym typeface="Raleway"/>
              </a:rPr>
              <a:t> </a:t>
            </a:r>
            <a:r>
              <a:rPr lang="en" sz="2400" dirty="0">
                <a:solidFill>
                  <a:schemeClr val="dk2"/>
                </a:solidFill>
                <a:latin typeface="Raleway"/>
                <a:ea typeface="Raleway"/>
                <a:cs typeface="Raleway"/>
                <a:sym typeface="Raleway"/>
              </a:rPr>
              <a:t>The latter sounds easier, but in our case, it wasn’t!</a:t>
            </a:r>
            <a:endParaRPr sz="2400" dirty="0">
              <a:solidFill>
                <a:schemeClr val="dk2"/>
              </a:solidFill>
              <a:latin typeface="Raleway"/>
              <a:ea typeface="Raleway"/>
              <a:cs typeface="Raleway"/>
              <a:sym typeface="Raleway"/>
            </a:endParaRPr>
          </a:p>
        </p:txBody>
      </p:sp>
      <p:pic>
        <p:nvPicPr>
          <p:cNvPr id="104" name="Google Shape;104;p18"/>
          <p:cNvPicPr preferRelativeResize="0"/>
          <p:nvPr/>
        </p:nvPicPr>
        <p:blipFill>
          <a:blip r:embed="rId3">
            <a:alphaModFix/>
          </a:blip>
          <a:stretch>
            <a:fillRect/>
          </a:stretch>
        </p:blipFill>
        <p:spPr>
          <a:xfrm>
            <a:off x="2118961" y="3276805"/>
            <a:ext cx="2550476" cy="1566650"/>
          </a:xfrm>
          <a:prstGeom prst="rect">
            <a:avLst/>
          </a:prstGeom>
          <a:noFill/>
          <a:ln>
            <a:noFill/>
          </a:ln>
        </p:spPr>
      </p:pic>
      <p:pic>
        <p:nvPicPr>
          <p:cNvPr id="105" name="Google Shape;105;p18"/>
          <p:cNvPicPr preferRelativeResize="0"/>
          <p:nvPr/>
        </p:nvPicPr>
        <p:blipFill>
          <a:blip r:embed="rId4">
            <a:alphaModFix/>
          </a:blip>
          <a:stretch>
            <a:fillRect/>
          </a:stretch>
        </p:blipFill>
        <p:spPr>
          <a:xfrm>
            <a:off x="4979650" y="3480206"/>
            <a:ext cx="3946075" cy="11598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111" name="Google Shape;111;p19"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12" name="Google Shape;112;p19"/>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Data Preparation</a:t>
            </a:r>
            <a:endParaRPr sz="3000" b="1">
              <a:solidFill>
                <a:schemeClr val="lt2"/>
              </a:solidFill>
              <a:latin typeface="Raleway"/>
              <a:ea typeface="Raleway"/>
              <a:cs typeface="Raleway"/>
              <a:sym typeface="Raleway"/>
            </a:endParaRPr>
          </a:p>
        </p:txBody>
      </p:sp>
      <p:sp>
        <p:nvSpPr>
          <p:cNvPr id="113" name="Google Shape;113;p19"/>
          <p:cNvSpPr txBox="1">
            <a:spLocks noGrp="1"/>
          </p:cNvSpPr>
          <p:nvPr>
            <p:ph type="body" idx="4294967295"/>
          </p:nvPr>
        </p:nvSpPr>
        <p:spPr>
          <a:xfrm>
            <a:off x="2855550" y="1377480"/>
            <a:ext cx="3432900" cy="33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200">
                <a:latin typeface="Raleway"/>
                <a:ea typeface="Raleway"/>
                <a:cs typeface="Raleway"/>
                <a:sym typeface="Raleway"/>
              </a:rPr>
              <a:t>Storing the data in a Panda's Dataframe with the the needed data wrangling techniques, gave us the desired result. With the final data at hand, we are now able to "explore" NYC's neighbourhoods, at least in a basic, for now, way. </a:t>
            </a:r>
            <a:endParaRPr sz="1200">
              <a:latin typeface="Raleway"/>
              <a:ea typeface="Raleway"/>
              <a:cs typeface="Raleway"/>
              <a:sym typeface="Raleway"/>
            </a:endParaRPr>
          </a:p>
          <a:p>
            <a:pPr marL="457200" lvl="0" indent="-317500" algn="l" rtl="0">
              <a:spcBef>
                <a:spcPts val="16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Coords’</a:t>
            </a:r>
            <a:br>
              <a:rPr lang="en" sz="1200">
                <a:latin typeface="Raleway"/>
                <a:ea typeface="Raleway"/>
                <a:cs typeface="Raleway"/>
                <a:sym typeface="Raleway"/>
              </a:rPr>
            </a:br>
            <a:r>
              <a:rPr lang="en" sz="1200">
                <a:latin typeface="Raleway"/>
                <a:ea typeface="Raleway"/>
                <a:cs typeface="Raleway"/>
                <a:sym typeface="Raleway"/>
              </a:rPr>
              <a:t>For both sets we had to apply our data mining techniques to get our results.</a:t>
            </a:r>
            <a:endParaRPr sz="1200">
              <a:latin typeface="Raleway"/>
              <a:ea typeface="Raleway"/>
              <a:cs typeface="Raleway"/>
              <a:sym typeface="Raleway"/>
            </a:endParaRPr>
          </a:p>
          <a:p>
            <a:pPr marL="457200" lvl="0" indent="-317500" algn="l" rtl="0">
              <a:spcBef>
                <a:spcPts val="1000"/>
              </a:spcBef>
              <a:spcAft>
                <a:spcPts val="1000"/>
              </a:spcAft>
              <a:buClr>
                <a:schemeClr val="dk1"/>
              </a:buClr>
              <a:buSzPts val="1400"/>
              <a:buFont typeface="Raleway"/>
              <a:buChar char="➔"/>
            </a:pPr>
            <a:r>
              <a:rPr lang="en" sz="1400" b="1">
                <a:solidFill>
                  <a:schemeClr val="dk1"/>
                </a:solidFill>
                <a:latin typeface="Raleway"/>
                <a:ea typeface="Raleway"/>
                <a:cs typeface="Raleway"/>
                <a:sym typeface="Raleway"/>
              </a:rPr>
              <a:t>Venues</a:t>
            </a:r>
            <a:br>
              <a:rPr lang="en" sz="1400">
                <a:latin typeface="Raleway"/>
                <a:ea typeface="Raleway"/>
                <a:cs typeface="Raleway"/>
                <a:sym typeface="Raleway"/>
              </a:rPr>
            </a:br>
            <a:r>
              <a:rPr lang="en" sz="1200">
                <a:latin typeface="Raleway"/>
                <a:ea typeface="Raleway"/>
                <a:cs typeface="Raleway"/>
                <a:sym typeface="Raleway"/>
              </a:rPr>
              <a:t>Here comes Foursquare API and the power of Object Oriented Programming with Python! More next!</a:t>
            </a:r>
            <a:endParaRPr sz="12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Google Shape;118;p20"/>
          <p:cNvSpPr txBox="1">
            <a:spLocks noGrp="1"/>
          </p:cNvSpPr>
          <p:nvPr>
            <p:ph type="body" idx="1"/>
          </p:nvPr>
        </p:nvSpPr>
        <p:spPr>
          <a:xfrm>
            <a:off x="4120250" y="1960800"/>
            <a:ext cx="4964700" cy="31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1">
                <a:solidFill>
                  <a:schemeClr val="dk1"/>
                </a:solidFill>
              </a:rPr>
              <a:t>Meet OOP and one-liners!</a:t>
            </a:r>
            <a:r>
              <a:rPr lang="en" sz="3000">
                <a:solidFill>
                  <a:schemeClr val="dk1"/>
                </a:solidFill>
              </a:rPr>
              <a:t> </a:t>
            </a:r>
            <a:endParaRPr sz="3000">
              <a:solidFill>
                <a:schemeClr val="dk1"/>
              </a:solidFill>
            </a:endParaRPr>
          </a:p>
          <a:p>
            <a:pPr marL="0" lvl="0" indent="0" algn="l" rtl="0">
              <a:spcBef>
                <a:spcPts val="1600"/>
              </a:spcBef>
              <a:spcAft>
                <a:spcPts val="0"/>
              </a:spcAft>
              <a:buClr>
                <a:schemeClr val="dk2"/>
              </a:buClr>
              <a:buSzPts val="1100"/>
              <a:buFont typeface="Arial"/>
              <a:buNone/>
            </a:pPr>
            <a:endParaRPr sz="1800"/>
          </a:p>
          <a:p>
            <a:pPr marL="0" lvl="0" indent="0" algn="l" rtl="0">
              <a:spcBef>
                <a:spcPts val="1600"/>
              </a:spcBef>
              <a:spcAft>
                <a:spcPts val="0"/>
              </a:spcAft>
              <a:buClr>
                <a:schemeClr val="dk2"/>
              </a:buClr>
              <a:buSzPts val="1100"/>
              <a:buFont typeface="Arial"/>
              <a:buNone/>
            </a:pPr>
            <a:endParaRPr sz="1800"/>
          </a:p>
          <a:p>
            <a:pPr marL="0" lvl="0" indent="0" algn="l" rtl="0">
              <a:spcBef>
                <a:spcPts val="1600"/>
              </a:spcBef>
              <a:spcAft>
                <a:spcPts val="1600"/>
              </a:spcAft>
              <a:buClr>
                <a:schemeClr val="dk2"/>
              </a:buClr>
              <a:buSzPts val="1100"/>
              <a:buFont typeface="Arial"/>
              <a:buNone/>
            </a:pPr>
            <a:r>
              <a:rPr lang="en" sz="1800"/>
              <a:t>We love Python’s raw power and easy manipulation on code chunks!</a:t>
            </a:r>
            <a:endParaRPr sz="1800">
              <a:solidFill>
                <a:srgbClr val="000000"/>
              </a:solidFill>
            </a:endParaRPr>
          </a:p>
        </p:txBody>
      </p:sp>
      <p:grpSp>
        <p:nvGrpSpPr>
          <p:cNvPr id="119" name="Google Shape;119;p20"/>
          <p:cNvGrpSpPr/>
          <p:nvPr/>
        </p:nvGrpSpPr>
        <p:grpSpPr>
          <a:xfrm>
            <a:off x="114164" y="4011136"/>
            <a:ext cx="3723765" cy="989967"/>
            <a:chOff x="6803275" y="395363"/>
            <a:chExt cx="2212050" cy="2537076"/>
          </a:xfrm>
        </p:grpSpPr>
        <p:pic>
          <p:nvPicPr>
            <p:cNvPr id="120" name="Google Shape;120;p20"/>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id="121" name="Google Shape;121;p20" descr="Piece of duct tape sticking a note to the slide"/>
            <p:cNvPicPr preferRelativeResize="0"/>
            <p:nvPr/>
          </p:nvPicPr>
          <p:blipFill rotWithShape="1">
            <a:blip r:embed="rId4">
              <a:alphaModFix/>
            </a:blip>
            <a:srcRect l="9244" t="5926" r="2118" b="10011"/>
            <a:stretch/>
          </p:blipFill>
          <p:spPr>
            <a:xfrm rot="154826">
              <a:off x="7370663" y="419419"/>
              <a:ext cx="1077273" cy="382687"/>
            </a:xfrm>
            <a:prstGeom prst="rect">
              <a:avLst/>
            </a:prstGeom>
            <a:noFill/>
            <a:ln>
              <a:noFill/>
            </a:ln>
          </p:spPr>
        </p:pic>
        <p:sp>
          <p:nvSpPr>
            <p:cNvPr id="122" name="Google Shape;122;p20"/>
            <p:cNvSpPr txBox="1"/>
            <p:nvPr/>
          </p:nvSpPr>
          <p:spPr>
            <a:xfrm>
              <a:off x="6944800" y="684231"/>
              <a:ext cx="1929000" cy="20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b="1">
                  <a:solidFill>
                    <a:schemeClr val="dk1"/>
                  </a:solidFill>
                  <a:latin typeface="Raleway"/>
                  <a:ea typeface="Raleway"/>
                  <a:cs typeface="Raleway"/>
                  <a:sym typeface="Raleway"/>
                </a:rPr>
                <a:t>Insider</a:t>
              </a:r>
              <a:endParaRPr b="1">
                <a:solidFill>
                  <a:schemeClr val="dk1"/>
                </a:solidFill>
                <a:latin typeface="Raleway"/>
                <a:ea typeface="Raleway"/>
                <a:cs typeface="Raleway"/>
                <a:sym typeface="Raleway"/>
              </a:endParaRPr>
            </a:p>
            <a:p>
              <a:pPr marL="0" lvl="0" indent="0" algn="l" rtl="0">
                <a:spcBef>
                  <a:spcPts val="800"/>
                </a:spcBef>
                <a:spcAft>
                  <a:spcPts val="800"/>
                </a:spcAft>
                <a:buNone/>
              </a:pPr>
              <a:r>
                <a:rPr lang="en" sz="1200">
                  <a:solidFill>
                    <a:schemeClr val="dk2"/>
                  </a:solidFill>
                  <a:latin typeface="Raleway"/>
                  <a:ea typeface="Raleway"/>
                  <a:cs typeface="Raleway"/>
                  <a:sym typeface="Raleway"/>
                </a:rPr>
                <a:t>This was no easy task! The documentation reading required was a </a:t>
              </a:r>
              <a:r>
                <a:rPr lang="en" sz="1200" b="1">
                  <a:solidFill>
                    <a:schemeClr val="dk2"/>
                  </a:solidFill>
                  <a:latin typeface="Raleway"/>
                  <a:ea typeface="Raleway"/>
                  <a:cs typeface="Raleway"/>
                  <a:sym typeface="Raleway"/>
                </a:rPr>
                <a:t>pain</a:t>
              </a:r>
              <a:r>
                <a:rPr lang="en" sz="1200">
                  <a:solidFill>
                    <a:schemeClr val="dk2"/>
                  </a:solidFill>
                  <a:latin typeface="Raleway"/>
                  <a:ea typeface="Raleway"/>
                  <a:cs typeface="Raleway"/>
                  <a:sym typeface="Raleway"/>
                </a:rPr>
                <a:t>!</a:t>
              </a:r>
              <a:endParaRPr sz="1200" b="1">
                <a:solidFill>
                  <a:schemeClr val="dk1"/>
                </a:solidFill>
                <a:latin typeface="Raleway"/>
                <a:ea typeface="Raleway"/>
                <a:cs typeface="Raleway"/>
                <a:sym typeface="Raleway"/>
              </a:endParaRPr>
            </a:p>
          </p:txBody>
        </p:sp>
      </p:grpSp>
      <p:pic>
        <p:nvPicPr>
          <p:cNvPr id="123" name="Google Shape;123;p20"/>
          <p:cNvPicPr preferRelativeResize="0"/>
          <p:nvPr/>
        </p:nvPicPr>
        <p:blipFill>
          <a:blip r:embed="rId5">
            <a:alphaModFix/>
          </a:blip>
          <a:stretch>
            <a:fillRect/>
          </a:stretch>
        </p:blipFill>
        <p:spPr>
          <a:xfrm>
            <a:off x="4448125" y="2776400"/>
            <a:ext cx="4308950" cy="1223525"/>
          </a:xfrm>
          <a:prstGeom prst="rect">
            <a:avLst/>
          </a:prstGeom>
          <a:noFill/>
          <a:ln>
            <a:noFill/>
          </a:ln>
        </p:spPr>
      </p:pic>
      <p:pic>
        <p:nvPicPr>
          <p:cNvPr id="124" name="Google Shape;124;p20"/>
          <p:cNvPicPr preferRelativeResize="0"/>
          <p:nvPr/>
        </p:nvPicPr>
        <p:blipFill>
          <a:blip r:embed="rId6">
            <a:alphaModFix/>
          </a:blip>
          <a:stretch>
            <a:fillRect/>
          </a:stretch>
        </p:blipFill>
        <p:spPr>
          <a:xfrm>
            <a:off x="0" y="1010763"/>
            <a:ext cx="3827078" cy="1656000"/>
          </a:xfrm>
          <a:prstGeom prst="rect">
            <a:avLst/>
          </a:prstGeom>
          <a:noFill/>
          <a:ln>
            <a:noFill/>
          </a:ln>
        </p:spPr>
      </p:pic>
      <p:pic>
        <p:nvPicPr>
          <p:cNvPr id="125" name="Google Shape;125;p20"/>
          <p:cNvPicPr preferRelativeResize="0"/>
          <p:nvPr/>
        </p:nvPicPr>
        <p:blipFill>
          <a:blip r:embed="rId7">
            <a:alphaModFix/>
          </a:blip>
          <a:stretch>
            <a:fillRect/>
          </a:stretch>
        </p:blipFill>
        <p:spPr>
          <a:xfrm>
            <a:off x="1612325" y="97825"/>
            <a:ext cx="4009297" cy="1656000"/>
          </a:xfrm>
          <a:prstGeom prst="rect">
            <a:avLst/>
          </a:prstGeom>
          <a:noFill/>
          <a:ln>
            <a:noFill/>
          </a:ln>
        </p:spPr>
      </p:pic>
      <p:pic>
        <p:nvPicPr>
          <p:cNvPr id="126" name="Google Shape;126;p20"/>
          <p:cNvPicPr preferRelativeResize="0"/>
          <p:nvPr/>
        </p:nvPicPr>
        <p:blipFill>
          <a:blip r:embed="rId8">
            <a:alphaModFix/>
          </a:blip>
          <a:stretch>
            <a:fillRect/>
          </a:stretch>
        </p:blipFill>
        <p:spPr>
          <a:xfrm>
            <a:off x="4747772" y="312975"/>
            <a:ext cx="4009300" cy="1647825"/>
          </a:xfrm>
          <a:prstGeom prst="rect">
            <a:avLst/>
          </a:prstGeom>
          <a:noFill/>
          <a:ln>
            <a:noFill/>
          </a:ln>
        </p:spPr>
      </p:pic>
      <p:sp>
        <p:nvSpPr>
          <p:cNvPr id="127" name="Google Shape;127;p20"/>
          <p:cNvSpPr txBox="1"/>
          <p:nvPr/>
        </p:nvSpPr>
        <p:spPr>
          <a:xfrm>
            <a:off x="-63175" y="2571738"/>
            <a:ext cx="5086500" cy="134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800" b="1">
                <a:solidFill>
                  <a:srgbClr val="FFFFFF"/>
                </a:solidFill>
                <a:latin typeface="Lato"/>
                <a:ea typeface="Lato"/>
                <a:cs typeface="Lato"/>
                <a:sym typeface="Lato"/>
              </a:rPr>
              <a:t>All these lines of code…</a:t>
            </a:r>
            <a:endParaRPr sz="2800" b="1">
              <a:solidFill>
                <a:srgbClr val="FFFFFF"/>
              </a:solidFill>
              <a:latin typeface="Lato"/>
              <a:ea typeface="Lato"/>
              <a:cs typeface="Lato"/>
              <a:sym typeface="Lato"/>
            </a:endParaRPr>
          </a:p>
          <a:p>
            <a:pPr marL="0" lvl="0" indent="0" algn="l" rtl="0">
              <a:lnSpc>
                <a:spcPct val="115000"/>
              </a:lnSpc>
              <a:spcBef>
                <a:spcPts val="1600"/>
              </a:spcBef>
              <a:spcAft>
                <a:spcPts val="1600"/>
              </a:spcAft>
              <a:buNone/>
            </a:pPr>
            <a:r>
              <a:rPr lang="en" sz="2800" b="1">
                <a:solidFill>
                  <a:srgbClr val="FFFFFF"/>
                </a:solidFill>
                <a:latin typeface="Lato"/>
                <a:ea typeface="Lato"/>
                <a:cs typeface="Lato"/>
                <a:sym typeface="Lato"/>
              </a:rPr>
              <a:t>Seems rather tedious!</a:t>
            </a:r>
            <a:endParaRPr sz="2800" b="1">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sp>
        <p:nvSpPr>
          <p:cNvPr id="132" name="Google Shape;132;p21"/>
          <p:cNvSpPr txBox="1">
            <a:spLocks noGrp="1"/>
          </p:cNvSpPr>
          <p:nvPr>
            <p:ph type="subTitle" idx="1"/>
          </p:nvPr>
        </p:nvSpPr>
        <p:spPr>
          <a:xfrm>
            <a:off x="142725" y="1869125"/>
            <a:ext cx="4045200" cy="38361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000" b="1">
                <a:solidFill>
                  <a:schemeClr val="dk1"/>
                </a:solidFill>
              </a:rPr>
              <a:t>The end result.</a:t>
            </a:r>
            <a:endParaRPr sz="3000" b="1">
              <a:solidFill>
                <a:schemeClr val="dk1"/>
              </a:solidFill>
            </a:endParaRPr>
          </a:p>
          <a:p>
            <a:pPr marL="0" lvl="0" indent="0" algn="l" rtl="0">
              <a:lnSpc>
                <a:spcPct val="115000"/>
              </a:lnSpc>
              <a:spcBef>
                <a:spcPts val="1600"/>
              </a:spcBef>
              <a:spcAft>
                <a:spcPts val="0"/>
              </a:spcAft>
              <a:buNone/>
            </a:pPr>
            <a:r>
              <a:rPr lang="en" sz="1800"/>
              <a:t>This is our first, brave step, towards our end-goal.</a:t>
            </a:r>
            <a:endParaRPr sz="1800"/>
          </a:p>
          <a:p>
            <a:pPr marL="0" lvl="0" indent="0" algn="l" rtl="0">
              <a:lnSpc>
                <a:spcPct val="115000"/>
              </a:lnSpc>
              <a:spcBef>
                <a:spcPts val="1600"/>
              </a:spcBef>
              <a:spcAft>
                <a:spcPts val="1600"/>
              </a:spcAft>
              <a:buNone/>
            </a:pPr>
            <a:r>
              <a:rPr lang="en" sz="1800"/>
              <a:t>Getting our idea, around the data provided around us, then using the proper skill-set and techniques, in order to have that idea tell a story.</a:t>
            </a:r>
            <a:endParaRPr sz="1800"/>
          </a:p>
        </p:txBody>
      </p:sp>
      <p:grpSp>
        <p:nvGrpSpPr>
          <p:cNvPr id="133" name="Google Shape;133;p21"/>
          <p:cNvGrpSpPr/>
          <p:nvPr/>
        </p:nvGrpSpPr>
        <p:grpSpPr>
          <a:xfrm>
            <a:off x="6494862" y="2464037"/>
            <a:ext cx="2212050" cy="2270175"/>
            <a:chOff x="6803275" y="395363"/>
            <a:chExt cx="2212050" cy="2537076"/>
          </a:xfrm>
        </p:grpSpPr>
        <p:pic>
          <p:nvPicPr>
            <p:cNvPr id="134" name="Google Shape;134;p21"/>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id="135" name="Google Shape;135;p21" descr="Piece of duct tape sticking a note to the slide"/>
            <p:cNvPicPr preferRelativeResize="0"/>
            <p:nvPr/>
          </p:nvPicPr>
          <p:blipFill rotWithShape="1">
            <a:blip r:embed="rId4">
              <a:alphaModFix/>
            </a:blip>
            <a:srcRect l="9244" t="5926" r="2118" b="10011"/>
            <a:stretch/>
          </p:blipFill>
          <p:spPr>
            <a:xfrm rot="154826">
              <a:off x="7370650" y="419419"/>
              <a:ext cx="1077273" cy="382687"/>
            </a:xfrm>
            <a:prstGeom prst="rect">
              <a:avLst/>
            </a:prstGeom>
            <a:noFill/>
            <a:ln>
              <a:noFill/>
            </a:ln>
          </p:spPr>
        </p:pic>
        <p:sp>
          <p:nvSpPr>
            <p:cNvPr id="136" name="Google Shape;136;p21"/>
            <p:cNvSpPr txBox="1"/>
            <p:nvPr/>
          </p:nvSpPr>
          <p:spPr>
            <a:xfrm>
              <a:off x="6944812" y="684228"/>
              <a:ext cx="1929000" cy="16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marL="0" lvl="0" indent="0" algn="l" rtl="0">
                <a:spcBef>
                  <a:spcPts val="800"/>
                </a:spcBef>
                <a:spcAft>
                  <a:spcPts val="0"/>
                </a:spcAft>
                <a:buNone/>
              </a:pPr>
              <a:r>
                <a:rPr lang="en" sz="1200">
                  <a:solidFill>
                    <a:schemeClr val="dk2"/>
                  </a:solidFill>
                  <a:latin typeface="Raleway"/>
                  <a:ea typeface="Raleway"/>
                  <a:cs typeface="Raleway"/>
                  <a:sym typeface="Raleway"/>
                </a:rPr>
                <a:t>Finally, both datasets were in a format that was not just aligned to one another, but also provided useful information</a:t>
              </a:r>
              <a:endParaRPr sz="1200">
                <a:solidFill>
                  <a:schemeClr val="dk2"/>
                </a:solidFill>
                <a:latin typeface="Raleway"/>
                <a:ea typeface="Raleway"/>
                <a:cs typeface="Raleway"/>
                <a:sym typeface="Raleway"/>
              </a:endParaRPr>
            </a:p>
            <a:p>
              <a:pPr marL="0" lvl="0" indent="0" algn="l" rtl="0">
                <a:spcBef>
                  <a:spcPts val="800"/>
                </a:spcBef>
                <a:spcAft>
                  <a:spcPts val="0"/>
                </a:spcAft>
                <a:buNone/>
              </a:pPr>
              <a:endParaRPr sz="1200">
                <a:solidFill>
                  <a:schemeClr val="dk2"/>
                </a:solidFill>
                <a:latin typeface="Raleway"/>
                <a:ea typeface="Raleway"/>
                <a:cs typeface="Raleway"/>
                <a:sym typeface="Raleway"/>
              </a:endParaRPr>
            </a:p>
            <a:p>
              <a:pPr marL="0" lvl="0" indent="0" algn="l" rtl="0">
                <a:spcBef>
                  <a:spcPts val="800"/>
                </a:spcBef>
                <a:spcAft>
                  <a:spcPts val="800"/>
                </a:spcAft>
                <a:buNone/>
              </a:pPr>
              <a:endParaRPr sz="1200">
                <a:solidFill>
                  <a:schemeClr val="dk2"/>
                </a:solidFill>
                <a:latin typeface="Raleway"/>
                <a:ea typeface="Raleway"/>
                <a:cs typeface="Raleway"/>
                <a:sym typeface="Raleway"/>
              </a:endParaRPr>
            </a:p>
          </p:txBody>
        </p:sp>
      </p:grpSp>
      <p:pic>
        <p:nvPicPr>
          <p:cNvPr id="137" name="Google Shape;137;p21"/>
          <p:cNvPicPr preferRelativeResize="0"/>
          <p:nvPr/>
        </p:nvPicPr>
        <p:blipFill>
          <a:blip r:embed="rId5">
            <a:alphaModFix/>
          </a:blip>
          <a:stretch>
            <a:fillRect/>
          </a:stretch>
        </p:blipFill>
        <p:spPr>
          <a:xfrm>
            <a:off x="3410325" y="854475"/>
            <a:ext cx="5596749" cy="1609550"/>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1148</Words>
  <Application>Microsoft Office PowerPoint</Application>
  <PresentationFormat>On-screen Show (16:9)</PresentationFormat>
  <Paragraphs>88</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Raleway</vt:lpstr>
      <vt:lpstr>Merriweather</vt:lpstr>
      <vt:lpstr>Roboto</vt:lpstr>
      <vt:lpstr>Lato</vt:lpstr>
      <vt:lpstr>Paradigm</vt:lpstr>
      <vt:lpstr>IBM Applied Data Science Capstone Project </vt:lpstr>
      <vt:lpstr>Project Title: Clustering for Similarities in NYC &amp; Toronto </vt:lpstr>
      <vt:lpstr>PowerPoint Presentation</vt:lpstr>
      <vt:lpstr>PowerPoint Presentation</vt:lpstr>
      <vt:lpstr>Are you looking to expand your business from NYC to TO?  Or academic needs Sent you there?</vt:lpstr>
      <vt:lpstr>For our “Neighbourhood Data” we have TWO DIFFERENT FORMATS to manipulate</vt:lpstr>
      <vt:lpstr>PowerPoint Presentation</vt:lpstr>
      <vt:lpstr>PowerPoint Presentation</vt:lpstr>
      <vt:lpstr>PowerPoint Presentation</vt:lpstr>
      <vt:lpstr>Methodology  Exploratory Data Analysis</vt:lpstr>
      <vt:lpstr>PowerPoint Presentation</vt:lpstr>
      <vt:lpstr>PowerPoint Presentation</vt:lpstr>
      <vt:lpstr>PowerPoint Presentation</vt:lpstr>
      <vt:lpstr>PowerPoint Presentation</vt:lpstr>
      <vt:lpstr>PowerPoint Presentation</vt:lpstr>
      <vt:lpstr>Results &amp; Discussion Using everything we have so far, we can, finally, combine our two sets, with their Top10 Venues and cluster them all together to really get the idea of how similar (or not!)   our two cities neighbourhoods' are.  See here for more (and more!) details</vt:lpstr>
      <vt:lpstr>PowerPoint Presentation</vt:lpstr>
      <vt:lpstr>Like before, we have the combined Top 10 in the format that we can use. </vt:lpstr>
      <vt:lpstr>Graphical presentation of the CLUSTERS and their Neighbourhoods from each city</vt:lpstr>
      <vt:lpstr>There are some basic groups of Venue Categories spread throughout our Neighbourhoods but also, in a distinct way between the Clusters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Applied Data Science Capstone Project </dc:title>
  <cp:lastModifiedBy>Σταμάτης Γιαννουκάκος</cp:lastModifiedBy>
  <cp:revision>1</cp:revision>
  <dcterms:modified xsi:type="dcterms:W3CDTF">2020-04-30T10:12:23Z</dcterms:modified>
</cp:coreProperties>
</file>