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7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2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7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3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1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5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9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63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16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98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1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3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736BD-492F-4D16-9791-15701FC20F3F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D5A602-C5F0-4709-BE30-7881536D8602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2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662" r:id="rId19"/>
    <p:sldLayoutId id="2147483663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New-York-City-Population-By-Neighborhood-Tabulatio/swpk-hqdp" TargetMode="External"/><Relationship Id="rId2" Type="http://schemas.openxmlformats.org/officeDocument/2006/relationships/hyperlink" Target="https://ny.curbed.com/2017/8/4/16099252/new-york-neighborhood-affordabi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1F7C7-BAA5-46CB-9950-32CCCA71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Detecting optimal investment opportunities in sports retail using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76422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00CF-0A51-4E42-916B-E5248B09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 Means Clustering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B5E09-0660-460D-BC6D-68F79037362C}"/>
              </a:ext>
            </a:extLst>
          </p:cNvPr>
          <p:cNvSpPr txBox="1"/>
          <p:nvPr/>
        </p:nvSpPr>
        <p:spPr>
          <a:xfrm>
            <a:off x="8453327" y="2242505"/>
            <a:ext cx="3405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Neighbourhoods corresponding to cluster with highest average population, median salary and number of sports venues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10161-3D80-4861-8AFB-3867A46F55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3" y="1559578"/>
            <a:ext cx="7737231" cy="4644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75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B3FB-F595-4070-A00B-1DF9433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9355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Conclusion and 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1566-92DE-420E-99AD-AFD9279C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retail store will have higher chances of being successful in an area with high exposure to a wealthy audience, with plenty of places to exercise and put the sports equipment into use.</a:t>
            </a:r>
            <a:endParaRPr lang="en-GB" dirty="0"/>
          </a:p>
          <a:p>
            <a:r>
              <a:rPr lang="en-US" dirty="0"/>
              <a:t>Further analysis could include further data collection such as historical data on the outcome of investment in sports retail </a:t>
            </a:r>
          </a:p>
          <a:p>
            <a:r>
              <a:rPr lang="en-US"/>
              <a:t>Classification </a:t>
            </a:r>
            <a:r>
              <a:rPr lang="en-US" dirty="0"/>
              <a:t>techniques could be used to classify new hypothetical investments based on </a:t>
            </a:r>
            <a:r>
              <a:rPr lang="en-US"/>
              <a:t>neighborhood attributes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88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67C1-6C9F-408A-AA9B-FB854005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4718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Investing in Sports Retail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0025-5D41-4458-AD09-DE5E8C9A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social distancing measures worldwide have maybe urged a wider audience to actively engage with sports individually</a:t>
            </a:r>
          </a:p>
          <a:p>
            <a:r>
              <a:rPr lang="en-US" dirty="0"/>
              <a:t>Massive interest in participating in group sports again once life returns to normal</a:t>
            </a:r>
            <a:endParaRPr lang="en-GB" dirty="0"/>
          </a:p>
          <a:p>
            <a:r>
              <a:rPr lang="en-GB" dirty="0"/>
              <a:t>A successful investment in sports retail takes under consideration a location’s demographics, socioeconomic factors and exposure to fitness enthusiasts</a:t>
            </a:r>
          </a:p>
        </p:txBody>
      </p:sp>
    </p:spTree>
    <p:extLst>
      <p:ext uri="{BB962C8B-B14F-4D97-AF65-F5344CB8AC3E}">
        <p14:creationId xmlns:p14="http://schemas.microsoft.com/office/powerpoint/2010/main" val="184494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B089-9789-4E10-8865-B0D201E5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Sourcing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80F4-752A-4E63-A1C2-6ED49522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Total number of sports venues: </a:t>
            </a:r>
            <a:r>
              <a:rPr lang="en-US" dirty="0"/>
              <a:t>Foursquare developer services</a:t>
            </a:r>
          </a:p>
          <a:p>
            <a:r>
              <a:rPr lang="en-US" u="sng" dirty="0"/>
              <a:t>NYC neighborhood Median Salary: </a:t>
            </a:r>
            <a:r>
              <a:rPr lang="en-GB" u="sng" dirty="0">
                <a:hlinkClick r:id="rId2"/>
              </a:rPr>
              <a:t>https://ny.curbed.com/2017/8/4/16099252/new-york-neighborhood-affordability</a:t>
            </a:r>
            <a:endParaRPr lang="en-GB" u="sng" dirty="0"/>
          </a:p>
          <a:p>
            <a:r>
              <a:rPr lang="en-US" u="sng" dirty="0"/>
              <a:t>Total population for each neighborhood: </a:t>
            </a:r>
            <a:r>
              <a:rPr lang="en-GB" u="sng" dirty="0">
                <a:hlinkClick r:id="rId3"/>
              </a:rPr>
              <a:t>https://data.cityofnewyork.us/City-Government/New-York-City-Population-By-Neighborhood-Tabulatio/swpk-hqdp</a:t>
            </a:r>
            <a:endParaRPr lang="en-GB" u="sng" dirty="0"/>
          </a:p>
          <a:p>
            <a:r>
              <a:rPr lang="en-GB" dirty="0"/>
              <a:t>The data were individually collected from the various sources, then joined together and standardised to be used for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328795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E7A3-BEF8-4E37-9E7B-1C0B8212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44" y="484717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AD149-3B7A-4FF5-9C76-FB3729835D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" y="1533377"/>
            <a:ext cx="7955598" cy="46282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353F3-2971-428B-AB21-95D14B75CEEE}"/>
              </a:ext>
            </a:extLst>
          </p:cNvPr>
          <p:cNvSpPr txBox="1"/>
          <p:nvPr/>
        </p:nvSpPr>
        <p:spPr>
          <a:xfrm>
            <a:off x="8693834" y="2505670"/>
            <a:ext cx="2982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Identifying most populated neighbourhoods</a:t>
            </a:r>
          </a:p>
        </p:txBody>
      </p:sp>
    </p:spTree>
    <p:extLst>
      <p:ext uri="{BB962C8B-B14F-4D97-AF65-F5344CB8AC3E}">
        <p14:creationId xmlns:p14="http://schemas.microsoft.com/office/powerpoint/2010/main" val="259470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E7A3-BEF8-4E37-9E7B-1C0B8212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44" y="484717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353F3-2971-428B-AB21-95D14B75CEEE}"/>
              </a:ext>
            </a:extLst>
          </p:cNvPr>
          <p:cNvSpPr txBox="1"/>
          <p:nvPr/>
        </p:nvSpPr>
        <p:spPr>
          <a:xfrm>
            <a:off x="8693834" y="2618211"/>
            <a:ext cx="298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Identifying wealthy neighbourhoods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15654-2855-48E1-B6EF-DA17AF40AC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0" y="1681674"/>
            <a:ext cx="7952935" cy="4409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97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E7A3-BEF8-4E37-9E7B-1C0B8212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44" y="484717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353F3-2971-428B-AB21-95D14B75CEEE}"/>
              </a:ext>
            </a:extLst>
          </p:cNvPr>
          <p:cNvSpPr txBox="1"/>
          <p:nvPr/>
        </p:nvSpPr>
        <p:spPr>
          <a:xfrm>
            <a:off x="8693834" y="2505670"/>
            <a:ext cx="298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Identifying neighbourhoods with most existing sports venues and facilities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38E5D-8851-4ADF-A366-3A0E16D15A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" y="1705272"/>
            <a:ext cx="7954328" cy="4273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27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E7A3-BEF8-4E37-9E7B-1C0B8212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44" y="484717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353F3-2971-428B-AB21-95D14B75CEEE}"/>
              </a:ext>
            </a:extLst>
          </p:cNvPr>
          <p:cNvSpPr txBox="1"/>
          <p:nvPr/>
        </p:nvSpPr>
        <p:spPr>
          <a:xfrm>
            <a:off x="8693834" y="2505670"/>
            <a:ext cx="2982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Median salary distribution is skewed to the right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9E998-1DD0-48AA-9686-8972574283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3" y="1648509"/>
            <a:ext cx="7813431" cy="4625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76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48B9-4E52-4945-BBCA-D69A540C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 Means 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21A1-F3FB-4A8C-8778-20C1E1DB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19" y="1556578"/>
            <a:ext cx="8825659" cy="3416300"/>
          </a:xfrm>
        </p:spPr>
        <p:txBody>
          <a:bodyPr/>
          <a:lstStyle/>
          <a:p>
            <a:r>
              <a:rPr lang="en-GB" dirty="0"/>
              <a:t>Apply K Means clustering to standardised matrix of features</a:t>
            </a:r>
          </a:p>
          <a:p>
            <a:r>
              <a:rPr lang="en-GB" dirty="0"/>
              <a:t>Optimal number of clusters: K = 3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D4AFA-A116-44D2-A8A3-3FED47A933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500" y="2620618"/>
            <a:ext cx="527431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62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00CF-0A51-4E42-916B-E5248B09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 Means Clustering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32C7C-2991-4DC4-B9A1-0147B40CF0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09" y="1505244"/>
            <a:ext cx="7680961" cy="47126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B5E09-0660-460D-BC6D-68F79037362C}"/>
              </a:ext>
            </a:extLst>
          </p:cNvPr>
          <p:cNvSpPr txBox="1"/>
          <p:nvPr/>
        </p:nvSpPr>
        <p:spPr>
          <a:xfrm>
            <a:off x="8453327" y="2242505"/>
            <a:ext cx="3405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NYC neighbourhoods segmented according to population, median salary and number of sports venues</a:t>
            </a:r>
          </a:p>
        </p:txBody>
      </p:sp>
    </p:spTree>
    <p:extLst>
      <p:ext uri="{BB962C8B-B14F-4D97-AF65-F5344CB8AC3E}">
        <p14:creationId xmlns:p14="http://schemas.microsoft.com/office/powerpoint/2010/main" val="1826805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298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Detecting optimal investment opportunities in sports retail using unsupervised learning</vt:lpstr>
      <vt:lpstr>Investing in Sports Retail</vt:lpstr>
      <vt:lpstr>Data Sourcing and Pre-processing</vt:lpstr>
      <vt:lpstr>Exploratory Data Analysis</vt:lpstr>
      <vt:lpstr>Exploratory Data Analysis</vt:lpstr>
      <vt:lpstr>Exploratory Data Analysis</vt:lpstr>
      <vt:lpstr>Exploratory Data Analysis</vt:lpstr>
      <vt:lpstr>K Means Clustering</vt:lpstr>
      <vt:lpstr>K Means Clustering </vt:lpstr>
      <vt:lpstr>K Means Clustering </vt:lpstr>
      <vt:lpstr>Conclusion and 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2020-05-31T13:54:15Z</dcterms:created>
  <dcterms:modified xsi:type="dcterms:W3CDTF">2020-05-31T14:33:50Z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