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1" r:id="rId3"/>
    <p:sldId id="258" r:id="rId4"/>
    <p:sldId id="259" r:id="rId5"/>
    <p:sldId id="261" r:id="rId6"/>
    <p:sldId id="262" r:id="rId7"/>
    <p:sldId id="270" r:id="rId8"/>
    <p:sldId id="265" r:id="rId9"/>
    <p:sldId id="264" r:id="rId10"/>
    <p:sldId id="263" r:id="rId11"/>
    <p:sldId id="266" r:id="rId12"/>
    <p:sldId id="269" r:id="rId13"/>
    <p:sldId id="267" r:id="rId14"/>
    <p:sldId id="26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45EB82C-28E5-DF14-C332-949CE06314EE}" name="STAMATOULA-GERASIMOULA MESOLORA" initials="SGM" userId="S::sta.mesolora@aueb.gr::f6151317-c43f-488d-813e-15732aaa20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C2C2"/>
    <a:srgbClr val="5E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5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3FEA84-05F2-CDF6-D383-3AFFB638AB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69967-7865-2E0F-F02F-A9D27B60D3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684EA-38E0-4928-A9DE-23E239765ADF}" type="datetimeFigureOut">
              <a:rPr lang="el-GR" smtClean="0"/>
              <a:t>15/7/2025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17527-F2C1-96E6-CAF0-EF4AF14227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5D99B-BD6A-B0B8-2032-ED6E039404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202C4-88CE-4CBC-80E7-A5240B3F2C2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392107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EC00-C844-4C8B-A7BE-15B21D671AC5}" type="datetimeFigureOut">
              <a:rPr lang="el-GR" smtClean="0"/>
              <a:t>15/7/2025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DE7EA-0D2A-4964-B070-A0C5A912AD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476279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DE7EA-0D2A-4964-B070-A0C5A912AD52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76407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DE7EA-0D2A-4964-B070-A0C5A912AD52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80989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E947-1899-4D9F-9C39-196B4B6F8BB3}" type="datetimeFigureOut">
              <a:rPr lang="el-GR" smtClean="0"/>
              <a:t>15/7/2025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E598-4868-4862-9F6D-97959D9988E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100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E947-1899-4D9F-9C39-196B4B6F8BB3}" type="datetimeFigureOut">
              <a:rPr lang="el-GR" smtClean="0"/>
              <a:t>15/7/2025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E598-4868-4862-9F6D-97959D9988E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311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E947-1899-4D9F-9C39-196B4B6F8BB3}" type="datetimeFigureOut">
              <a:rPr lang="el-GR" smtClean="0"/>
              <a:t>15/7/2025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E598-4868-4862-9F6D-97959D9988E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4407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E947-1899-4D9F-9C39-196B4B6F8BB3}" type="datetimeFigureOut">
              <a:rPr lang="el-GR" smtClean="0"/>
              <a:t>15/7/2025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E598-4868-4862-9F6D-97959D9988E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6866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E947-1899-4D9F-9C39-196B4B6F8BB3}" type="datetimeFigureOut">
              <a:rPr lang="el-GR" smtClean="0"/>
              <a:t>15/7/2025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E598-4868-4862-9F6D-97959D9988E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381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E947-1899-4D9F-9C39-196B4B6F8BB3}" type="datetimeFigureOut">
              <a:rPr lang="el-GR" smtClean="0"/>
              <a:t>15/7/2025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E598-4868-4862-9F6D-97959D9988E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0633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E947-1899-4D9F-9C39-196B4B6F8BB3}" type="datetimeFigureOut">
              <a:rPr lang="el-GR" smtClean="0"/>
              <a:t>15/7/2025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E598-4868-4862-9F6D-97959D9988E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265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E947-1899-4D9F-9C39-196B4B6F8BB3}" type="datetimeFigureOut">
              <a:rPr lang="el-GR" smtClean="0"/>
              <a:t>15/7/2025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E598-4868-4862-9F6D-97959D9988E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9184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E947-1899-4D9F-9C39-196B4B6F8BB3}" type="datetimeFigureOut">
              <a:rPr lang="el-GR" smtClean="0"/>
              <a:t>15/7/2025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E598-4868-4862-9F6D-97959D9988E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6229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E947-1899-4D9F-9C39-196B4B6F8BB3}" type="datetimeFigureOut">
              <a:rPr lang="el-GR" smtClean="0"/>
              <a:t>15/7/2025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E598-4868-4862-9F6D-97959D9988E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314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E947-1899-4D9F-9C39-196B4B6F8BB3}" type="datetimeFigureOut">
              <a:rPr lang="el-GR" smtClean="0"/>
              <a:t>15/7/2025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E598-4868-4862-9F6D-97959D9988E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50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E947-1899-4D9F-9C39-196B4B6F8BB3}" type="datetimeFigureOut">
              <a:rPr lang="el-GR" smtClean="0"/>
              <a:t>15/7/2025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AE598-4868-4862-9F6D-97959D9988E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6875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9600-7A46-75A3-6AE8-714DA4807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040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Methodologies for the Clustered Vehicle Routing Problem</a:t>
            </a:r>
            <a:endParaRPr lang="el-G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60F72-207F-16B4-C188-2BE8532D5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130800"/>
            <a:ext cx="12192000" cy="1727200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sz="2900" dirty="0"/>
              <a:t>Stamatoula Gerasimoula Mesolora</a:t>
            </a:r>
            <a:endParaRPr lang="el-GR" sz="2900" dirty="0"/>
          </a:p>
          <a:p>
            <a:r>
              <a:rPr lang="en-US" sz="2200" dirty="0"/>
              <a:t> </a:t>
            </a:r>
            <a:endParaRPr lang="el-GR" sz="2200" dirty="0"/>
          </a:p>
          <a:p>
            <a:r>
              <a:rPr lang="en-US" sz="2900" dirty="0"/>
              <a:t>Supervisor: Emmanouil Zachariadis</a:t>
            </a:r>
          </a:p>
          <a:p>
            <a:r>
              <a:rPr lang="en-US" dirty="0"/>
              <a:t>Department of Management Science &amp; Technology MSc in Business Analytics</a:t>
            </a:r>
          </a:p>
          <a:p>
            <a:r>
              <a:rPr lang="en-US" dirty="0"/>
              <a:t>June 2025</a:t>
            </a:r>
            <a:endParaRPr lang="el-GR" dirty="0"/>
          </a:p>
          <a:p>
            <a:endParaRPr lang="el-GR" dirty="0"/>
          </a:p>
          <a:p>
            <a:endParaRPr lang="el-GR" dirty="0"/>
          </a:p>
        </p:txBody>
      </p:sp>
      <p:pic>
        <p:nvPicPr>
          <p:cNvPr id="4" name="Εικόνα 14">
            <a:extLst>
              <a:ext uri="{FF2B5EF4-FFF2-40B4-BE49-F238E27FC236}">
                <a16:creationId xmlns:a16="http://schemas.microsoft.com/office/drawing/2014/main" id="{8DA4D18D-0334-191D-4167-7BA3B83FF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255" y="5850255"/>
            <a:ext cx="1007745" cy="1007745"/>
          </a:xfrm>
          <a:prstGeom prst="rect">
            <a:avLst/>
          </a:prstGeom>
        </p:spPr>
      </p:pic>
      <p:pic>
        <p:nvPicPr>
          <p:cNvPr id="6" name="Picture 5" descr="A close-up of a statue&#10;&#10;AI-generated content may be incorrect.">
            <a:extLst>
              <a:ext uri="{FF2B5EF4-FFF2-40B4-BE49-F238E27FC236}">
                <a16:creationId xmlns:a16="http://schemas.microsoft.com/office/drawing/2014/main" id="{5EB042BB-33BF-F5B3-CD11-F7F05757B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760" y="-9582"/>
            <a:ext cx="5122480" cy="132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1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6614E-5916-43F2-FF33-3A4219DDB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E5A6-7531-0909-968E-919F2249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15402"/>
            <a:ext cx="3190239" cy="9704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ptos Light" panose="020B0004020202020204" pitchFamily="34" charset="0"/>
              </a:rPr>
              <a:t>Experimental Setup</a:t>
            </a:r>
            <a:endParaRPr lang="el-GR" sz="2800" dirty="0">
              <a:latin typeface="Aptos Light" panose="020B0004020202020204" pitchFamily="34" charset="0"/>
            </a:endParaRPr>
          </a:p>
        </p:txBody>
      </p:sp>
      <p:pic>
        <p:nvPicPr>
          <p:cNvPr id="3" name="Εικόνα 14">
            <a:extLst>
              <a:ext uri="{FF2B5EF4-FFF2-40B4-BE49-F238E27FC236}">
                <a16:creationId xmlns:a16="http://schemas.microsoft.com/office/drawing/2014/main" id="{F9E646EC-60BD-E21C-60C7-33896C6AF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255" y="5850255"/>
            <a:ext cx="1007745" cy="1007745"/>
          </a:xfrm>
          <a:prstGeom prst="rect">
            <a:avLst/>
          </a:prstGeom>
        </p:spPr>
      </p:pic>
      <p:pic>
        <p:nvPicPr>
          <p:cNvPr id="4" name="Picture 3" descr="A close-up of a statue">
            <a:extLst>
              <a:ext uri="{FF2B5EF4-FFF2-40B4-BE49-F238E27FC236}">
                <a16:creationId xmlns:a16="http://schemas.microsoft.com/office/drawing/2014/main" id="{4496A5BC-27EC-A776-773E-DA9E71265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760" y="-9582"/>
            <a:ext cx="5188017" cy="13441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08AB47-9A41-AF22-2722-7BC2A54D0AE8}"/>
              </a:ext>
            </a:extLst>
          </p:cNvPr>
          <p:cNvCxnSpPr>
            <a:cxnSpLocks/>
          </p:cNvCxnSpPr>
          <p:nvPr/>
        </p:nvCxnSpPr>
        <p:spPr>
          <a:xfrm>
            <a:off x="0" y="1286040"/>
            <a:ext cx="12263120" cy="0"/>
          </a:xfrm>
          <a:prstGeom prst="line">
            <a:avLst/>
          </a:prstGeom>
          <a:ln>
            <a:solidFill>
              <a:srgbClr val="D8C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F37A5988-05F8-E928-0B95-F2EAC1F57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0" y="2590437"/>
            <a:ext cx="5439181" cy="167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l-GR" altLang="el-GR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60 </a:t>
            </a:r>
            <a:r>
              <a:rPr lang="el-GR" altLang="el-GR" sz="1400" dirty="0">
                <a:latin typeface="Aptos" panose="020B0004020202020204" pitchFamily="34" charset="0"/>
              </a:rPr>
              <a:t>clustered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Golden instances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l-GR" altLang="el-GR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Cluster size: 10–40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nodes</a:t>
            </a:r>
            <a:endParaRPr kumimoji="0" lang="el-GR" altLang="el-GR" sz="1400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l-GR" altLang="el-GR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Customer count: 50–400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l-GR" altLang="el-GR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Parameters: 500 iterations, candidate size = 30, base tenure = 10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l-GR" altLang="el-GR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Metrics: total distance, CPU </a:t>
            </a:r>
            <a:r>
              <a:rPr kumimoji="0" lang="el-GR" altLang="el-GR" sz="1400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time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, improvement %</a:t>
            </a:r>
          </a:p>
        </p:txBody>
      </p:sp>
    </p:spTree>
    <p:extLst>
      <p:ext uri="{BB962C8B-B14F-4D97-AF65-F5344CB8AC3E}">
        <p14:creationId xmlns:p14="http://schemas.microsoft.com/office/powerpoint/2010/main" val="289984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0A64C-43E2-1841-8144-5695973AE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3B7F-F3FD-6373-E7A9-224054C40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15402"/>
            <a:ext cx="3190239" cy="9704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ptos Light" panose="020B0004020202020204" pitchFamily="34" charset="0"/>
              </a:rPr>
              <a:t>Results</a:t>
            </a:r>
            <a:endParaRPr lang="el-GR" sz="2800" dirty="0">
              <a:latin typeface="Aptos Light" panose="020B0004020202020204" pitchFamily="34" charset="0"/>
            </a:endParaRPr>
          </a:p>
        </p:txBody>
      </p:sp>
      <p:pic>
        <p:nvPicPr>
          <p:cNvPr id="3" name="Εικόνα 14">
            <a:extLst>
              <a:ext uri="{FF2B5EF4-FFF2-40B4-BE49-F238E27FC236}">
                <a16:creationId xmlns:a16="http://schemas.microsoft.com/office/drawing/2014/main" id="{4B5EA47C-2BC7-6820-1D6D-5485DC945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255" y="5850255"/>
            <a:ext cx="1007745" cy="1007745"/>
          </a:xfrm>
          <a:prstGeom prst="rect">
            <a:avLst/>
          </a:prstGeom>
        </p:spPr>
      </p:pic>
      <p:pic>
        <p:nvPicPr>
          <p:cNvPr id="4" name="Picture 3" descr="A close-up of a statue">
            <a:extLst>
              <a:ext uri="{FF2B5EF4-FFF2-40B4-BE49-F238E27FC236}">
                <a16:creationId xmlns:a16="http://schemas.microsoft.com/office/drawing/2014/main" id="{3FDC9401-7DA2-CD67-8B6F-E1CB2E8E3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760" y="-9582"/>
            <a:ext cx="5188017" cy="13441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28959-77ED-EA94-BF5B-24202CE4C5B1}"/>
              </a:ext>
            </a:extLst>
          </p:cNvPr>
          <p:cNvCxnSpPr>
            <a:cxnSpLocks/>
          </p:cNvCxnSpPr>
          <p:nvPr/>
        </p:nvCxnSpPr>
        <p:spPr>
          <a:xfrm>
            <a:off x="0" y="1286040"/>
            <a:ext cx="12263120" cy="0"/>
          </a:xfrm>
          <a:prstGeom prst="line">
            <a:avLst/>
          </a:prstGeom>
          <a:ln>
            <a:solidFill>
              <a:srgbClr val="D8C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92CCD088-A2E0-EC6F-9526-A54332DEA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11" y="2220009"/>
            <a:ext cx="11326113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u="sng" dirty="0">
                <a:latin typeface="Aptos" panose="020B0004020202020204" pitchFamily="34" charset="0"/>
              </a:rPr>
              <a:t>ATS vs CTS</a:t>
            </a: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Aptos" panose="020B0004020202020204" pitchFamily="34" charset="0"/>
              </a:rPr>
              <a:t>Average improvement: </a:t>
            </a:r>
            <a:r>
              <a:rPr lang="en-US" sz="1400" b="1" dirty="0">
                <a:latin typeface="Aptos" panose="020B0004020202020204" pitchFamily="34" charset="0"/>
              </a:rPr>
              <a:t>2.6% </a:t>
            </a:r>
            <a:r>
              <a:rPr lang="en-US" sz="1400" dirty="0">
                <a:latin typeface="Aptos" panose="020B0004020202020204" pitchFamily="34" charset="0"/>
              </a:rPr>
              <a:t>shorter routes</a:t>
            </a: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Aptos" panose="020B0004020202020204" pitchFamily="34" charset="0"/>
              </a:rPr>
              <a:t>Max improvement: </a:t>
            </a:r>
            <a:r>
              <a:rPr lang="en-US" sz="1400" b="1" dirty="0">
                <a:latin typeface="Aptos" panose="020B0004020202020204" pitchFamily="34" charset="0"/>
              </a:rPr>
              <a:t>6.2%</a:t>
            </a: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Aptos" panose="020B0004020202020204" pitchFamily="34" charset="0"/>
              </a:rPr>
              <a:t>CTS avg. time: </a:t>
            </a:r>
            <a:r>
              <a:rPr lang="en-US" sz="1400" b="1" dirty="0">
                <a:latin typeface="Aptos" panose="020B0004020202020204" pitchFamily="34" charset="0"/>
              </a:rPr>
              <a:t>23.3s</a:t>
            </a: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Aptos" panose="020B0004020202020204" pitchFamily="34" charset="0"/>
              </a:rPr>
              <a:t>ATS: </a:t>
            </a:r>
            <a:r>
              <a:rPr lang="en-US" sz="1400" b="1" dirty="0">
                <a:latin typeface="Aptos" panose="020B0004020202020204" pitchFamily="34" charset="0"/>
              </a:rPr>
              <a:t>33.0s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/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/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/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/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/>
          </a:p>
        </p:txBody>
      </p:sp>
      <p:pic>
        <p:nvPicPr>
          <p:cNvPr id="10" name="Picture 9" descr="A graph of a bar graph&#10;&#10;AI-generated content may be incorrect.">
            <a:extLst>
              <a:ext uri="{FF2B5EF4-FFF2-40B4-BE49-F238E27FC236}">
                <a16:creationId xmlns:a16="http://schemas.microsoft.com/office/drawing/2014/main" id="{CA5313EA-75BD-15F1-8840-4B2206BE5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73" y="3663764"/>
            <a:ext cx="7518981" cy="269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9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9C0D6-DBD2-5220-A3F5-4C3043F3E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5567-BF52-90BC-95FB-1DAB7F9A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15402"/>
            <a:ext cx="3190239" cy="9704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ptos Light" panose="020B0004020202020204" pitchFamily="34" charset="0"/>
              </a:rPr>
              <a:t>Results</a:t>
            </a:r>
            <a:endParaRPr lang="el-GR" sz="2800" dirty="0">
              <a:latin typeface="Aptos Light" panose="020B0004020202020204" pitchFamily="34" charset="0"/>
            </a:endParaRPr>
          </a:p>
        </p:txBody>
      </p:sp>
      <p:pic>
        <p:nvPicPr>
          <p:cNvPr id="3" name="Εικόνα 14">
            <a:extLst>
              <a:ext uri="{FF2B5EF4-FFF2-40B4-BE49-F238E27FC236}">
                <a16:creationId xmlns:a16="http://schemas.microsoft.com/office/drawing/2014/main" id="{ED45377B-7980-D10C-910E-12BD0E93A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255" y="5850255"/>
            <a:ext cx="1007745" cy="1007745"/>
          </a:xfrm>
          <a:prstGeom prst="rect">
            <a:avLst/>
          </a:prstGeom>
        </p:spPr>
      </p:pic>
      <p:pic>
        <p:nvPicPr>
          <p:cNvPr id="4" name="Picture 3" descr="A close-up of a statue">
            <a:extLst>
              <a:ext uri="{FF2B5EF4-FFF2-40B4-BE49-F238E27FC236}">
                <a16:creationId xmlns:a16="http://schemas.microsoft.com/office/drawing/2014/main" id="{F8F7957D-5E43-40CC-405D-2102A578D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760" y="-9582"/>
            <a:ext cx="5188017" cy="13441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117D9B-E86F-545B-68EB-E23D0E6681DB}"/>
              </a:ext>
            </a:extLst>
          </p:cNvPr>
          <p:cNvCxnSpPr>
            <a:cxnSpLocks/>
          </p:cNvCxnSpPr>
          <p:nvPr/>
        </p:nvCxnSpPr>
        <p:spPr>
          <a:xfrm>
            <a:off x="0" y="1286040"/>
            <a:ext cx="12263120" cy="0"/>
          </a:xfrm>
          <a:prstGeom prst="line">
            <a:avLst/>
          </a:prstGeom>
          <a:ln>
            <a:solidFill>
              <a:srgbClr val="D8C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diagram of a star&#10;&#10;AI-generated content may be incorrect.">
            <a:extLst>
              <a:ext uri="{FF2B5EF4-FFF2-40B4-BE49-F238E27FC236}">
                <a16:creationId xmlns:a16="http://schemas.microsoft.com/office/drawing/2014/main" id="{F42DDFEF-EDD3-B1F2-F82B-B91F933FE6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2168271"/>
            <a:ext cx="4570729" cy="3656583"/>
          </a:xfrm>
          <a:prstGeom prst="rect">
            <a:avLst/>
          </a:prstGeom>
        </p:spPr>
      </p:pic>
      <p:pic>
        <p:nvPicPr>
          <p:cNvPr id="15" name="Picture 14" descr="A diagram of a star&#10;&#10;AI-generated content may be incorrect.">
            <a:extLst>
              <a:ext uri="{FF2B5EF4-FFF2-40B4-BE49-F238E27FC236}">
                <a16:creationId xmlns:a16="http://schemas.microsoft.com/office/drawing/2014/main" id="{0B30D35D-C677-45E5-1912-60EA9AE0DA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412" y="2168270"/>
            <a:ext cx="4570729" cy="36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8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912CB-31FB-7B1E-1837-A44ECA4FC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F28B-41DD-F7D6-C241-2AE1EB3A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15402"/>
            <a:ext cx="4470399" cy="9704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ptos Light" panose="020B0004020202020204" pitchFamily="34" charset="0"/>
              </a:rPr>
              <a:t>Performance Comparison</a:t>
            </a:r>
            <a:endParaRPr lang="el-GR" sz="2800" dirty="0">
              <a:latin typeface="Aptos Light" panose="020B0004020202020204" pitchFamily="34" charset="0"/>
            </a:endParaRPr>
          </a:p>
        </p:txBody>
      </p:sp>
      <p:pic>
        <p:nvPicPr>
          <p:cNvPr id="3" name="Εικόνα 14">
            <a:extLst>
              <a:ext uri="{FF2B5EF4-FFF2-40B4-BE49-F238E27FC236}">
                <a16:creationId xmlns:a16="http://schemas.microsoft.com/office/drawing/2014/main" id="{76A41A71-7916-6530-DD99-123AE413E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255" y="5850255"/>
            <a:ext cx="1007745" cy="1007745"/>
          </a:xfrm>
          <a:prstGeom prst="rect">
            <a:avLst/>
          </a:prstGeom>
        </p:spPr>
      </p:pic>
      <p:pic>
        <p:nvPicPr>
          <p:cNvPr id="4" name="Picture 3" descr="A close-up of a statue">
            <a:extLst>
              <a:ext uri="{FF2B5EF4-FFF2-40B4-BE49-F238E27FC236}">
                <a16:creationId xmlns:a16="http://schemas.microsoft.com/office/drawing/2014/main" id="{793FAD68-ED85-E0DF-142A-C7018A378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760" y="-9582"/>
            <a:ext cx="5188017" cy="13441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A27BE5-0AB7-280B-E59C-445265F003E8}"/>
              </a:ext>
            </a:extLst>
          </p:cNvPr>
          <p:cNvCxnSpPr>
            <a:cxnSpLocks/>
          </p:cNvCxnSpPr>
          <p:nvPr/>
        </p:nvCxnSpPr>
        <p:spPr>
          <a:xfrm>
            <a:off x="0" y="1286040"/>
            <a:ext cx="12263120" cy="0"/>
          </a:xfrm>
          <a:prstGeom prst="line">
            <a:avLst/>
          </a:prstGeom>
          <a:ln>
            <a:solidFill>
              <a:srgbClr val="D8C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8E97AF2-4A89-0632-82B5-1E154758B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43" y="1968312"/>
            <a:ext cx="11326113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u="sng" dirty="0">
                <a:latin typeface="Aptos" panose="020B0004020202020204" pitchFamily="34" charset="0"/>
                <a:cs typeface="Times New Roman" panose="02020603050405020304" pitchFamily="18" charset="0"/>
              </a:rPr>
              <a:t>Benchmark Studies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Battarra et al. (2014): </a:t>
            </a:r>
            <a:r>
              <a:rPr lang="en-US" dirty="0"/>
              <a:t>Developed an exact branch-and-cut algorithm for CluVRP, setting many of the best-known solutions used in literature.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Islam et al. (2021): </a:t>
            </a:r>
            <a:r>
              <a:rPr lang="en-US" dirty="0"/>
              <a:t>Proposed a hybrid matheuristic (based on LNS and MIP components) that improved performance on medium-to-large instances.</a:t>
            </a:r>
          </a:p>
          <a:p>
            <a:endParaRPr lang="en-US" u="sng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u="sng" dirty="0">
                <a:latin typeface="Aptos" panose="020B0004020202020204" pitchFamily="34" charset="0"/>
                <a:cs typeface="Times New Roman" panose="02020603050405020304" pitchFamily="18" charset="0"/>
              </a:rPr>
              <a:t>ATS 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ATS reaches within -</a:t>
            </a:r>
            <a:r>
              <a:rPr lang="en-US" b="1" dirty="0"/>
              <a:t>4.22%</a:t>
            </a:r>
            <a:r>
              <a:rPr lang="en-US" dirty="0"/>
              <a:t> of best known on average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Best case</a:t>
            </a:r>
            <a:r>
              <a:rPr lang="en-US" dirty="0"/>
              <a:t>: gap of just -</a:t>
            </a:r>
            <a:r>
              <a:rPr lang="en-US" b="1" dirty="0"/>
              <a:t>0.88%</a:t>
            </a:r>
            <a:endParaRPr lang="en-US" dirty="0"/>
          </a:p>
          <a:p>
            <a:endParaRPr lang="en-US" dirty="0"/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u="sng" dirty="0">
                <a:latin typeface="Aptos" panose="020B0004020202020204" pitchFamily="34" charset="0"/>
                <a:cs typeface="Times New Roman" panose="02020603050405020304" pitchFamily="18" charset="0"/>
              </a:rPr>
              <a:t>Interpretation &amp; Significance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ATS performs competitively compared to exact methods.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Results are promising especially for scalable, real-world use where exact methods may be too slow.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Consistent improvement across all 60 instances suggests robustness.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94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A6B0F-09FA-2138-CF5A-0A4D04036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1998-E6C6-5350-B9C2-4ACBC8DC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15402"/>
            <a:ext cx="4470399" cy="9704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ptos Light" panose="020B0004020202020204" pitchFamily="34" charset="0"/>
              </a:rPr>
              <a:t>Conclusion &amp; Future Work</a:t>
            </a:r>
            <a:endParaRPr lang="el-GR" sz="2800" dirty="0">
              <a:latin typeface="Aptos Light" panose="020B0004020202020204" pitchFamily="34" charset="0"/>
            </a:endParaRPr>
          </a:p>
        </p:txBody>
      </p:sp>
      <p:pic>
        <p:nvPicPr>
          <p:cNvPr id="3" name="Εικόνα 14">
            <a:extLst>
              <a:ext uri="{FF2B5EF4-FFF2-40B4-BE49-F238E27FC236}">
                <a16:creationId xmlns:a16="http://schemas.microsoft.com/office/drawing/2014/main" id="{39744FA5-4790-5C03-2C97-3AA269C2C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255" y="5850255"/>
            <a:ext cx="1007745" cy="1007745"/>
          </a:xfrm>
          <a:prstGeom prst="rect">
            <a:avLst/>
          </a:prstGeom>
        </p:spPr>
      </p:pic>
      <p:pic>
        <p:nvPicPr>
          <p:cNvPr id="4" name="Picture 3" descr="A close-up of a statue">
            <a:extLst>
              <a:ext uri="{FF2B5EF4-FFF2-40B4-BE49-F238E27FC236}">
                <a16:creationId xmlns:a16="http://schemas.microsoft.com/office/drawing/2014/main" id="{C132EA04-CEF7-6966-AFC0-57607EA05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760" y="-9582"/>
            <a:ext cx="5188017" cy="13441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390B48-3F4E-F430-70C4-BA19E070A7D8}"/>
              </a:ext>
            </a:extLst>
          </p:cNvPr>
          <p:cNvCxnSpPr>
            <a:cxnSpLocks/>
          </p:cNvCxnSpPr>
          <p:nvPr/>
        </p:nvCxnSpPr>
        <p:spPr>
          <a:xfrm>
            <a:off x="0" y="1286040"/>
            <a:ext cx="12263120" cy="0"/>
          </a:xfrm>
          <a:prstGeom prst="line">
            <a:avLst/>
          </a:prstGeom>
          <a:ln>
            <a:solidFill>
              <a:srgbClr val="D8C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20C44D0D-EA2F-581C-DB01-D961EECC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43" y="2456831"/>
            <a:ext cx="11326113" cy="259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u="sng" dirty="0">
                <a:latin typeface="Aptos" panose="020B0004020202020204" pitchFamily="34" charset="0"/>
                <a:cs typeface="Times New Roman" panose="02020603050405020304" pitchFamily="18" charset="0"/>
              </a:rPr>
              <a:t>Conclusion</a:t>
            </a:r>
            <a:endParaRPr lang="en-US" altLang="el-GR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l-GR" altLang="el-GR" sz="1400" dirty="0">
                <a:latin typeface="Aptos" panose="020B0004020202020204" pitchFamily="34" charset="0"/>
              </a:rPr>
              <a:t>2-phase method (centroid heuristic + ATS) delivers near-optimal, scalable results.</a:t>
            </a:r>
            <a:endParaRPr lang="en-US" altLang="el-GR" sz="1400" dirty="0">
              <a:latin typeface="Aptos" panose="020B0004020202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l-GR" altLang="el-GR" dirty="0">
              <a:latin typeface="Arial" panose="020B0604020202020204" pitchFamily="34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u="sng" dirty="0">
                <a:latin typeface="Aptos" panose="020B0004020202020204" pitchFamily="34" charset="0"/>
                <a:cs typeface="Times New Roman" panose="02020603050405020304" pitchFamily="18" charset="0"/>
              </a:rPr>
              <a:t>Future </a:t>
            </a:r>
            <a:r>
              <a:rPr lang="en-US" altLang="el-GR" u="sng" dirty="0">
                <a:latin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l-GR" altLang="el-GR" u="sng" dirty="0">
                <a:latin typeface="Aptos" panose="020B0004020202020204" pitchFamily="34" charset="0"/>
                <a:cs typeface="Times New Roman" panose="02020603050405020304" pitchFamily="18" charset="0"/>
              </a:rPr>
              <a:t>ork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l-GR" altLang="el-GR" sz="1400" dirty="0">
                <a:latin typeface="Aptos" panose="020B0004020202020204" pitchFamily="34" charset="0"/>
              </a:rPr>
              <a:t>Add VND (Variable Neighborhood Descent)</a:t>
            </a:r>
            <a:endParaRPr lang="en-US" altLang="el-GR" sz="1400" dirty="0">
              <a:latin typeface="Aptos" panose="020B0004020202020204" pitchFamily="34" charset="0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l-GR" altLang="el-GR" sz="1400" dirty="0">
                <a:latin typeface="Aptos" panose="020B0004020202020204" pitchFamily="34" charset="0"/>
              </a:rPr>
              <a:t>Integrate branch-and-</a:t>
            </a:r>
            <a:r>
              <a:rPr lang="en-US" altLang="el-GR" sz="1400" dirty="0">
                <a:latin typeface="Aptos" panose="020B0004020202020204" pitchFamily="34" charset="0"/>
              </a:rPr>
              <a:t>cut</a:t>
            </a:r>
            <a:r>
              <a:rPr lang="el-GR" altLang="el-GR" sz="1400" dirty="0">
                <a:latin typeface="Aptos" panose="020B0004020202020204" pitchFamily="34" charset="0"/>
              </a:rPr>
              <a:t> seeding</a:t>
            </a:r>
            <a:endParaRPr lang="en-US" altLang="el-GR" sz="1400" dirty="0">
              <a:latin typeface="Aptos" panose="020B0004020202020204" pitchFamily="34" charset="0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l-GR" altLang="el-GR" sz="1400" dirty="0">
                <a:latin typeface="Aptos" panose="020B0004020202020204" pitchFamily="34" charset="0"/>
              </a:rPr>
              <a:t>Parallelize move evaluation (multi-thread or GPU)</a:t>
            </a:r>
          </a:p>
        </p:txBody>
      </p:sp>
    </p:spTree>
    <p:extLst>
      <p:ext uri="{BB962C8B-B14F-4D97-AF65-F5344CB8AC3E}">
        <p14:creationId xmlns:p14="http://schemas.microsoft.com/office/powerpoint/2010/main" val="1612611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3C203-1C8C-C09E-9325-DE3DF455B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14">
            <a:extLst>
              <a:ext uri="{FF2B5EF4-FFF2-40B4-BE49-F238E27FC236}">
                <a16:creationId xmlns:a16="http://schemas.microsoft.com/office/drawing/2014/main" id="{EC43195A-C5B9-0BB5-B278-F878DD5BF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255" y="5850255"/>
            <a:ext cx="1007745" cy="1007745"/>
          </a:xfrm>
          <a:prstGeom prst="rect">
            <a:avLst/>
          </a:prstGeom>
        </p:spPr>
      </p:pic>
      <p:pic>
        <p:nvPicPr>
          <p:cNvPr id="4" name="Picture 3" descr="A close-up of a statue">
            <a:extLst>
              <a:ext uri="{FF2B5EF4-FFF2-40B4-BE49-F238E27FC236}">
                <a16:creationId xmlns:a16="http://schemas.microsoft.com/office/drawing/2014/main" id="{23E15ABA-AB31-C1D5-1888-D7C529E24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760" y="-9582"/>
            <a:ext cx="5188017" cy="13441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EC361E-E4B6-2E88-10E1-036FBFC334EF}"/>
              </a:ext>
            </a:extLst>
          </p:cNvPr>
          <p:cNvCxnSpPr>
            <a:cxnSpLocks/>
          </p:cNvCxnSpPr>
          <p:nvPr/>
        </p:nvCxnSpPr>
        <p:spPr>
          <a:xfrm>
            <a:off x="0" y="1286040"/>
            <a:ext cx="12263120" cy="0"/>
          </a:xfrm>
          <a:prstGeom prst="line">
            <a:avLst/>
          </a:prstGeom>
          <a:ln>
            <a:solidFill>
              <a:srgbClr val="D8C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647DAF82-0DF0-3414-C8FE-855BE3393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327" y="2758047"/>
            <a:ext cx="3087033" cy="1341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l-GR" sz="6000" i="1" dirty="0">
                <a:latin typeface="Aptos Light" panose="020B0004020202020204" pitchFamily="34" charset="0"/>
                <a:ea typeface="+mj-ea"/>
                <a:cs typeface="+mj-cs"/>
              </a:rPr>
              <a:t>The End</a:t>
            </a:r>
            <a:endParaRPr lang="el-GR" altLang="el-GR" sz="6000" dirty="0">
              <a:latin typeface="Aptos Light" panose="020B0004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8068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0E04E-DF91-9A10-9F6B-B7E8AC97C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4C44E-215F-1DF0-20FD-F342DD43B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15402"/>
            <a:ext cx="6969761" cy="97045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Aptos Light" panose="020B0004020202020204" pitchFamily="34" charset="0"/>
              </a:rPr>
              <a:t>Contents</a:t>
            </a:r>
            <a:endParaRPr lang="el-GR" sz="2800" dirty="0">
              <a:latin typeface="Aptos Light" panose="020B0004020202020204" pitchFamily="34" charset="0"/>
            </a:endParaRPr>
          </a:p>
        </p:txBody>
      </p:sp>
      <p:pic>
        <p:nvPicPr>
          <p:cNvPr id="3" name="Εικόνα 14">
            <a:extLst>
              <a:ext uri="{FF2B5EF4-FFF2-40B4-BE49-F238E27FC236}">
                <a16:creationId xmlns:a16="http://schemas.microsoft.com/office/drawing/2014/main" id="{C7A939DB-9218-1318-F0CC-7F1E13040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255" y="5850255"/>
            <a:ext cx="1007745" cy="1007745"/>
          </a:xfrm>
          <a:prstGeom prst="rect">
            <a:avLst/>
          </a:prstGeom>
        </p:spPr>
      </p:pic>
      <p:pic>
        <p:nvPicPr>
          <p:cNvPr id="4" name="Picture 3" descr="A close-up of a statue">
            <a:extLst>
              <a:ext uri="{FF2B5EF4-FFF2-40B4-BE49-F238E27FC236}">
                <a16:creationId xmlns:a16="http://schemas.microsoft.com/office/drawing/2014/main" id="{F8D8A336-9872-B54A-DDEA-EC9D3C7B6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-11786"/>
            <a:ext cx="5188017" cy="134416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54C8C7-F602-97B4-3729-AF0400611DEA}"/>
              </a:ext>
            </a:extLst>
          </p:cNvPr>
          <p:cNvCxnSpPr>
            <a:cxnSpLocks/>
          </p:cNvCxnSpPr>
          <p:nvPr/>
        </p:nvCxnSpPr>
        <p:spPr>
          <a:xfrm>
            <a:off x="8657240" y="1302440"/>
            <a:ext cx="3534760" cy="12962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747A11-561A-7793-8863-488F8C89F81A}"/>
              </a:ext>
            </a:extLst>
          </p:cNvPr>
          <p:cNvCxnSpPr/>
          <p:nvPr/>
        </p:nvCxnSpPr>
        <p:spPr>
          <a:xfrm>
            <a:off x="0" y="1289478"/>
            <a:ext cx="3534760" cy="12962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B23FF1-EE99-51F8-2377-07A0F551129A}"/>
              </a:ext>
            </a:extLst>
          </p:cNvPr>
          <p:cNvCxnSpPr>
            <a:cxnSpLocks/>
          </p:cNvCxnSpPr>
          <p:nvPr/>
        </p:nvCxnSpPr>
        <p:spPr>
          <a:xfrm>
            <a:off x="0" y="1286040"/>
            <a:ext cx="12263120" cy="0"/>
          </a:xfrm>
          <a:prstGeom prst="line">
            <a:avLst/>
          </a:prstGeom>
          <a:ln>
            <a:solidFill>
              <a:srgbClr val="D8C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B22B0C-469E-2C6B-677C-4F480872386A}"/>
              </a:ext>
            </a:extLst>
          </p:cNvPr>
          <p:cNvSpPr txBox="1"/>
          <p:nvPr/>
        </p:nvSpPr>
        <p:spPr>
          <a:xfrm>
            <a:off x="777076" y="2285852"/>
            <a:ext cx="5507047" cy="2969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ptos Light" panose="020B0004020202020204" pitchFamily="34" charset="0"/>
              </a:rPr>
              <a:t>Slide 3 - Vehicle Routing Problem (VRP)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ptos Light" panose="020B0004020202020204" pitchFamily="34" charset="0"/>
              </a:rPr>
              <a:t>Slide 4 - Clustered Vehicle Routing Problem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ptos Light" panose="020B0004020202020204" pitchFamily="34" charset="0"/>
              </a:rPr>
              <a:t>Slide 6 - Methodology - Initial Solution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ptos Light" panose="020B0004020202020204" pitchFamily="34" charset="0"/>
              </a:rPr>
              <a:t>Slide 8 - Methodology - Tabu Search Frameworks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ptos Light" panose="020B0004020202020204" pitchFamily="34" charset="0"/>
              </a:rPr>
              <a:t>Slide 9 - Classic vs Adaptive Tabu Search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ptos Light" panose="020B0004020202020204" pitchFamily="34" charset="0"/>
              </a:rPr>
              <a:t>Slide 10 - Experimental Setup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ptos Light" panose="020B0004020202020204" pitchFamily="34" charset="0"/>
              </a:rPr>
              <a:t>Slide 11 - Results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ptos Light" panose="020B0004020202020204" pitchFamily="34" charset="0"/>
              </a:rPr>
              <a:t>Slide 13 - Performance Comparison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ptos Light" panose="020B0004020202020204" pitchFamily="34" charset="0"/>
              </a:rPr>
              <a:t>Slide 14 - Conclusion &amp; Future Work</a:t>
            </a:r>
            <a:endParaRPr lang="el-GR" altLang="el-GR" sz="14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8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2E5E931-0BFB-50E3-182E-923D5DB6FA68}"/>
              </a:ext>
            </a:extLst>
          </p:cNvPr>
          <p:cNvSpPr txBox="1"/>
          <p:nvPr/>
        </p:nvSpPr>
        <p:spPr>
          <a:xfrm>
            <a:off x="684790" y="2107244"/>
            <a:ext cx="10846809" cy="383181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i="0" u="sng" strike="noStrike" baseline="0" dirty="0">
                <a:latin typeface="Aptos" panose="020B0004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Objective</a:t>
            </a:r>
            <a:r>
              <a:rPr lang="en-US" sz="1400" i="0" u="sng" strike="noStrike" baseline="0" dirty="0">
                <a:latin typeface="Aptos" panose="020B0004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latin typeface="Aptos" panose="020B0004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G</a:t>
            </a:r>
            <a:r>
              <a:rPr lang="en-US" sz="1400" b="0" i="0" u="none" strike="noStrike" baseline="0" dirty="0">
                <a:latin typeface="Aptos" panose="020B0004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enerate a set of routes, such that: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latin typeface="Aptos" panose="020B0004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Minimize total cost while serving all customers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latin typeface="Aptos" panose="020B0004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Each customer is served once by exactly one vehicle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latin typeface="Aptos" panose="020B0004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Customer demand must not exceed vehicle capacity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latin typeface="Aptos" panose="020B0004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Each route starts and ends at the depot</a:t>
            </a:r>
          </a:p>
          <a:p>
            <a:pPr algn="l">
              <a:lnSpc>
                <a:spcPct val="150000"/>
              </a:lnSpc>
            </a:pPr>
            <a:endParaRPr lang="en-US" sz="1400" dirty="0">
              <a:latin typeface="Aptos" panose="020B0004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u="sng" dirty="0">
                <a:latin typeface="Aptos" panose="020B0004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Features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ptos" panose="020B0004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Solution Shape: </a:t>
            </a:r>
            <a:r>
              <a:rPr lang="el-GR" sz="1400" dirty="0">
                <a:latin typeface="Aptos" panose="020B0004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Ν</a:t>
            </a:r>
            <a:r>
              <a:rPr lang="en-US" sz="1400" dirty="0">
                <a:latin typeface="Aptos" panose="020B0004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ode permutations each starting and ending at the depot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ptos" panose="020B0004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Solution Initialization: Depot insertion for both permutations</a:t>
            </a:r>
          </a:p>
          <a:p>
            <a:pPr algn="l">
              <a:lnSpc>
                <a:spcPct val="150000"/>
              </a:lnSpc>
            </a:pPr>
            <a:r>
              <a:rPr lang="en-US" u="sng" dirty="0">
                <a:latin typeface="Aptos" panose="020B0004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Selection Criterion: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400" dirty="0">
                <a:latin typeface="Aptos" panose="020B0004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At each iteration, insert the arc which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400" dirty="0">
                <a:latin typeface="Aptos" panose="020B0004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Starts from the last nodes of the given routes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400" dirty="0">
                <a:latin typeface="Aptos" panose="020B0004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Ends at a customer not violating any problem constraint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400" dirty="0">
                <a:latin typeface="Aptos" panose="020B0004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Minimizes the corresponding cost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LcPeriod"/>
            </a:pPr>
            <a:endParaRPr lang="en-US" sz="1400" dirty="0">
              <a:latin typeface="Aptos" panose="020B0004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1">
              <a:lnSpc>
                <a:spcPct val="150000"/>
              </a:lnSpc>
            </a:pPr>
            <a:r>
              <a:rPr lang="en-US" sz="1400" dirty="0">
                <a:latin typeface="Aptos" panose="020B0004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Dantzig and Ramser introduced the Truck Dispatching Problem (1959)</a:t>
            </a:r>
          </a:p>
          <a:p>
            <a:pPr marL="0" lvl="1">
              <a:lnSpc>
                <a:spcPct val="150000"/>
              </a:lnSpc>
            </a:pPr>
            <a:r>
              <a:rPr lang="en-US" sz="1400" dirty="0">
                <a:latin typeface="Aptos" panose="020B0004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VRP is a generalization of Traveling Salesman Problem (TSP)</a:t>
            </a:r>
          </a:p>
        </p:txBody>
      </p:sp>
      <p:pic>
        <p:nvPicPr>
          <p:cNvPr id="9" name="Picture 8" descr="A diagram of a network&#10;&#10;AI-generated content may be incorrect.">
            <a:extLst>
              <a:ext uri="{FF2B5EF4-FFF2-40B4-BE49-F238E27FC236}">
                <a16:creationId xmlns:a16="http://schemas.microsoft.com/office/drawing/2014/main" id="{89EA67D5-EC2E-F38F-A1B5-4605136EE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666" y="4949222"/>
            <a:ext cx="4794589" cy="1595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18D16A-6963-BDDB-F3D3-397097DD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15402"/>
            <a:ext cx="6969761" cy="97045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Aptos Light" panose="020B0004020202020204" pitchFamily="34" charset="0"/>
              </a:rPr>
              <a:t>Vehicle Routing Problem (VRP)</a:t>
            </a:r>
            <a:endParaRPr lang="el-GR" sz="2800" dirty="0">
              <a:latin typeface="Aptos Light" panose="020B0004020202020204" pitchFamily="34" charset="0"/>
            </a:endParaRPr>
          </a:p>
        </p:txBody>
      </p:sp>
      <p:pic>
        <p:nvPicPr>
          <p:cNvPr id="3" name="Εικόνα 14">
            <a:extLst>
              <a:ext uri="{FF2B5EF4-FFF2-40B4-BE49-F238E27FC236}">
                <a16:creationId xmlns:a16="http://schemas.microsoft.com/office/drawing/2014/main" id="{2EA2175B-F8C6-F5B0-0D22-A7EA9B88E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255" y="5850255"/>
            <a:ext cx="1007745" cy="1007745"/>
          </a:xfrm>
          <a:prstGeom prst="rect">
            <a:avLst/>
          </a:prstGeom>
        </p:spPr>
      </p:pic>
      <p:pic>
        <p:nvPicPr>
          <p:cNvPr id="4" name="Picture 3" descr="A close-up of a statue">
            <a:extLst>
              <a:ext uri="{FF2B5EF4-FFF2-40B4-BE49-F238E27FC236}">
                <a16:creationId xmlns:a16="http://schemas.microsoft.com/office/drawing/2014/main" id="{159B4148-FC40-1359-1E57-AC8887548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-11786"/>
            <a:ext cx="5188017" cy="134416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B30F22-2168-28FC-2C54-5276DB6A9968}"/>
              </a:ext>
            </a:extLst>
          </p:cNvPr>
          <p:cNvCxnSpPr>
            <a:cxnSpLocks/>
          </p:cNvCxnSpPr>
          <p:nvPr/>
        </p:nvCxnSpPr>
        <p:spPr>
          <a:xfrm>
            <a:off x="8657240" y="1302440"/>
            <a:ext cx="3534760" cy="12962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34BA33-46B7-9957-FAE7-E653D6B4005C}"/>
              </a:ext>
            </a:extLst>
          </p:cNvPr>
          <p:cNvCxnSpPr/>
          <p:nvPr/>
        </p:nvCxnSpPr>
        <p:spPr>
          <a:xfrm>
            <a:off x="0" y="1289478"/>
            <a:ext cx="3534760" cy="12962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DF0E2C-A824-350F-7B59-11DD1F2610DA}"/>
              </a:ext>
            </a:extLst>
          </p:cNvPr>
          <p:cNvCxnSpPr>
            <a:cxnSpLocks/>
          </p:cNvCxnSpPr>
          <p:nvPr/>
        </p:nvCxnSpPr>
        <p:spPr>
          <a:xfrm>
            <a:off x="0" y="1286040"/>
            <a:ext cx="12263120" cy="0"/>
          </a:xfrm>
          <a:prstGeom prst="line">
            <a:avLst/>
          </a:prstGeom>
          <a:ln>
            <a:solidFill>
              <a:srgbClr val="D8C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9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29FE0-1644-39CE-8371-E6E9AE87D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1F3E-01F9-F8A0-9984-74D0BE80D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5402"/>
            <a:ext cx="6776720" cy="97045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Aptos Light" panose="020B0004020202020204" pitchFamily="34" charset="0"/>
              </a:rPr>
              <a:t>Clustered Vehicle Routing Problem</a:t>
            </a:r>
            <a:endParaRPr lang="el-GR" sz="2800" dirty="0">
              <a:latin typeface="Aptos Light" panose="020B0004020202020204" pitchFamily="34" charset="0"/>
            </a:endParaRPr>
          </a:p>
        </p:txBody>
      </p:sp>
      <p:pic>
        <p:nvPicPr>
          <p:cNvPr id="3" name="Εικόνα 14">
            <a:extLst>
              <a:ext uri="{FF2B5EF4-FFF2-40B4-BE49-F238E27FC236}">
                <a16:creationId xmlns:a16="http://schemas.microsoft.com/office/drawing/2014/main" id="{947817DC-D89D-2FD6-6554-646E2B57D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255" y="5850255"/>
            <a:ext cx="1007745" cy="1007745"/>
          </a:xfrm>
          <a:prstGeom prst="rect">
            <a:avLst/>
          </a:prstGeom>
        </p:spPr>
      </p:pic>
      <p:pic>
        <p:nvPicPr>
          <p:cNvPr id="4" name="Picture 3" descr="A close-up of a statue">
            <a:extLst>
              <a:ext uri="{FF2B5EF4-FFF2-40B4-BE49-F238E27FC236}">
                <a16:creationId xmlns:a16="http://schemas.microsoft.com/office/drawing/2014/main" id="{2F65A77A-036B-4BEE-1D74-A37613F62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760" y="-9582"/>
            <a:ext cx="5188017" cy="134416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57322B-5F80-A242-71B8-1A32727286CC}"/>
              </a:ext>
            </a:extLst>
          </p:cNvPr>
          <p:cNvCxnSpPr>
            <a:cxnSpLocks/>
          </p:cNvCxnSpPr>
          <p:nvPr/>
        </p:nvCxnSpPr>
        <p:spPr>
          <a:xfrm>
            <a:off x="0" y="1286040"/>
            <a:ext cx="12263120" cy="0"/>
          </a:xfrm>
          <a:prstGeom prst="line">
            <a:avLst/>
          </a:prstGeom>
          <a:ln>
            <a:solidFill>
              <a:srgbClr val="D8C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B9C605-640F-42CF-5479-2A0BE8908EAB}"/>
              </a:ext>
            </a:extLst>
          </p:cNvPr>
          <p:cNvSpPr txBox="1"/>
          <p:nvPr/>
        </p:nvSpPr>
        <p:spPr>
          <a:xfrm>
            <a:off x="766431" y="2143612"/>
            <a:ext cx="10659138" cy="3980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u="sng" dirty="0">
                <a:latin typeface="Aptos" panose="020B0004020202020204" pitchFamily="34" charset="0"/>
                <a:cs typeface="Times New Roman" panose="02020603050405020304" pitchFamily="18" charset="0"/>
              </a:rPr>
              <a:t>Objective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ptos" panose="020B0004020202020204" pitchFamily="34" charset="0"/>
              </a:rPr>
              <a:t>In CluVRP, customers are grouped into different clusters. </a:t>
            </a: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CluVRP builds upon the standard CVRP, which involves finding the most efficient routes for vehicles to deliver to a set of customers. 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u="sng" dirty="0">
                <a:latin typeface="Aptos" panose="020B0004020202020204" pitchFamily="34" charset="0"/>
                <a:cs typeface="Times New Roman" panose="02020603050405020304" pitchFamily="18" charset="0"/>
              </a:rPr>
              <a:t>Key Challenges</a:t>
            </a:r>
            <a:endParaRPr lang="en-US" altLang="el-GR" u="sng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75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4805363" algn="l"/>
              </a:tabLst>
            </a:pP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Cluster Integrity: A vehicle must service all customers within a cluster before moving to another. </a:t>
            </a:r>
            <a:endParaRPr lang="el-GR" altLang="el-GR" sz="1400" u="sng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l-GR" altLang="el-GR" sz="1400" dirty="0">
                <a:latin typeface="Aptos" panose="020B0004020202020204" pitchFamily="34" charset="0"/>
                <a:cs typeface="Times New Roman" panose="02020603050405020304" pitchFamily="18" charset="0"/>
              </a:rPr>
              <a:t>Cluster–Route interdependence: Choic</a:t>
            </a:r>
            <a:r>
              <a:rPr lang="en-US" altLang="el-GR" sz="1400" dirty="0">
                <a:latin typeface="Aptos" panose="020B0004020202020204" pitchFamily="34" charset="0"/>
                <a:cs typeface="Times New Roman" panose="02020603050405020304" pitchFamily="18" charset="0"/>
              </a:rPr>
              <a:t>e</a:t>
            </a:r>
            <a:r>
              <a:rPr lang="el-GR" altLang="el-GR" sz="1400" dirty="0">
                <a:latin typeface="Aptos" panose="020B0004020202020204" pitchFamily="34" charset="0"/>
                <a:cs typeface="Times New Roman" panose="02020603050405020304" pitchFamily="18" charset="0"/>
              </a:rPr>
              <a:t> of cluster</a:t>
            </a:r>
            <a:r>
              <a:rPr lang="en-US" altLang="el-GR" sz="1400" dirty="0">
                <a:latin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l-GR" altLang="el-GR" sz="14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l-GR" sz="1400" dirty="0">
                <a:latin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l-GR" altLang="el-GR" sz="1400" dirty="0">
                <a:latin typeface="Aptos" panose="020B0004020202020204" pitchFamily="34" charset="0"/>
                <a:cs typeface="Times New Roman" panose="02020603050405020304" pitchFamily="18" charset="0"/>
              </a:rPr>
              <a:t>trongly affects routing cost</a:t>
            </a:r>
            <a:endParaRPr lang="en-US" altLang="el-GR" sz="14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Aptos" panose="020B0004020202020204" pitchFamily="34" charset="0"/>
              </a:rPr>
              <a:t>Each cluster and customer must be served only once.</a:t>
            </a:r>
            <a:endParaRPr lang="el-GR" altLang="el-GR" sz="14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l-GR" altLang="el-GR" sz="1400" dirty="0">
                <a:latin typeface="Aptos" panose="020B0004020202020204" pitchFamily="34" charset="0"/>
                <a:cs typeface="Times New Roman" panose="02020603050405020304" pitchFamily="18" charset="0"/>
              </a:rPr>
              <a:t>Load balancing: Ensuring no cluster overloads a vehicle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l-GR" altLang="el-GR" sz="1400" dirty="0">
                <a:latin typeface="Aptos" panose="020B0004020202020204" pitchFamily="34" charset="0"/>
                <a:cs typeface="Times New Roman" panose="02020603050405020304" pitchFamily="18" charset="0"/>
              </a:rPr>
              <a:t>Scalability: </a:t>
            </a: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CluVRP is NP-hard, meaning finding the absolute optimal solution can be computationally challenging for larger problem instances.</a:t>
            </a:r>
          </a:p>
        </p:txBody>
      </p:sp>
    </p:spTree>
    <p:extLst>
      <p:ext uri="{BB962C8B-B14F-4D97-AF65-F5344CB8AC3E}">
        <p14:creationId xmlns:p14="http://schemas.microsoft.com/office/powerpoint/2010/main" val="262105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1E151-D6DA-EE23-94D8-DA38FEBA0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14">
            <a:extLst>
              <a:ext uri="{FF2B5EF4-FFF2-40B4-BE49-F238E27FC236}">
                <a16:creationId xmlns:a16="http://schemas.microsoft.com/office/drawing/2014/main" id="{A20CC13B-7363-F450-6FCB-F9A18FF88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255" y="5850255"/>
            <a:ext cx="1007745" cy="1007745"/>
          </a:xfrm>
          <a:prstGeom prst="rect">
            <a:avLst/>
          </a:prstGeom>
        </p:spPr>
      </p:pic>
      <p:pic>
        <p:nvPicPr>
          <p:cNvPr id="4" name="Picture 3" descr="A close-up of a statue">
            <a:extLst>
              <a:ext uri="{FF2B5EF4-FFF2-40B4-BE49-F238E27FC236}">
                <a16:creationId xmlns:a16="http://schemas.microsoft.com/office/drawing/2014/main" id="{9F91F704-C51C-D2FD-FCCD-914E7F44B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760" y="-9582"/>
            <a:ext cx="5188017" cy="13441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BE3087-4F0F-A601-C465-B3344805E80E}"/>
              </a:ext>
            </a:extLst>
          </p:cNvPr>
          <p:cNvCxnSpPr>
            <a:cxnSpLocks/>
          </p:cNvCxnSpPr>
          <p:nvPr/>
        </p:nvCxnSpPr>
        <p:spPr>
          <a:xfrm>
            <a:off x="0" y="1286040"/>
            <a:ext cx="12263120" cy="0"/>
          </a:xfrm>
          <a:prstGeom prst="line">
            <a:avLst/>
          </a:prstGeom>
          <a:ln>
            <a:solidFill>
              <a:srgbClr val="D8C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AE65FC-0BCF-130B-0DEA-F69966690B9C}"/>
              </a:ext>
            </a:extLst>
          </p:cNvPr>
          <p:cNvSpPr txBox="1"/>
          <p:nvPr/>
        </p:nvSpPr>
        <p:spPr>
          <a:xfrm>
            <a:off x="631825" y="2315213"/>
            <a:ext cx="10259952" cy="1123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u="sng" dirty="0">
                <a:latin typeface="Aptos" panose="020B0004020202020204" pitchFamily="34" charset="0"/>
                <a:cs typeface="Times New Roman" panose="02020603050405020304" pitchFamily="18" charset="0"/>
              </a:rPr>
              <a:t>Solution Approach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ptos" panose="020B0004020202020204" pitchFamily="34" charset="0"/>
              </a:rPr>
              <a:t>Solving CluVRP often involves decomposing the problem into subproblems: assigning clusters to routes, routing within each cluster, and sequencing the nodes in the routes.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6E7B1-3D2A-173C-2651-29A3A83F21EE}"/>
              </a:ext>
            </a:extLst>
          </p:cNvPr>
          <p:cNvSpPr txBox="1"/>
          <p:nvPr/>
        </p:nvSpPr>
        <p:spPr>
          <a:xfrm>
            <a:off x="631825" y="3943284"/>
            <a:ext cx="6623163" cy="1907958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0" lvl="2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l-GR" u="sng" dirty="0">
                <a:latin typeface="Aptos" panose="020B0004020202020204" pitchFamily="34" charset="0"/>
                <a:cs typeface="Times New Roman" panose="02020603050405020304" pitchFamily="18" charset="0"/>
              </a:rPr>
              <a:t>Real World Application</a:t>
            </a:r>
          </a:p>
          <a:p>
            <a:pPr marL="285750" lvl="2" indent="-285750" algn="just" fontAlgn="base">
              <a:lnSpc>
                <a:spcPct val="150000"/>
              </a:lnSpc>
              <a:spcBef>
                <a:spcPts val="75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4805363" algn="l"/>
              </a:tabLst>
            </a:pPr>
            <a:r>
              <a:rPr lang="en-US" altLang="el-GR" sz="1400" dirty="0">
                <a:latin typeface="Aptos" panose="020B0004020202020204" pitchFamily="34" charset="0"/>
                <a:cs typeface="Times New Roman" panose="02020603050405020304" pitchFamily="18" charset="0"/>
              </a:rPr>
              <a:t>Food Delivery</a:t>
            </a:r>
          </a:p>
          <a:p>
            <a:pPr marL="285750" lvl="2" indent="-285750" algn="just" fontAlgn="base">
              <a:lnSpc>
                <a:spcPct val="150000"/>
              </a:lnSpc>
              <a:spcBef>
                <a:spcPts val="75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4805363" algn="l"/>
              </a:tabLst>
            </a:pPr>
            <a:r>
              <a:rPr lang="en-US" altLang="el-GR" sz="1400" dirty="0">
                <a:latin typeface="Aptos" panose="020B0004020202020204" pitchFamily="34" charset="0"/>
                <a:cs typeface="Times New Roman" panose="02020603050405020304" pitchFamily="18" charset="0"/>
              </a:rPr>
              <a:t>Healthcare</a:t>
            </a:r>
            <a:endParaRPr lang="el-GR" altLang="el-GR" sz="14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2" indent="-285750" algn="just" fontAlgn="base">
              <a:lnSpc>
                <a:spcPct val="150000"/>
              </a:lnSpc>
              <a:spcBef>
                <a:spcPts val="75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4805363" algn="l"/>
              </a:tabLst>
            </a:pPr>
            <a:r>
              <a:rPr lang="en-US" altLang="el-GR" sz="1400" dirty="0">
                <a:latin typeface="Aptos" panose="020B0004020202020204" pitchFamily="34" charset="0"/>
                <a:cs typeface="Times New Roman" panose="02020603050405020304" pitchFamily="18" charset="0"/>
              </a:rPr>
              <a:t>Distribution Networks</a:t>
            </a: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4EBCBD0-C688-5570-BF58-8F1657CF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5402"/>
            <a:ext cx="6776720" cy="97045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Aptos Light" panose="020B0004020202020204" pitchFamily="34" charset="0"/>
              </a:rPr>
              <a:t>Clustered Vehicle Routing Problem</a:t>
            </a:r>
            <a:endParaRPr lang="el-GR" sz="2800" dirty="0">
              <a:latin typeface="Aptos Ligh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2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14CF4-A577-CED6-B67D-B3C603174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6E-57E8-A033-D0E7-84717D68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15402"/>
            <a:ext cx="5857239" cy="88074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ptos Light" panose="020B0004020202020204" pitchFamily="34" charset="0"/>
              </a:rPr>
              <a:t>Methodology - Initial Solution</a:t>
            </a:r>
            <a:endParaRPr lang="el-GR" sz="2800" dirty="0">
              <a:latin typeface="Aptos Light" panose="020B0004020202020204" pitchFamily="34" charset="0"/>
            </a:endParaRPr>
          </a:p>
        </p:txBody>
      </p:sp>
      <p:pic>
        <p:nvPicPr>
          <p:cNvPr id="3" name="Εικόνα 14">
            <a:extLst>
              <a:ext uri="{FF2B5EF4-FFF2-40B4-BE49-F238E27FC236}">
                <a16:creationId xmlns:a16="http://schemas.microsoft.com/office/drawing/2014/main" id="{D8BDC0AB-946A-3724-3C1C-E276A772C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255" y="5850255"/>
            <a:ext cx="1007745" cy="1007745"/>
          </a:xfrm>
          <a:prstGeom prst="rect">
            <a:avLst/>
          </a:prstGeom>
        </p:spPr>
      </p:pic>
      <p:pic>
        <p:nvPicPr>
          <p:cNvPr id="4" name="Picture 3" descr="A close-up of a statue">
            <a:extLst>
              <a:ext uri="{FF2B5EF4-FFF2-40B4-BE49-F238E27FC236}">
                <a16:creationId xmlns:a16="http://schemas.microsoft.com/office/drawing/2014/main" id="{465B1B1B-B2E3-3BD3-B71D-04B0E24B6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760" y="-9582"/>
            <a:ext cx="5188017" cy="13441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5D0621-EC0F-2160-508C-A7CB6548AFD2}"/>
              </a:ext>
            </a:extLst>
          </p:cNvPr>
          <p:cNvCxnSpPr>
            <a:cxnSpLocks/>
          </p:cNvCxnSpPr>
          <p:nvPr/>
        </p:nvCxnSpPr>
        <p:spPr>
          <a:xfrm>
            <a:off x="0" y="1286040"/>
            <a:ext cx="12263120" cy="0"/>
          </a:xfrm>
          <a:prstGeom prst="line">
            <a:avLst/>
          </a:prstGeom>
          <a:ln>
            <a:solidFill>
              <a:srgbClr val="D8C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D73E3EB-8CBF-A22E-2004-D5380BFFE68C}"/>
              </a:ext>
            </a:extLst>
          </p:cNvPr>
          <p:cNvSpPr txBox="1"/>
          <p:nvPr/>
        </p:nvSpPr>
        <p:spPr>
          <a:xfrm>
            <a:off x="1005840" y="2071785"/>
            <a:ext cx="6197600" cy="2406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u="sng" dirty="0">
                <a:latin typeface="Aptos" panose="020B0004020202020204" pitchFamily="34" charset="0"/>
                <a:cs typeface="Times New Roman" panose="02020603050405020304" pitchFamily="18" charset="0"/>
              </a:rPr>
              <a:t>Greedy Approach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l-GR" altLang="el-GR" sz="1400" dirty="0">
                <a:latin typeface="Arial" panose="020B0604020202020204" pitchFamily="34" charset="0"/>
              </a:rPr>
              <a:t>Cluster-First, Route-S</a:t>
            </a:r>
            <a:r>
              <a:rPr lang="en-US" altLang="el-GR" sz="1400" dirty="0">
                <a:latin typeface="Arial" panose="020B0604020202020204" pitchFamily="34" charset="0"/>
              </a:rPr>
              <a:t>econd</a:t>
            </a:r>
            <a:endParaRPr lang="el-GR" altLang="el-GR" sz="1400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l-GR" altLang="el-GR" sz="1400" dirty="0">
                <a:latin typeface="Arial" panose="020B0604020202020204" pitchFamily="34" charset="0"/>
              </a:rPr>
              <a:t>Nearest-Neighbor over centroids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l-GR" altLang="el-GR" sz="1400" dirty="0">
                <a:latin typeface="Arial" panose="020B0604020202020204" pitchFamily="34" charset="0"/>
              </a:rPr>
              <a:t>2-opt &amp; </a:t>
            </a:r>
            <a:r>
              <a:rPr lang="en-US" altLang="el-GR" sz="1400" dirty="0">
                <a:latin typeface="Arial" panose="020B0604020202020204" pitchFamily="34" charset="0"/>
              </a:rPr>
              <a:t>swap </a:t>
            </a:r>
            <a:r>
              <a:rPr lang="el-GR" altLang="el-GR" sz="1400" dirty="0">
                <a:latin typeface="Arial" panose="020B0604020202020204" pitchFamily="34" charset="0"/>
              </a:rPr>
              <a:t>to refine centroid tour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l-GR" altLang="el-GR" sz="1400" dirty="0">
                <a:latin typeface="Arial" panose="020B0604020202020204" pitchFamily="34" charset="0"/>
              </a:rPr>
              <a:t>Split DP partitions the tour into feasible segments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l-GR" altLang="el-GR" sz="1400" dirty="0">
                <a:latin typeface="Arial" panose="020B0604020202020204" pitchFamily="34" charset="0"/>
              </a:rPr>
              <a:t>Expand segments into full customer-level routes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l-GR" altLang="el-GR" sz="1400" dirty="0">
              <a:latin typeface="Arial" panose="020B060402020202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2BD1DA7-5D8E-79A1-8095-F0BA0DB231D5}"/>
              </a:ext>
            </a:extLst>
          </p:cNvPr>
          <p:cNvSpPr/>
          <p:nvPr/>
        </p:nvSpPr>
        <p:spPr>
          <a:xfrm>
            <a:off x="3827780" y="4785360"/>
            <a:ext cx="2029460" cy="914398"/>
          </a:xfrm>
          <a:prstGeom prst="rightArrow">
            <a:avLst/>
          </a:prstGeom>
          <a:solidFill>
            <a:srgbClr val="D8C2C2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Centroid Tour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94FDB17-889F-E485-BA30-64BFDCD2CAE4}"/>
              </a:ext>
            </a:extLst>
          </p:cNvPr>
          <p:cNvSpPr/>
          <p:nvPr/>
        </p:nvSpPr>
        <p:spPr>
          <a:xfrm>
            <a:off x="1630680" y="4772028"/>
            <a:ext cx="2029460" cy="914398"/>
          </a:xfrm>
          <a:prstGeom prst="rightArrow">
            <a:avLst/>
          </a:prstGeom>
          <a:solidFill>
            <a:srgbClr val="D8C2C2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Centroids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0CFECE5-931B-9050-4142-BB594F6DB86B}"/>
              </a:ext>
            </a:extLst>
          </p:cNvPr>
          <p:cNvSpPr/>
          <p:nvPr/>
        </p:nvSpPr>
        <p:spPr>
          <a:xfrm>
            <a:off x="6024880" y="4805679"/>
            <a:ext cx="2029460" cy="914399"/>
          </a:xfrm>
          <a:prstGeom prst="rightArrow">
            <a:avLst/>
          </a:prstGeom>
          <a:solidFill>
            <a:srgbClr val="D8C2C2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Split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B94D7AC-2CA2-3F00-9868-15662A4EBC20}"/>
              </a:ext>
            </a:extLst>
          </p:cNvPr>
          <p:cNvSpPr/>
          <p:nvPr/>
        </p:nvSpPr>
        <p:spPr>
          <a:xfrm>
            <a:off x="8221980" y="4772028"/>
            <a:ext cx="2029460" cy="914400"/>
          </a:xfrm>
          <a:prstGeom prst="rightArrow">
            <a:avLst/>
          </a:prstGeom>
          <a:solidFill>
            <a:srgbClr val="D8C2C2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Expanded Routes</a:t>
            </a:r>
            <a:endParaRPr lang="el-G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60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272CE-910E-ACBF-06C1-CD05C76A4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61B9-C2FD-4BAE-6A1E-C7DB2BD8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15402"/>
            <a:ext cx="5857239" cy="88074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ptos Light" panose="020B0004020202020204" pitchFamily="34" charset="0"/>
              </a:rPr>
              <a:t>Methodology - Initial Solution</a:t>
            </a:r>
            <a:endParaRPr lang="el-GR" sz="2800" dirty="0">
              <a:latin typeface="Aptos Light" panose="020B0004020202020204" pitchFamily="34" charset="0"/>
            </a:endParaRPr>
          </a:p>
        </p:txBody>
      </p:sp>
      <p:pic>
        <p:nvPicPr>
          <p:cNvPr id="3" name="Εικόνα 14">
            <a:extLst>
              <a:ext uri="{FF2B5EF4-FFF2-40B4-BE49-F238E27FC236}">
                <a16:creationId xmlns:a16="http://schemas.microsoft.com/office/drawing/2014/main" id="{F2213A91-17FF-4C93-5589-3497357F5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255" y="5850255"/>
            <a:ext cx="1007745" cy="1007745"/>
          </a:xfrm>
          <a:prstGeom prst="rect">
            <a:avLst/>
          </a:prstGeom>
        </p:spPr>
      </p:pic>
      <p:pic>
        <p:nvPicPr>
          <p:cNvPr id="4" name="Picture 3" descr="A close-up of a statue">
            <a:extLst>
              <a:ext uri="{FF2B5EF4-FFF2-40B4-BE49-F238E27FC236}">
                <a16:creationId xmlns:a16="http://schemas.microsoft.com/office/drawing/2014/main" id="{F623C77C-9FB3-C43D-8269-1DA83765F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760" y="-9582"/>
            <a:ext cx="5188017" cy="13441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562065-39B9-5DD5-CF45-C8DF47CADF57}"/>
              </a:ext>
            </a:extLst>
          </p:cNvPr>
          <p:cNvCxnSpPr>
            <a:cxnSpLocks/>
          </p:cNvCxnSpPr>
          <p:nvPr/>
        </p:nvCxnSpPr>
        <p:spPr>
          <a:xfrm>
            <a:off x="0" y="1286040"/>
            <a:ext cx="12263120" cy="0"/>
          </a:xfrm>
          <a:prstGeom prst="line">
            <a:avLst/>
          </a:prstGeom>
          <a:ln>
            <a:solidFill>
              <a:srgbClr val="D8C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graph with colorful dots&#10;&#10;AI-generated content may be incorrect.">
            <a:extLst>
              <a:ext uri="{FF2B5EF4-FFF2-40B4-BE49-F238E27FC236}">
                <a16:creationId xmlns:a16="http://schemas.microsoft.com/office/drawing/2014/main" id="{7DF17FF8-93CB-5883-7A4F-8C10300AC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" y="2225511"/>
            <a:ext cx="4571999" cy="3657600"/>
          </a:xfrm>
          <a:prstGeom prst="rect">
            <a:avLst/>
          </a:prstGeom>
        </p:spPr>
      </p:pic>
      <p:pic>
        <p:nvPicPr>
          <p:cNvPr id="10" name="Picture 9" descr="A diagram of a network&#10;&#10;AI-generated content may be incorrect.">
            <a:extLst>
              <a:ext uri="{FF2B5EF4-FFF2-40B4-BE49-F238E27FC236}">
                <a16:creationId xmlns:a16="http://schemas.microsoft.com/office/drawing/2014/main" id="{41D87F97-9A4E-37FC-B3DD-9B1A9CA5C7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383" y="2196150"/>
            <a:ext cx="457199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7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7C84E-DF3A-6117-4511-5705DAB15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AEB6-04D9-92CC-22FA-FB2560227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15402"/>
            <a:ext cx="7203439" cy="97045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ptos Light" panose="020B0004020202020204" pitchFamily="34" charset="0"/>
              </a:rPr>
              <a:t>Methodology - Tabu Search Frameworks</a:t>
            </a:r>
            <a:endParaRPr lang="el-GR" sz="2800" dirty="0">
              <a:latin typeface="Aptos Light" panose="020B0004020202020204" pitchFamily="34" charset="0"/>
            </a:endParaRPr>
          </a:p>
        </p:txBody>
      </p:sp>
      <p:pic>
        <p:nvPicPr>
          <p:cNvPr id="3" name="Εικόνα 14">
            <a:extLst>
              <a:ext uri="{FF2B5EF4-FFF2-40B4-BE49-F238E27FC236}">
                <a16:creationId xmlns:a16="http://schemas.microsoft.com/office/drawing/2014/main" id="{4AAD8D7C-95C4-31DA-7240-622E42B88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255" y="5850255"/>
            <a:ext cx="1007745" cy="1007745"/>
          </a:xfrm>
          <a:prstGeom prst="rect">
            <a:avLst/>
          </a:prstGeom>
        </p:spPr>
      </p:pic>
      <p:pic>
        <p:nvPicPr>
          <p:cNvPr id="4" name="Picture 3" descr="A close-up of a statue">
            <a:extLst>
              <a:ext uri="{FF2B5EF4-FFF2-40B4-BE49-F238E27FC236}">
                <a16:creationId xmlns:a16="http://schemas.microsoft.com/office/drawing/2014/main" id="{4CAE79B7-0804-933D-BA4F-12E0839B0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760" y="-9582"/>
            <a:ext cx="5188017" cy="13441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452355-EB5E-05A1-A55A-9966F4D3DB12}"/>
              </a:ext>
            </a:extLst>
          </p:cNvPr>
          <p:cNvCxnSpPr>
            <a:cxnSpLocks/>
          </p:cNvCxnSpPr>
          <p:nvPr/>
        </p:nvCxnSpPr>
        <p:spPr>
          <a:xfrm>
            <a:off x="0" y="1286040"/>
            <a:ext cx="12263120" cy="0"/>
          </a:xfrm>
          <a:prstGeom prst="line">
            <a:avLst/>
          </a:prstGeom>
          <a:ln>
            <a:solidFill>
              <a:srgbClr val="D8C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FE5B0B0-EAF2-69E5-4144-2F6D4D6ED929}"/>
              </a:ext>
            </a:extLst>
          </p:cNvPr>
          <p:cNvSpPr txBox="1"/>
          <p:nvPr/>
        </p:nvSpPr>
        <p:spPr>
          <a:xfrm>
            <a:off x="731520" y="2140538"/>
            <a:ext cx="10840720" cy="1123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u="sng" dirty="0">
                <a:latin typeface="Aptos" panose="020B0004020202020204" pitchFamily="34" charset="0"/>
                <a:cs typeface="Times New Roman" panose="02020603050405020304" pitchFamily="18" charset="0"/>
              </a:rPr>
              <a:t>Metaheuristics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l-GR" altLang="el-GR" sz="1400" dirty="0">
                <a:latin typeface="Aptos" panose="020B0004020202020204" pitchFamily="34" charset="0"/>
              </a:rPr>
              <a:t>Two variants: Classic and Adaptive Tabu Search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l-GR" altLang="el-GR" sz="1400" dirty="0">
                <a:latin typeface="Aptos" panose="020B0004020202020204" pitchFamily="34" charset="0"/>
              </a:rPr>
              <a:t>Shared elements: same move types (2-opt, swap), 500 iterations, candidate list</a:t>
            </a:r>
          </a:p>
        </p:txBody>
      </p:sp>
      <p:pic>
        <p:nvPicPr>
          <p:cNvPr id="9" name="Picture 8" descr="A diagram of a graph&#10;&#10;AI-generated content may be incorrect.">
            <a:extLst>
              <a:ext uri="{FF2B5EF4-FFF2-40B4-BE49-F238E27FC236}">
                <a16:creationId xmlns:a16="http://schemas.microsoft.com/office/drawing/2014/main" id="{A864F014-988B-A9AA-7C72-031EBCE7E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17" y="4101417"/>
            <a:ext cx="5104765" cy="267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2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7B8AE-F06A-8BF4-7FB3-4BE1EE3C2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3A027-2D5C-AEA8-DBDB-908B034A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15402"/>
            <a:ext cx="5638799" cy="9704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ptos Light" panose="020B0004020202020204" pitchFamily="34" charset="0"/>
              </a:rPr>
              <a:t>Classic vs Adaptive Tabu Search</a:t>
            </a:r>
            <a:endParaRPr lang="el-GR" sz="2800" dirty="0">
              <a:latin typeface="Aptos Light" panose="020B0004020202020204" pitchFamily="34" charset="0"/>
            </a:endParaRPr>
          </a:p>
        </p:txBody>
      </p:sp>
      <p:pic>
        <p:nvPicPr>
          <p:cNvPr id="3" name="Εικόνα 14">
            <a:extLst>
              <a:ext uri="{FF2B5EF4-FFF2-40B4-BE49-F238E27FC236}">
                <a16:creationId xmlns:a16="http://schemas.microsoft.com/office/drawing/2014/main" id="{1415F036-8B94-BC7F-45ED-976FA2B76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255" y="5850255"/>
            <a:ext cx="1007745" cy="1007745"/>
          </a:xfrm>
          <a:prstGeom prst="rect">
            <a:avLst/>
          </a:prstGeom>
        </p:spPr>
      </p:pic>
      <p:pic>
        <p:nvPicPr>
          <p:cNvPr id="4" name="Picture 3" descr="A close-up of a statue">
            <a:extLst>
              <a:ext uri="{FF2B5EF4-FFF2-40B4-BE49-F238E27FC236}">
                <a16:creationId xmlns:a16="http://schemas.microsoft.com/office/drawing/2014/main" id="{6F95C592-E392-58C7-A9F9-8BB5C4BAB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760" y="-9582"/>
            <a:ext cx="5188017" cy="13441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3A28AB-5295-42A2-909B-069D9339EAE6}"/>
              </a:ext>
            </a:extLst>
          </p:cNvPr>
          <p:cNvCxnSpPr>
            <a:cxnSpLocks/>
          </p:cNvCxnSpPr>
          <p:nvPr/>
        </p:nvCxnSpPr>
        <p:spPr>
          <a:xfrm>
            <a:off x="0" y="1286040"/>
            <a:ext cx="12263120" cy="0"/>
          </a:xfrm>
          <a:prstGeom prst="line">
            <a:avLst/>
          </a:prstGeom>
          <a:ln>
            <a:solidFill>
              <a:srgbClr val="D8C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9B29B2-3C05-731C-8124-CB8C5613B182}"/>
              </a:ext>
            </a:extLst>
          </p:cNvPr>
          <p:cNvSpPr txBox="1"/>
          <p:nvPr/>
        </p:nvSpPr>
        <p:spPr>
          <a:xfrm>
            <a:off x="518160" y="2269265"/>
            <a:ext cx="11104880" cy="282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u="sng" dirty="0">
                <a:latin typeface="Aptos" panose="020B0004020202020204" pitchFamily="34" charset="0"/>
                <a:cs typeface="Times New Roman" panose="02020603050405020304" pitchFamily="18" charset="0"/>
              </a:rPr>
              <a:t>CTS </a:t>
            </a:r>
            <a:endParaRPr lang="en-US" altLang="el-GR" u="sng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Fixed tenure (each forbidden move remains tabu for several iterations)</a:t>
            </a: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l-GR" sz="1400" dirty="0">
                <a:latin typeface="Arial" panose="020B0604020202020204" pitchFamily="34" charset="0"/>
              </a:rPr>
              <a:t>A</a:t>
            </a:r>
            <a:r>
              <a:rPr lang="el-GR" altLang="el-GR" sz="1400" dirty="0">
                <a:latin typeface="Arial" panose="020B0604020202020204" pitchFamily="34" charset="0"/>
              </a:rPr>
              <a:t>spiration rule</a:t>
            </a:r>
            <a:r>
              <a:rPr lang="en-US" altLang="el-GR" sz="1400" dirty="0">
                <a:latin typeface="Arial" panose="020B0604020202020204" pitchFamily="34" charset="0"/>
              </a:rPr>
              <a:t> (o</a:t>
            </a:r>
            <a:r>
              <a:rPr lang="en-US" sz="1400" dirty="0">
                <a:latin typeface="Arial" panose="020B0604020202020204" pitchFamily="34" charset="0"/>
              </a:rPr>
              <a:t>verrides tabu status if a move results in a new global best solution)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l-GR" altLang="el-GR" sz="1400" dirty="0">
              <a:latin typeface="Arial" panose="020B0604020202020204" pitchFamily="34" charset="0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u="sng" dirty="0">
                <a:latin typeface="Aptos" panose="020B0004020202020204" pitchFamily="34" charset="0"/>
                <a:cs typeface="Times New Roman" panose="02020603050405020304" pitchFamily="18" charset="0"/>
              </a:rPr>
              <a:t>ATS </a:t>
            </a:r>
            <a:endParaRPr lang="en-US" altLang="el-GR" u="sng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l-GR" sz="1400" dirty="0">
                <a:latin typeface="Arial" panose="020B0604020202020204" pitchFamily="34" charset="0"/>
              </a:rPr>
              <a:t>D</a:t>
            </a:r>
            <a:r>
              <a:rPr lang="el-GR" altLang="el-GR" sz="1400" dirty="0">
                <a:latin typeface="Arial" panose="020B0604020202020204" pitchFamily="34" charset="0"/>
              </a:rPr>
              <a:t>ynamic tenure</a:t>
            </a:r>
            <a:r>
              <a:rPr lang="en-US" altLang="el-GR" sz="1400" dirty="0">
                <a:latin typeface="Arial" panose="020B0604020202020204" pitchFamily="34" charset="0"/>
              </a:rPr>
              <a:t> (applies dynamic tenure, increasing with stagnation to diversify the search)</a:t>
            </a: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l-GR" sz="1400" dirty="0">
                <a:latin typeface="Arial" panose="020B0604020202020204" pitchFamily="34" charset="0"/>
              </a:rPr>
              <a:t>A</a:t>
            </a:r>
            <a:r>
              <a:rPr lang="el-GR" altLang="el-GR" sz="1400" dirty="0">
                <a:latin typeface="Arial" panose="020B0604020202020204" pitchFamily="34" charset="0"/>
              </a:rPr>
              <a:t>daptive candidate list </a:t>
            </a:r>
            <a:r>
              <a:rPr lang="en-US" altLang="el-GR" sz="1400" dirty="0">
                <a:latin typeface="Arial" panose="020B0604020202020204" pitchFamily="34" charset="0"/>
              </a:rPr>
              <a:t>(initialize in specific size, shrinks after improvements and expands otherwise)</a:t>
            </a: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l-GR" sz="1400" dirty="0">
                <a:latin typeface="Arial" panose="020B0604020202020204" pitchFamily="34" charset="0"/>
              </a:rPr>
              <a:t>A</a:t>
            </a:r>
            <a:r>
              <a:rPr lang="el-GR" altLang="el-GR" sz="1400" dirty="0">
                <a:latin typeface="Arial" panose="020B0604020202020204" pitchFamily="34" charset="0"/>
              </a:rPr>
              <a:t>spiration </a:t>
            </a:r>
            <a:r>
              <a:rPr lang="en-US" altLang="el-GR" sz="1400" dirty="0">
                <a:latin typeface="Arial" panose="020B0604020202020204" pitchFamily="34" charset="0"/>
              </a:rPr>
              <a:t>rule (gap a</a:t>
            </a:r>
            <a:r>
              <a:rPr lang="en-US" sz="1400" dirty="0">
                <a:latin typeface="Arial" panose="020B0604020202020204" pitchFamily="34" charset="0"/>
              </a:rPr>
              <a:t>djusts based on progress; wider after improvements, tighter when stuck</a:t>
            </a:r>
            <a:r>
              <a:rPr lang="en-US" altLang="el-GR" sz="1400" dirty="0">
                <a:latin typeface="Arial" panose="020B0604020202020204" pitchFamily="34" charset="0"/>
              </a:rPr>
              <a:t>)</a:t>
            </a:r>
            <a:endParaRPr lang="el-GR" altLang="el-G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54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1493</TotalTime>
  <Words>754</Words>
  <Application>Microsoft Office PowerPoint</Application>
  <PresentationFormat>Widescreen</PresentationFormat>
  <Paragraphs>118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Aptos Light</vt:lpstr>
      <vt:lpstr>Arial</vt:lpstr>
      <vt:lpstr>Calibri</vt:lpstr>
      <vt:lpstr>Calibri Light</vt:lpstr>
      <vt:lpstr>Times New Roman</vt:lpstr>
      <vt:lpstr>Wingdings</vt:lpstr>
      <vt:lpstr>Office 2013 - 2022 Theme</vt:lpstr>
      <vt:lpstr>Optimization Methodologies for the Clustered Vehicle Routing Problem</vt:lpstr>
      <vt:lpstr>Contents</vt:lpstr>
      <vt:lpstr>Vehicle Routing Problem (VRP)</vt:lpstr>
      <vt:lpstr>Clustered Vehicle Routing Problem</vt:lpstr>
      <vt:lpstr>Clustered Vehicle Routing Problem</vt:lpstr>
      <vt:lpstr>Methodology - Initial Solution</vt:lpstr>
      <vt:lpstr>Methodology - Initial Solution</vt:lpstr>
      <vt:lpstr>Methodology - Tabu Search Frameworks</vt:lpstr>
      <vt:lpstr>Classic vs Adaptive Tabu Search</vt:lpstr>
      <vt:lpstr>Experimental Setup</vt:lpstr>
      <vt:lpstr>Results</vt:lpstr>
      <vt:lpstr>Results</vt:lpstr>
      <vt:lpstr>Performance Comparison</vt:lpstr>
      <vt:lpstr>Conclusion &amp; Future Work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STAMATOULA-GERASIMOULA MESOLORA</dc:creator>
  <cp:lastModifiedBy>Στάμω Μεσολωρά</cp:lastModifiedBy>
  <cp:revision>39</cp:revision>
  <dcterms:created xsi:type="dcterms:W3CDTF">2025-06-25T17:38:47Z</dcterms:created>
  <dcterms:modified xsi:type="dcterms:W3CDTF">2025-07-15T08:34:44Z</dcterms:modified>
</cp:coreProperties>
</file>