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7" r:id="rId14"/>
    <p:sldId id="268" r:id="rId15"/>
    <p:sldId id="269" r:id="rId16"/>
    <p:sldId id="270" r:id="rId17"/>
    <p:sldId id="273" r:id="rId18"/>
    <p:sldId id="278" r:id="rId19"/>
    <p:sldId id="274" r:id="rId20"/>
    <p:sldId id="275" r:id="rId21"/>
    <p:sldId id="271" r:id="rId22"/>
    <p:sldId id="272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8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55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70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87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67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229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62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6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3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8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5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96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36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0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772B-B1F5-4297-B0F2-E59C48C63404}" type="datetimeFigureOut">
              <a:rPr lang="en-AU" smtClean="0"/>
              <a:t>16/08/2023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1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istory.org/timeline/1947/" TargetMode="External"/><Relationship Id="rId2" Type="http://schemas.openxmlformats.org/officeDocument/2006/relationships/hyperlink" Target="https://www.computerhistory.org/timeline/194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istory.org/timeline/1952/" TargetMode="External"/><Relationship Id="rId5" Type="http://schemas.openxmlformats.org/officeDocument/2006/relationships/hyperlink" Target="https://www.computerhistory.org/timeline/1949/" TargetMode="External"/><Relationship Id="rId4" Type="http://schemas.openxmlformats.org/officeDocument/2006/relationships/hyperlink" Target="https://www.computerhistory.org/timeline/194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25B-C8AB-5125-51A4-DE72864EB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Industry Analyses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3D05-68B0-E296-F49C-CE69FE0D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Richard Pountney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77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B654-D41C-55D1-31F7-F53F29C9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B8AA-8223-7DD8-4673-67924AB7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18" y="2097088"/>
            <a:ext cx="8745851" cy="3541714"/>
          </a:xfrm>
        </p:spPr>
        <p:txBody>
          <a:bodyPr/>
          <a:lstStyle/>
          <a:p>
            <a:r>
              <a:rPr lang="en-US" dirty="0"/>
              <a:t>This Gen includes games &amp; consoles released between 1987 – 1996</a:t>
            </a:r>
            <a:br>
              <a:rPr lang="en-US" dirty="0"/>
            </a:br>
            <a:r>
              <a:rPr lang="en-US" dirty="0"/>
              <a:t>This Gen was also referred to as the ’16-bit era’</a:t>
            </a:r>
          </a:p>
          <a:p>
            <a:r>
              <a:rPr lang="en-US" dirty="0"/>
              <a:t> 16-bit microprocessors, 16-bit colour palettes (which provided up to 65,536 different colours)</a:t>
            </a:r>
          </a:p>
          <a:p>
            <a:r>
              <a:rPr lang="en-US" dirty="0"/>
              <a:t>Stereo audio was introduced, which allowed for separate left &amp; right channels.</a:t>
            </a:r>
          </a:p>
          <a:p>
            <a:r>
              <a:rPr lang="en-US" dirty="0"/>
              <a:t>Controllers featured more inputs than the previous gen.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F718B-5635-EAEA-E78A-962C4787D2C2}"/>
              </a:ext>
            </a:extLst>
          </p:cNvPr>
          <p:cNvSpPr txBox="1">
            <a:spLocks/>
          </p:cNvSpPr>
          <p:nvPr/>
        </p:nvSpPr>
        <p:spPr>
          <a:xfrm>
            <a:off x="9039069" y="2098051"/>
            <a:ext cx="2856537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Consoles:</a:t>
            </a:r>
          </a:p>
          <a:p>
            <a:r>
              <a:rPr lang="en-AU" dirty="0"/>
              <a:t>Sega Genesis/Sega Mega Drive</a:t>
            </a:r>
          </a:p>
          <a:p>
            <a:r>
              <a:rPr lang="en-AU" dirty="0"/>
              <a:t>Super Nintendo Entertainment System (SNES)</a:t>
            </a:r>
          </a:p>
          <a:p>
            <a:r>
              <a:rPr lang="en-AU" dirty="0"/>
              <a:t>Nintendo Game Boy</a:t>
            </a:r>
          </a:p>
          <a:p>
            <a:r>
              <a:rPr lang="en-AU" dirty="0"/>
              <a:t>Neo Geo</a:t>
            </a:r>
          </a:p>
        </p:txBody>
      </p:sp>
    </p:spTree>
    <p:extLst>
      <p:ext uri="{BB962C8B-B14F-4D97-AF65-F5344CB8AC3E}">
        <p14:creationId xmlns:p14="http://schemas.microsoft.com/office/powerpoint/2010/main" val="37598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2E3E-4F3E-E239-DD48-45E3829D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3D Graphics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8B22-8771-759B-B94B-3A832692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02" y="2097088"/>
            <a:ext cx="8586865" cy="4286224"/>
          </a:xfrm>
        </p:spPr>
        <p:txBody>
          <a:bodyPr>
            <a:normAutofit/>
          </a:bodyPr>
          <a:lstStyle/>
          <a:p>
            <a:r>
              <a:rPr lang="en-US" dirty="0"/>
              <a:t>Texture mapping &amp; 3D lighting which allowed for 3D polygonal graphical rendering in real-time.</a:t>
            </a:r>
          </a:p>
          <a:p>
            <a:r>
              <a:rPr lang="en-US" dirty="0"/>
              <a:t>this replaced the 2.5D graphics that were used to emulate 3D graphics.</a:t>
            </a:r>
          </a:p>
          <a:p>
            <a:r>
              <a:rPr lang="en-US" dirty="0" err="1"/>
              <a:t>iD</a:t>
            </a:r>
            <a:r>
              <a:rPr lang="en-US" dirty="0"/>
              <a:t> software made one of the first game engines that separated the gameplay &amp; rendering from each 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407CD-8E55-2392-2FA9-B89D4EC6C2C7}"/>
              </a:ext>
            </a:extLst>
          </p:cNvPr>
          <p:cNvSpPr txBox="1"/>
          <p:nvPr/>
        </p:nvSpPr>
        <p:spPr>
          <a:xfrm>
            <a:off x="8889167" y="2255041"/>
            <a:ext cx="29973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early 3D games: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Virtua Racing (Sega AM2)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Hovertank</a:t>
            </a:r>
            <a:r>
              <a:rPr lang="en-AU" dirty="0"/>
              <a:t> 3D (</a:t>
            </a:r>
            <a:r>
              <a:rPr lang="en-AU" dirty="0" err="1"/>
              <a:t>iD</a:t>
            </a:r>
            <a:r>
              <a:rPr lang="en-AU" dirty="0"/>
              <a:t>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Catacomb 3-D (</a:t>
            </a:r>
            <a:r>
              <a:rPr lang="en-AU" dirty="0" err="1"/>
              <a:t>iD</a:t>
            </a:r>
            <a:r>
              <a:rPr lang="en-AU" dirty="0"/>
              <a:t>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Wofenstein</a:t>
            </a:r>
            <a:r>
              <a:rPr lang="en-AU" dirty="0"/>
              <a:t> 3D (</a:t>
            </a:r>
            <a:r>
              <a:rPr lang="en-AU" dirty="0" err="1"/>
              <a:t>iD</a:t>
            </a:r>
            <a:r>
              <a:rPr lang="en-AU" dirty="0"/>
              <a:t>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Doom (</a:t>
            </a:r>
            <a:r>
              <a:rPr lang="en-AU" dirty="0" err="1"/>
              <a:t>iD</a:t>
            </a:r>
            <a:r>
              <a:rPr lang="en-AU" dirty="0"/>
              <a:t>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Ultima Underworld (Blue Sky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Duke </a:t>
            </a:r>
            <a:r>
              <a:rPr lang="en-AU" dirty="0" err="1"/>
              <a:t>Nukem</a:t>
            </a:r>
            <a:r>
              <a:rPr lang="en-AU" dirty="0"/>
              <a:t> 3D (3D Realms)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Marathon (Bungie)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Quake (</a:t>
            </a:r>
            <a:r>
              <a:rPr lang="en-AU" dirty="0" err="1"/>
              <a:t>iD</a:t>
            </a:r>
            <a:r>
              <a:rPr lang="en-AU" dirty="0"/>
              <a:t> Software)</a:t>
            </a:r>
          </a:p>
        </p:txBody>
      </p:sp>
    </p:spTree>
    <p:extLst>
      <p:ext uri="{BB962C8B-B14F-4D97-AF65-F5344CB8AC3E}">
        <p14:creationId xmlns:p14="http://schemas.microsoft.com/office/powerpoint/2010/main" val="402119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350F-3D97-83E9-618B-F853B677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call the Doom crash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F04C-1A9C-93C1-6B16-915BA36D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Doom caused a network crash when it was initially released.</a:t>
            </a:r>
          </a:p>
          <a:p>
            <a:r>
              <a:rPr lang="en-US" dirty="0"/>
              <a:t>This was because of how many people tried to download it at once which caused an overload on the network causing it to crash.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008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F962-1B23-D2AB-DB83-C9BF90A7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of 3D Graphics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9E93-1BE8-8B14-7999-4354B1EA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Thanks to 3D graphics, a lot of the industry started moving towards mostly using 3D assets in their games.</a:t>
            </a:r>
            <a:endParaRPr lang="en-AU" dirty="0"/>
          </a:p>
          <a:p>
            <a:r>
              <a:rPr lang="en-AU" dirty="0"/>
              <a:t>Though the hardware at the time was still limiting what could be done. </a:t>
            </a:r>
          </a:p>
        </p:txBody>
      </p:sp>
    </p:spTree>
    <p:extLst>
      <p:ext uri="{BB962C8B-B14F-4D97-AF65-F5344CB8AC3E}">
        <p14:creationId xmlns:p14="http://schemas.microsoft.com/office/powerpoint/2010/main" val="426238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C906-82C1-883D-3A09-E2D11034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0913-67F0-0FE3-ADCE-1FC379F3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49" y="2097088"/>
            <a:ext cx="8745851" cy="4273732"/>
          </a:xfrm>
        </p:spPr>
        <p:txBody>
          <a:bodyPr>
            <a:normAutofit/>
          </a:bodyPr>
          <a:lstStyle/>
          <a:p>
            <a:r>
              <a:rPr lang="en-US" dirty="0"/>
              <a:t>This Gen includes games &amp; consoles released between 1993 – 2000</a:t>
            </a:r>
            <a:br>
              <a:rPr lang="en-US" dirty="0"/>
            </a:br>
            <a:r>
              <a:rPr lang="en-US" dirty="0"/>
              <a:t>This Gen was also referred to as the 32-bit or 64-bit era</a:t>
            </a:r>
          </a:p>
          <a:p>
            <a:r>
              <a:rPr lang="en-US" dirty="0"/>
              <a:t>3D games become prevalent.</a:t>
            </a:r>
          </a:p>
          <a:p>
            <a:r>
              <a:rPr lang="en-US" dirty="0"/>
              <a:t>Most companies transitioned to storing games on CDs except for Nintendo who stayed with cartridges.</a:t>
            </a:r>
          </a:p>
          <a:p>
            <a:r>
              <a:rPr lang="en-US" dirty="0"/>
              <a:t>Analogue joysticks on controllers started being prevalent.</a:t>
            </a:r>
          </a:p>
          <a:p>
            <a:r>
              <a:rPr lang="en-US" dirty="0"/>
              <a:t>CD-quality audio was being used.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C5FD67-CC4D-4149-61A9-853ACCC4C5B1}"/>
              </a:ext>
            </a:extLst>
          </p:cNvPr>
          <p:cNvSpPr txBox="1">
            <a:spLocks/>
          </p:cNvSpPr>
          <p:nvPr/>
        </p:nvSpPr>
        <p:spPr>
          <a:xfrm>
            <a:off x="9144000" y="2097088"/>
            <a:ext cx="2646675" cy="42737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consoles:</a:t>
            </a:r>
          </a:p>
          <a:p>
            <a:r>
              <a:rPr lang="en-AU" dirty="0"/>
              <a:t>Sony PlayStation</a:t>
            </a:r>
          </a:p>
          <a:p>
            <a:r>
              <a:rPr lang="en-AU" dirty="0"/>
              <a:t>Nintendo 64</a:t>
            </a:r>
          </a:p>
          <a:p>
            <a:r>
              <a:rPr lang="en-AU" dirty="0"/>
              <a:t>Nintendo Virtual Boy (The predecessor of all VR)</a:t>
            </a:r>
          </a:p>
          <a:p>
            <a:r>
              <a:rPr lang="en-AU" dirty="0"/>
              <a:t>Nintendo Game Boy </a:t>
            </a:r>
            <a:r>
              <a:rPr lang="en-AU" dirty="0" err="1"/>
              <a:t>Color</a:t>
            </a:r>
            <a:endParaRPr lang="en-AU" dirty="0"/>
          </a:p>
          <a:p>
            <a:r>
              <a:rPr lang="en-AU" dirty="0"/>
              <a:t>Sega Saturn</a:t>
            </a:r>
          </a:p>
        </p:txBody>
      </p:sp>
    </p:spTree>
    <p:extLst>
      <p:ext uri="{BB962C8B-B14F-4D97-AF65-F5344CB8AC3E}">
        <p14:creationId xmlns:p14="http://schemas.microsoft.com/office/powerpoint/2010/main" val="40131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5319-6F77-8188-90B7-6B6A831A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1990’s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EC8E-4E1D-B7FA-F1EC-44F5A388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Social, emotional, and cognitive impacts of game play</a:t>
            </a:r>
          </a:p>
          <a:p>
            <a:r>
              <a:rPr lang="en-US" sz="1000" dirty="0"/>
              <a:t>Gamification across a range of industries</a:t>
            </a:r>
          </a:p>
          <a:p>
            <a:r>
              <a:rPr lang="en-US" sz="1000" dirty="0"/>
              <a:t>Game design principles, frameworks, and methodologies</a:t>
            </a:r>
          </a:p>
          <a:p>
            <a:r>
              <a:rPr lang="en-US" sz="1000" dirty="0"/>
              <a:t>Limitations of industry hardware and software</a:t>
            </a:r>
            <a:endParaRPr lang="en-AU" sz="1000" dirty="0"/>
          </a:p>
          <a:p>
            <a:r>
              <a:rPr lang="en-AU" dirty="0"/>
              <a:t>PC gaming gains more traction</a:t>
            </a:r>
          </a:p>
          <a:p>
            <a:r>
              <a:rPr lang="en-AU" dirty="0"/>
              <a:t>Emergence of game genres</a:t>
            </a:r>
          </a:p>
          <a:p>
            <a:r>
              <a:rPr lang="en-AU" dirty="0"/>
              <a:t>Modding communities started to grow</a:t>
            </a:r>
          </a:p>
        </p:txBody>
      </p:sp>
    </p:spTree>
    <p:extLst>
      <p:ext uri="{BB962C8B-B14F-4D97-AF65-F5344CB8AC3E}">
        <p14:creationId xmlns:p14="http://schemas.microsoft.com/office/powerpoint/2010/main" val="333288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22EE-1B09-F2BF-DBC3-C18F6E0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610-C0BC-7667-3776-45758703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33" y="2097088"/>
            <a:ext cx="8723365" cy="4142394"/>
          </a:xfrm>
        </p:spPr>
        <p:txBody>
          <a:bodyPr/>
          <a:lstStyle/>
          <a:p>
            <a:r>
              <a:rPr lang="en-US" dirty="0"/>
              <a:t>This Gen includes games &amp; consoles released between 1998 – 2013</a:t>
            </a:r>
            <a:br>
              <a:rPr lang="en-AU" dirty="0"/>
            </a:br>
            <a:r>
              <a:rPr lang="en-AU" dirty="0"/>
              <a:t>This Gen sometimes is referred to as the 128-bit era</a:t>
            </a:r>
          </a:p>
          <a:p>
            <a:r>
              <a:rPr lang="en-AU" dirty="0"/>
              <a:t>In 2000 China bans game consoles</a:t>
            </a:r>
          </a:p>
          <a:p>
            <a:r>
              <a:rPr lang="en-AU" dirty="0"/>
              <a:t>Online gaming services start becoming accessible</a:t>
            </a:r>
          </a:p>
          <a:p>
            <a:pPr lvl="1"/>
            <a:r>
              <a:rPr lang="en-AU" dirty="0"/>
              <a:t>Full online gaming experience (Xbox Live)</a:t>
            </a:r>
          </a:p>
          <a:p>
            <a:pPr lvl="1"/>
            <a:r>
              <a:rPr lang="en-AU" dirty="0"/>
              <a:t>Game download directly over the internet.</a:t>
            </a:r>
          </a:p>
          <a:p>
            <a:r>
              <a:rPr lang="en-AU" dirty="0"/>
              <a:t>Saving games directly to a hard disk had become possible.</a:t>
            </a:r>
          </a:p>
          <a:p>
            <a:r>
              <a:rPr lang="en-AU" dirty="0"/>
              <a:t>First phone game Snake was introduced by Nokia phones.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1C83B0-7AEE-4EFE-B13F-A5FD222E5147}"/>
              </a:ext>
            </a:extLst>
          </p:cNvPr>
          <p:cNvSpPr txBox="1">
            <a:spLocks/>
          </p:cNvSpPr>
          <p:nvPr/>
        </p:nvSpPr>
        <p:spPr>
          <a:xfrm>
            <a:off x="8994098" y="2097088"/>
            <a:ext cx="2923993" cy="41423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Consoles:</a:t>
            </a:r>
          </a:p>
          <a:p>
            <a:r>
              <a:rPr lang="en-US" dirty="0"/>
              <a:t>Sega Dreamcast</a:t>
            </a:r>
          </a:p>
          <a:p>
            <a:r>
              <a:rPr lang="en-US" dirty="0"/>
              <a:t>Sony PlayStation 2</a:t>
            </a:r>
          </a:p>
          <a:p>
            <a:r>
              <a:rPr lang="en-US" dirty="0"/>
              <a:t>Nintendo GameCube</a:t>
            </a:r>
          </a:p>
          <a:p>
            <a:r>
              <a:rPr lang="en-US" dirty="0"/>
              <a:t>Microsoft Xbox</a:t>
            </a:r>
          </a:p>
          <a:p>
            <a:r>
              <a:rPr lang="en-US" dirty="0"/>
              <a:t>Nintendo Gameboy Advanced (&amp; SP)</a:t>
            </a:r>
          </a:p>
        </p:txBody>
      </p:sp>
    </p:spTree>
    <p:extLst>
      <p:ext uri="{BB962C8B-B14F-4D97-AF65-F5344CB8AC3E}">
        <p14:creationId xmlns:p14="http://schemas.microsoft.com/office/powerpoint/2010/main" val="170071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3D5A-B12A-8E95-8850-17DBF731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C0E5-F33E-0FB5-A04C-2667C321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79" y="2097088"/>
            <a:ext cx="11482465" cy="4211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Digital Market was created as a way to distribute updates to published games &amp; to implement stronger anti-cheat &amp; anti-piracy measures.</a:t>
            </a:r>
            <a:endParaRPr lang="en-AU" dirty="0"/>
          </a:p>
          <a:p>
            <a:r>
              <a:rPr lang="en-AU" dirty="0"/>
              <a:t>2003 was the Launch of Steam which was created to publish &amp; distribute games made by Valve on PC.</a:t>
            </a:r>
          </a:p>
          <a:p>
            <a:r>
              <a:rPr lang="en-AU" dirty="0"/>
              <a:t> In 2005, negotiations started for third-party publishers to distribute their games on Steam.</a:t>
            </a:r>
          </a:p>
          <a:p>
            <a:r>
              <a:rPr lang="en-AU" dirty="0"/>
              <a:t>From 2007 onward, Larger publishers distribute their games on Steam.</a:t>
            </a:r>
          </a:p>
          <a:p>
            <a:r>
              <a:rPr lang="en-AU" dirty="0"/>
              <a:t>There were 13 Million Steam accounts created &amp; 150 games were available for purchase by May 2007.</a:t>
            </a:r>
          </a:p>
          <a:p>
            <a:r>
              <a:rPr lang="en-AU" dirty="0"/>
              <a:t> In 2012 &amp; onwards, AAA publishers started creating their own digital platforms.</a:t>
            </a:r>
          </a:p>
        </p:txBody>
      </p:sp>
    </p:spTree>
    <p:extLst>
      <p:ext uri="{BB962C8B-B14F-4D97-AF65-F5344CB8AC3E}">
        <p14:creationId xmlns:p14="http://schemas.microsoft.com/office/powerpoint/2010/main" val="16180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EBB8-C92F-05AE-B42C-5D53B3D0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 of Digital Markets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B290C-B2A0-18C6-1DBC-51A372581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13" y="2097088"/>
            <a:ext cx="11587397" cy="4258742"/>
          </a:xfrm>
        </p:spPr>
        <p:txBody>
          <a:bodyPr>
            <a:normAutofit/>
          </a:bodyPr>
          <a:lstStyle/>
          <a:p>
            <a:r>
              <a:rPr lang="en-AU"/>
              <a:t>Thanks </a:t>
            </a:r>
            <a:r>
              <a:rPr lang="en-AU" dirty="0"/>
              <a:t>to digital markets, games had gotten easier to obtain because you didn’t need to always go to stores to search for the game you wanted.</a:t>
            </a:r>
          </a:p>
          <a:p>
            <a:r>
              <a:rPr lang="en-AU" dirty="0"/>
              <a:t>Digital Market platforms/applications have layouts that are good to navigate through &amp; to access what you’d need.</a:t>
            </a:r>
          </a:p>
          <a:p>
            <a:r>
              <a:rPr lang="en-AU" dirty="0"/>
              <a:t>The hardware limitations are the hardware components in your computer.</a:t>
            </a:r>
          </a:p>
          <a:p>
            <a:r>
              <a:rPr lang="en-AU" dirty="0"/>
              <a:t>The software limitations are the app version &amp; if it is compatible with your system software.</a:t>
            </a:r>
          </a:p>
        </p:txBody>
      </p:sp>
    </p:spTree>
    <p:extLst>
      <p:ext uri="{BB962C8B-B14F-4D97-AF65-F5344CB8AC3E}">
        <p14:creationId xmlns:p14="http://schemas.microsoft.com/office/powerpoint/2010/main" val="50089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DF29-0441-E105-B5E0-A7E180ED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0869-1328-FADD-2C8A-D6A6F3C9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00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363-F497-BDCF-6A96-AE292823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7AC0-F5D7-D4C2-B683-DEB871EE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5" y="2097088"/>
            <a:ext cx="10771093" cy="414239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There were old fashion PCs that are very primitive compared to modern-day ones.</a:t>
            </a:r>
          </a:p>
          <a:p>
            <a:r>
              <a:rPr lang="en-AU" sz="2000" dirty="0"/>
              <a:t>In 1945 John von Neumann wrote the </a:t>
            </a:r>
            <a:r>
              <a:rPr lang="en-AU" sz="2000" i="1" dirty="0"/>
              <a:t>First Draft of a Report on the EDVAC</a:t>
            </a:r>
          </a:p>
          <a:p>
            <a:pPr lvl="1"/>
            <a:r>
              <a:rPr lang="en-AU" sz="1800" dirty="0"/>
              <a:t>He outlines the architecture of a stored-program computer, this included electronic storage of programming data &amp; information. This would eliminate the need for the more clumsy methods of programming such as plugboards, punched cards &amp; paper.</a:t>
            </a:r>
          </a:p>
          <a:p>
            <a:r>
              <a:rPr lang="en-AU" sz="2000" dirty="0"/>
              <a:t>In 1947 The first bug was found</a:t>
            </a:r>
          </a:p>
          <a:p>
            <a:pPr lvl="1"/>
            <a:r>
              <a:rPr lang="en-AU" sz="1800" dirty="0"/>
              <a:t>Grace Hopper records what she jokingly called the first actual computer bug. This was a moth stuck between relay contacts of the Harvard Mark II.</a:t>
            </a:r>
          </a:p>
          <a:p>
            <a:pPr lvl="1"/>
            <a:r>
              <a:rPr lang="en-AU" sz="1800" dirty="0"/>
              <a:t>Grace Hopper served on the committee to develop COBOL, which is a standard &amp; widely adopted programming language that had transformed the way software was developed for business applications. COBOL is still used today</a:t>
            </a:r>
          </a:p>
        </p:txBody>
      </p:sp>
    </p:spTree>
    <p:extLst>
      <p:ext uri="{BB962C8B-B14F-4D97-AF65-F5344CB8AC3E}">
        <p14:creationId xmlns:p14="http://schemas.microsoft.com/office/powerpoint/2010/main" val="273623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FCF1-9455-4A80-A964-E104EBF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2744-EE25-C478-F41E-07604303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820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4B7E-2122-D336-1588-95DD7078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3CB5-6EAA-0FC5-F992-CEEE1DE1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997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0B6A-77B8-14C7-BFEC-B5B4666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the Games Industry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4E49-9E40-40F0-8D9C-5335D339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Social, emotional, and cognitive impacts of game play</a:t>
            </a:r>
          </a:p>
          <a:p>
            <a:r>
              <a:rPr lang="en-US" dirty="0"/>
              <a:t>Gamification across a range of industries</a:t>
            </a:r>
          </a:p>
          <a:p>
            <a:r>
              <a:rPr lang="en-US" dirty="0"/>
              <a:t>Game design principles, frameworks, and methodologies</a:t>
            </a:r>
          </a:p>
          <a:p>
            <a:r>
              <a:rPr lang="en-US" dirty="0"/>
              <a:t>Limitations of industry hardware and software</a:t>
            </a:r>
            <a:endParaRPr lang="en-AU" dirty="0"/>
          </a:p>
          <a:p>
            <a:endParaRPr lang="en-AU" dirty="0"/>
          </a:p>
          <a:p>
            <a:r>
              <a:rPr lang="en-AU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166316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53E5-BBF5-0885-0DFE-4F3F8C55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information.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8CB3-DDC1-226F-DE8D-AC512618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first gen of home consoles:</a:t>
            </a:r>
          </a:p>
          <a:p>
            <a:pPr lvl="1"/>
            <a:r>
              <a:rPr lang="en-AU" dirty="0">
                <a:hlinkClick r:id="rId2"/>
              </a:rPr>
              <a:t>https://www.computerhistory.org/timeline/1945/</a:t>
            </a:r>
            <a:r>
              <a:rPr lang="en-US" dirty="0"/>
              <a:t> </a:t>
            </a:r>
          </a:p>
          <a:p>
            <a:pPr lvl="1"/>
            <a:r>
              <a:rPr lang="en-AU" dirty="0">
                <a:hlinkClick r:id="rId3"/>
              </a:rPr>
              <a:t>https://www.computerhistory.org/timeline/1947/</a:t>
            </a:r>
            <a:endParaRPr lang="en-US" dirty="0"/>
          </a:p>
          <a:p>
            <a:pPr lvl="1"/>
            <a:r>
              <a:rPr lang="en-AU" dirty="0">
                <a:hlinkClick r:id="rId4"/>
              </a:rPr>
              <a:t>https://www.computerhistory.org/timeline/1948/</a:t>
            </a:r>
            <a:endParaRPr lang="en-AU" dirty="0"/>
          </a:p>
          <a:p>
            <a:pPr lvl="1"/>
            <a:r>
              <a:rPr lang="en-AU" dirty="0">
                <a:hlinkClick r:id="rId5"/>
              </a:rPr>
              <a:t>https://www.computerhistory.org/timeline/1949/</a:t>
            </a:r>
            <a:endParaRPr lang="en-AU" dirty="0"/>
          </a:p>
          <a:p>
            <a:pPr lvl="1"/>
            <a:r>
              <a:rPr lang="en-AU" dirty="0">
                <a:hlinkClick r:id="rId6"/>
              </a:rPr>
              <a:t>https://www.computerhistory.org/timeline/1952/</a:t>
            </a:r>
            <a:endParaRPr lang="en-AU" dirty="0"/>
          </a:p>
          <a:p>
            <a:pPr lvl="1"/>
            <a:r>
              <a:rPr lang="en-AU" dirty="0" err="1"/>
              <a:t>HistoryOfVideoGames</a:t>
            </a:r>
            <a:r>
              <a:rPr lang="en-AU" dirty="0"/>
              <a:t> PDF from the learning content on Blackboard.</a:t>
            </a:r>
          </a:p>
        </p:txBody>
      </p:sp>
    </p:spTree>
    <p:extLst>
      <p:ext uri="{BB962C8B-B14F-4D97-AF65-F5344CB8AC3E}">
        <p14:creationId xmlns:p14="http://schemas.microsoft.com/office/powerpoint/2010/main" val="5804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FE7C-F124-6D50-3B3D-47BFC096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 continued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8207-981F-47ED-0677-0F6ACC76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2097088"/>
            <a:ext cx="10757647" cy="4290265"/>
          </a:xfrm>
        </p:spPr>
        <p:txBody>
          <a:bodyPr>
            <a:normAutofit/>
          </a:bodyPr>
          <a:lstStyle/>
          <a:p>
            <a:r>
              <a:rPr lang="en-US" sz="2000" dirty="0"/>
              <a:t>1948 was when the first program to run on a computer happened.</a:t>
            </a:r>
          </a:p>
          <a:p>
            <a:r>
              <a:rPr lang="en-AU" sz="2000" dirty="0"/>
              <a:t>1949 was a big accomplishment in technology, this is because:</a:t>
            </a:r>
          </a:p>
          <a:p>
            <a:pPr lvl="1"/>
            <a:r>
              <a:rPr lang="en-AU" sz="1800" dirty="0"/>
              <a:t>Magnetic core memory was developed. This was the first reliable high-speed random-access memory (RAM). This was used well into the 1970s.</a:t>
            </a:r>
          </a:p>
          <a:p>
            <a:pPr lvl="1"/>
            <a:r>
              <a:rPr lang="en-AU" sz="1800" dirty="0"/>
              <a:t>The Electronic Delay Storage Automation Calculator (EDSAC) was constructed &amp; Completed.</a:t>
            </a:r>
          </a:p>
          <a:p>
            <a:r>
              <a:rPr lang="en-AU" sz="2000" dirty="0"/>
              <a:t>In 1952 OXO was made.</a:t>
            </a:r>
          </a:p>
          <a:p>
            <a:pPr lvl="1"/>
            <a:r>
              <a:rPr lang="en-AU" sz="1800" dirty="0"/>
              <a:t>OXO is a version of tic-tac-toe that was written on the EDSAC.</a:t>
            </a:r>
          </a:p>
          <a:p>
            <a:pPr lvl="1"/>
            <a:r>
              <a:rPr lang="en-AU" sz="1800" dirty="0"/>
              <a:t>It used rotary telephone dials to enter the moves from the player.</a:t>
            </a:r>
          </a:p>
          <a:p>
            <a:pPr lvl="1"/>
            <a:r>
              <a:rPr lang="en-AU" sz="1800" dirty="0"/>
              <a:t>The game board display was a 35x15 dot cathode ray tube. </a:t>
            </a:r>
          </a:p>
          <a:p>
            <a:pPr lvl="1"/>
            <a:r>
              <a:rPr lang="en-AU" sz="1800" dirty="0"/>
              <a:t>The player was able to choose who would make the first move (the player or the machine)</a:t>
            </a:r>
          </a:p>
        </p:txBody>
      </p:sp>
    </p:spTree>
    <p:extLst>
      <p:ext uri="{BB962C8B-B14F-4D97-AF65-F5344CB8AC3E}">
        <p14:creationId xmlns:p14="http://schemas.microsoft.com/office/powerpoint/2010/main" val="32234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05E2-1C3D-96F5-48C2-098870C8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 continued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3579-F04A-516F-442A-E7EA838A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88" y="2097088"/>
            <a:ext cx="10757647" cy="4142394"/>
          </a:xfrm>
        </p:spPr>
        <p:txBody>
          <a:bodyPr>
            <a:normAutofit/>
          </a:bodyPr>
          <a:lstStyle/>
          <a:p>
            <a:r>
              <a:rPr lang="en-US" sz="2000" dirty="0"/>
              <a:t>1954 was the first time seeing a controller consisting of a joystick &amp; knob was developed. This was developed by William Brown &amp; Ted Lewis. This was to demonstrate the MIDSAC computer with a program pool.</a:t>
            </a:r>
          </a:p>
          <a:p>
            <a:r>
              <a:rPr lang="en-US" sz="2000" dirty="0"/>
              <a:t>1956 was when research started for Direct keyboard input to computers.</a:t>
            </a:r>
          </a:p>
          <a:p>
            <a:r>
              <a:rPr lang="en-US" sz="2000" dirty="0"/>
              <a:t>In 1958 the game Tennis for Two was made. This was the first game to use multiple controllers.</a:t>
            </a:r>
          </a:p>
          <a:p>
            <a:r>
              <a:rPr lang="en-AU" sz="2000" dirty="0"/>
              <a:t>In 1962 the game Spacewar! Was developed. This was the first video game to be played on multiple computer installations.</a:t>
            </a:r>
          </a:p>
        </p:txBody>
      </p:sp>
    </p:spTree>
    <p:extLst>
      <p:ext uri="{BB962C8B-B14F-4D97-AF65-F5344CB8AC3E}">
        <p14:creationId xmlns:p14="http://schemas.microsoft.com/office/powerpoint/2010/main" val="183730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636-F36A-487D-AE5E-E593374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Generation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F152-CB89-4A3B-2464-0B49175F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/>
          </a:bodyPr>
          <a:lstStyle/>
          <a:p>
            <a:r>
              <a:rPr lang="en-US" sz="2000" dirty="0"/>
              <a:t>This would include video games &amp; game consoles released between 1972 &amp; 1983</a:t>
            </a:r>
          </a:p>
          <a:p>
            <a:r>
              <a:rPr lang="en-US" sz="2000" dirty="0"/>
              <a:t>This generation was pioneered by companies like Magnavox (Odyssey), Nintendo (Color TV-Game 6) &amp; Atari (Home Pong).</a:t>
            </a:r>
          </a:p>
          <a:p>
            <a:r>
              <a:rPr lang="en-US" sz="2000" dirty="0"/>
              <a:t>The first system/game in 1972 was Odyssey.</a:t>
            </a:r>
          </a:p>
          <a:p>
            <a:r>
              <a:rPr lang="en-US" sz="2000" dirty="0"/>
              <a:t>These used television as the display outputs</a:t>
            </a:r>
          </a:p>
          <a:p>
            <a:r>
              <a:rPr lang="en-US" sz="2000" dirty="0"/>
              <a:t>Some were capable of displaying coloured graphics.</a:t>
            </a:r>
          </a:p>
          <a:p>
            <a:r>
              <a:rPr lang="en-US" sz="2000" dirty="0"/>
              <a:t>The games were programmed directly onto the hardware</a:t>
            </a:r>
          </a:p>
          <a:p>
            <a:r>
              <a:rPr lang="en-US" sz="2000" dirty="0"/>
              <a:t>Some of these used plastic overlays on the screen to give additional graphics.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1494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34C7-077B-1AE5-2955-F84E4FA4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Age of Arcade Games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59D7-0E68-2DF6-6DA4-A4A60580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the late 1970s &amp; early 1980s there was a period of rapid growth of technological advancement &amp; cultural influence of arcade games.</a:t>
            </a:r>
          </a:p>
          <a:p>
            <a:r>
              <a:rPr lang="en-AU" dirty="0"/>
              <a:t>This was the transition from black&amp;white graphics to colour graphics.</a:t>
            </a:r>
          </a:p>
          <a:p>
            <a:r>
              <a:rPr lang="en-AU" dirty="0"/>
              <a:t>When racing games were done it was done in 3D perspective (in 2D space).</a:t>
            </a:r>
          </a:p>
          <a:p>
            <a:r>
              <a:rPr lang="en-AU" dirty="0"/>
              <a:t>Full-motion video was introduced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61376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4AA3-B562-2ECE-8BD7-B1A81CA9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1E42-9942-7FDE-4411-2867D0B8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70" y="2097088"/>
            <a:ext cx="8820800" cy="4348682"/>
          </a:xfrm>
        </p:spPr>
        <p:txBody>
          <a:bodyPr/>
          <a:lstStyle/>
          <a:p>
            <a:r>
              <a:rPr lang="en-US" dirty="0"/>
              <a:t>This Gen includes games &amp; consoles released between 1976 – 1992.</a:t>
            </a:r>
          </a:p>
          <a:p>
            <a:r>
              <a:rPr lang="en-US" dirty="0"/>
              <a:t>This coincides with the ‘Golden age’ of arcade games.</a:t>
            </a:r>
          </a:p>
          <a:p>
            <a:r>
              <a:rPr lang="en-US" dirty="0"/>
              <a:t>Early cartridge-based technology.</a:t>
            </a:r>
          </a:p>
          <a:p>
            <a:r>
              <a:rPr lang="en-AU" dirty="0"/>
              <a:t>Improved screen, colour, audio &amp; AI compared to the previous gen.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E3AF5-01E7-6A48-3E48-4F189F485693}"/>
              </a:ext>
            </a:extLst>
          </p:cNvPr>
          <p:cNvSpPr txBox="1">
            <a:spLocks/>
          </p:cNvSpPr>
          <p:nvPr/>
        </p:nvSpPr>
        <p:spPr>
          <a:xfrm>
            <a:off x="9188970" y="2143022"/>
            <a:ext cx="2634860" cy="43486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Consoles:</a:t>
            </a:r>
          </a:p>
          <a:p>
            <a:r>
              <a:rPr lang="en-AU" dirty="0"/>
              <a:t>Atari 2600</a:t>
            </a:r>
          </a:p>
          <a:p>
            <a:r>
              <a:rPr lang="en-AU" dirty="0" err="1"/>
              <a:t>ColecoVision</a:t>
            </a:r>
            <a:endParaRPr lang="en-AU" dirty="0"/>
          </a:p>
          <a:p>
            <a:r>
              <a:rPr lang="en-AU" dirty="0"/>
              <a:t>Magnavox Odyssey 2</a:t>
            </a:r>
          </a:p>
          <a:p>
            <a:r>
              <a:rPr lang="en-AU" dirty="0"/>
              <a:t>Mattel </a:t>
            </a:r>
            <a:r>
              <a:rPr lang="en-AU" dirty="0" err="1"/>
              <a:t>Intellivision</a:t>
            </a:r>
            <a:endParaRPr lang="en-AU" dirty="0"/>
          </a:p>
          <a:p>
            <a:r>
              <a:rPr lang="en-AU" dirty="0" err="1"/>
              <a:t>Microvision</a:t>
            </a:r>
            <a:endParaRPr lang="en-AU" dirty="0"/>
          </a:p>
          <a:p>
            <a:r>
              <a:rPr lang="en-AU" dirty="0" err="1"/>
              <a:t>Game&amp;Watch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049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A02B-D9C0-0EF0-6ED4-0AD60E58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Game Crash of 1983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816A-3C41-5496-FFBC-6FA71F53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market fell to 1/3 of its original value.</a:t>
            </a:r>
          </a:p>
          <a:p>
            <a:r>
              <a:rPr lang="en-US" dirty="0"/>
              <a:t>Multiple companies either went bankrupt or left the games industry including some leading ones.</a:t>
            </a:r>
          </a:p>
          <a:p>
            <a:r>
              <a:rPr lang="en-AU" dirty="0"/>
              <a:t>Large quantities of poor-quality games were created. Which was a result of inexperienced programmers being backed by inexperienced capitalists attempting to capitalise on the industry.</a:t>
            </a:r>
          </a:p>
          <a:p>
            <a:r>
              <a:rPr lang="en-AU" dirty="0"/>
              <a:t>Home computers became as inexpensive as game consoles.</a:t>
            </a:r>
          </a:p>
        </p:txBody>
      </p:sp>
    </p:spTree>
    <p:extLst>
      <p:ext uri="{BB962C8B-B14F-4D97-AF65-F5344CB8AC3E}">
        <p14:creationId xmlns:p14="http://schemas.microsoft.com/office/powerpoint/2010/main" val="41270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2397-7AD3-8751-8909-C65B0B5A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F8B6-21C9-2BF5-A191-A08DADEA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09" y="2097088"/>
            <a:ext cx="8805812" cy="3541714"/>
          </a:xfrm>
        </p:spPr>
        <p:txBody>
          <a:bodyPr/>
          <a:lstStyle/>
          <a:p>
            <a:r>
              <a:rPr lang="en-US" dirty="0"/>
              <a:t>This Gen includes games &amp; consoles released between 1983 – 1995.</a:t>
            </a:r>
            <a:br>
              <a:rPr lang="en-US" dirty="0"/>
            </a:br>
            <a:r>
              <a:rPr lang="en-US" dirty="0"/>
              <a:t>This Gen was also referred to as the ‘8-bit era’</a:t>
            </a:r>
          </a:p>
          <a:p>
            <a:r>
              <a:rPr lang="en-US" dirty="0"/>
              <a:t>Improved graphics via larger resolutions, increased colour pallets, &amp; improved pseudo-3D.</a:t>
            </a:r>
          </a:p>
          <a:p>
            <a:endParaRPr lang="en-US" dirty="0"/>
          </a:p>
          <a:p>
            <a:r>
              <a:rPr lang="en-US" dirty="0"/>
              <a:t>(censorship history)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7E540D-A969-D6B5-50C7-8D41E23AEDB7}"/>
              </a:ext>
            </a:extLst>
          </p:cNvPr>
          <p:cNvSpPr txBox="1">
            <a:spLocks/>
          </p:cNvSpPr>
          <p:nvPr/>
        </p:nvSpPr>
        <p:spPr>
          <a:xfrm>
            <a:off x="9114021" y="2097088"/>
            <a:ext cx="2766594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Consoles:</a:t>
            </a:r>
          </a:p>
          <a:p>
            <a:r>
              <a:rPr lang="en-US" dirty="0"/>
              <a:t>Nintendo Entertainment System (NES or </a:t>
            </a:r>
            <a:r>
              <a:rPr lang="en-US" dirty="0" err="1"/>
              <a:t>Famicom</a:t>
            </a:r>
            <a:r>
              <a:rPr lang="en-US" dirty="0"/>
              <a:t>)</a:t>
            </a:r>
          </a:p>
          <a:p>
            <a:r>
              <a:rPr lang="en-US" dirty="0"/>
              <a:t>Sega Master System</a:t>
            </a:r>
          </a:p>
          <a:p>
            <a:r>
              <a:rPr lang="en-US" dirty="0"/>
              <a:t>Atari 7800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362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578</TotalTime>
  <Words>1583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Circuit</vt:lpstr>
      <vt:lpstr>Video Game Industry Analyses</vt:lpstr>
      <vt:lpstr>Before the first Gen of home consoles</vt:lpstr>
      <vt:lpstr>Before the first Gen of home consoles continued</vt:lpstr>
      <vt:lpstr>Before the first Gen of home consoles continued</vt:lpstr>
      <vt:lpstr>First Generation of Home Consoles</vt:lpstr>
      <vt:lpstr>The Golden Age of Arcade Games</vt:lpstr>
      <vt:lpstr>Second Gen of Home Consoles</vt:lpstr>
      <vt:lpstr>The Video Game Crash of 1983</vt:lpstr>
      <vt:lpstr>Third Gen of Home Consoles</vt:lpstr>
      <vt:lpstr>Fourth Gen of Home Consoles</vt:lpstr>
      <vt:lpstr>Introduction of 3D Graphics</vt:lpstr>
      <vt:lpstr>What I call the Doom crash</vt:lpstr>
      <vt:lpstr>The impact of 3D Graphics</vt:lpstr>
      <vt:lpstr>Fifth Gen of Home Consoles</vt:lpstr>
      <vt:lpstr>1990’s</vt:lpstr>
      <vt:lpstr>Sixth Gen of Home Consoles</vt:lpstr>
      <vt:lpstr>Digital Market</vt:lpstr>
      <vt:lpstr>Impacts of Digital Markets</vt:lpstr>
      <vt:lpstr>Seventh Gen of Home Consoles</vt:lpstr>
      <vt:lpstr>Eighth Gen of Home Consoles</vt:lpstr>
      <vt:lpstr>Ninth Gen of Home Consoles</vt:lpstr>
      <vt:lpstr>The Future of the Games Industry</vt:lpstr>
      <vt:lpstr>References for information.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21</cp:revision>
  <dcterms:created xsi:type="dcterms:W3CDTF">2023-07-11T05:14:30Z</dcterms:created>
  <dcterms:modified xsi:type="dcterms:W3CDTF">2023-08-16T08:23:26Z</dcterms:modified>
</cp:coreProperties>
</file>