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Lst>
  <p:sldIdLst>
    <p:sldId id="256" r:id="rId3"/>
    <p:sldId id="257" r:id="rId4"/>
    <p:sldId id="259" r:id="rId5"/>
    <p:sldId id="260" r:id="rId6"/>
    <p:sldId id="258" r:id="rId7"/>
    <p:sldId id="261" r:id="rId8"/>
    <p:sldId id="262" r:id="rId9"/>
    <p:sldId id="263" r:id="rId10"/>
    <p:sldId id="265" r:id="rId11"/>
    <p:sldId id="298" r:id="rId12"/>
    <p:sldId id="266" r:id="rId13"/>
    <p:sldId id="267" r:id="rId14"/>
    <p:sldId id="268" r:id="rId15"/>
    <p:sldId id="271" r:id="rId16"/>
    <p:sldId id="269" r:id="rId17"/>
    <p:sldId id="270" r:id="rId18"/>
    <p:sldId id="272" r:id="rId19"/>
    <p:sldId id="299" r:id="rId20"/>
    <p:sldId id="274" r:id="rId21"/>
    <p:sldId id="275" r:id="rId22"/>
    <p:sldId id="276" r:id="rId23"/>
    <p:sldId id="278" r:id="rId24"/>
    <p:sldId id="279" r:id="rId25"/>
    <p:sldId id="296" r:id="rId26"/>
    <p:sldId id="280" r:id="rId27"/>
    <p:sldId id="281" r:id="rId28"/>
    <p:sldId id="282" r:id="rId29"/>
    <p:sldId id="283" r:id="rId30"/>
    <p:sldId id="284" r:id="rId31"/>
    <p:sldId id="285" r:id="rId32"/>
    <p:sldId id="286" r:id="rId33"/>
    <p:sldId id="287" r:id="rId34"/>
    <p:sldId id="289" r:id="rId35"/>
    <p:sldId id="288" r:id="rId36"/>
    <p:sldId id="290" r:id="rId37"/>
    <p:sldId id="291" r:id="rId38"/>
    <p:sldId id="292" r:id="rId39"/>
    <p:sldId id="293" r:id="rId40"/>
    <p:sldId id="294" r:id="rId41"/>
    <p:sldId id="295"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1" d="100"/>
          <a:sy n="111" d="100"/>
        </p:scale>
        <p:origin x="4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EC1FAED-DE06-480F-9280-167FF60CBC3A}" type="datetimeFigureOut">
              <a:rPr lang="en-AU" smtClean="0"/>
              <a:t>20/01/2024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D174B5C-C961-41CA-8725-16C1A7937BC1}" type="slidenum">
              <a:rPr lang="en-AU" smtClean="0"/>
              <a:t>‹#›</a:t>
            </a:fld>
            <a:endParaRPr lang="en-AU"/>
          </a:p>
        </p:txBody>
      </p:sp>
    </p:spTree>
    <p:extLst>
      <p:ext uri="{BB962C8B-B14F-4D97-AF65-F5344CB8AC3E}">
        <p14:creationId xmlns:p14="http://schemas.microsoft.com/office/powerpoint/2010/main" val="868298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567" y="765176"/>
            <a:ext cx="9074151" cy="828675"/>
          </a:xfrm>
          <a:prstGeom prst="rect">
            <a:avLst/>
          </a:prstGeom>
        </p:spPr>
        <p:txBody>
          <a:bodyPr/>
          <a:lstStyle>
            <a:lvl1pPr>
              <a:defRPr b="1"/>
            </a:lvl1pPr>
          </a:lstStyle>
          <a:p>
            <a:r>
              <a:rPr lang="en-US"/>
              <a:t>Click to edit Master title style</a:t>
            </a:r>
            <a:endParaRPr lang="en-AU" dirty="0"/>
          </a:p>
        </p:txBody>
      </p:sp>
      <p:sp>
        <p:nvSpPr>
          <p:cNvPr id="3" name="Content Placeholder 2"/>
          <p:cNvSpPr>
            <a:spLocks noGrp="1"/>
          </p:cNvSpPr>
          <p:nvPr>
            <p:ph idx="1"/>
          </p:nvPr>
        </p:nvSpPr>
        <p:spPr>
          <a:xfrm>
            <a:off x="527052" y="2060848"/>
            <a:ext cx="10850033" cy="4031976"/>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Slide Number Placeholder 5"/>
          <p:cNvSpPr>
            <a:spLocks noGrp="1"/>
          </p:cNvSpPr>
          <p:nvPr>
            <p:ph type="sldNum" sz="quarter" idx="10"/>
          </p:nvPr>
        </p:nvSpPr>
        <p:spPr/>
        <p:txBody>
          <a:bodyPr/>
          <a:lstStyle>
            <a:lvl1pPr>
              <a:defRPr/>
            </a:lvl1pPr>
          </a:lstStyle>
          <a:p>
            <a:fld id="{6D174B5C-C961-41CA-8725-16C1A7937BC1}" type="slidenum">
              <a:rPr lang="en-AU" smtClean="0"/>
              <a:t>‹#›</a:t>
            </a:fld>
            <a:endParaRPr lang="en-AU"/>
          </a:p>
        </p:txBody>
      </p:sp>
      <p:sp>
        <p:nvSpPr>
          <p:cNvPr id="5" name="Date Placeholder 3"/>
          <p:cNvSpPr>
            <a:spLocks noGrp="1"/>
          </p:cNvSpPr>
          <p:nvPr>
            <p:ph type="dt" sz="half" idx="11"/>
          </p:nvPr>
        </p:nvSpPr>
        <p:spPr/>
        <p:txBody>
          <a:bodyPr/>
          <a:lstStyle>
            <a:lvl1pPr>
              <a:defRPr/>
            </a:lvl1pPr>
          </a:lstStyle>
          <a:p>
            <a:fld id="{0EC1FAED-DE06-480F-9280-167FF60CBC3A}" type="datetimeFigureOut">
              <a:rPr lang="en-AU" smtClean="0"/>
              <a:t>20/01/2024</a:t>
            </a:fld>
            <a:endParaRPr lang="en-AU"/>
          </a:p>
        </p:txBody>
      </p:sp>
      <p:sp>
        <p:nvSpPr>
          <p:cNvPr id="6" name="Footer Placeholder 4"/>
          <p:cNvSpPr>
            <a:spLocks noGrp="1"/>
          </p:cNvSpPr>
          <p:nvPr>
            <p:ph type="ftr" sz="quarter" idx="12"/>
          </p:nvPr>
        </p:nvSpPr>
        <p:spPr/>
        <p:txBody>
          <a:bodyPr/>
          <a:lstStyle>
            <a:lvl1pPr>
              <a:defRPr/>
            </a:lvl1pPr>
          </a:lstStyle>
          <a:p>
            <a:endParaRPr lang="en-AU"/>
          </a:p>
        </p:txBody>
      </p:sp>
    </p:spTree>
    <p:extLst>
      <p:ext uri="{BB962C8B-B14F-4D97-AF65-F5344CB8AC3E}">
        <p14:creationId xmlns:p14="http://schemas.microsoft.com/office/powerpoint/2010/main" val="1310945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DD85B-D718-46CA-B20D-0711FCE83A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EA4BD47-71BE-45EF-96A0-E1A254D4B8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8898DACA-2C02-45D9-8B2C-2E198BBFE54A}"/>
              </a:ext>
            </a:extLst>
          </p:cNvPr>
          <p:cNvSpPr>
            <a:spLocks noGrp="1"/>
          </p:cNvSpPr>
          <p:nvPr>
            <p:ph type="dt" sz="half" idx="10"/>
          </p:nvPr>
        </p:nvSpPr>
        <p:spPr/>
        <p:txBody>
          <a:bodyPr/>
          <a:lstStyle/>
          <a:p>
            <a:fld id="{0EC1FAED-DE06-480F-9280-167FF60CBC3A}" type="datetimeFigureOut">
              <a:rPr lang="en-AU" smtClean="0"/>
              <a:t>20/01/2024</a:t>
            </a:fld>
            <a:endParaRPr lang="en-AU"/>
          </a:p>
        </p:txBody>
      </p:sp>
      <p:sp>
        <p:nvSpPr>
          <p:cNvPr id="5" name="Footer Placeholder 4">
            <a:extLst>
              <a:ext uri="{FF2B5EF4-FFF2-40B4-BE49-F238E27FC236}">
                <a16:creationId xmlns:a16="http://schemas.microsoft.com/office/drawing/2014/main" id="{79E2258F-EA0B-41A7-B3B5-5D9D061F0F5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EA20E9A-6C0B-4EB9-8D11-8217326DA962}"/>
              </a:ext>
            </a:extLst>
          </p:cNvPr>
          <p:cNvSpPr>
            <a:spLocks noGrp="1"/>
          </p:cNvSpPr>
          <p:nvPr>
            <p:ph type="sldNum" sz="quarter" idx="12"/>
          </p:nvPr>
        </p:nvSpPr>
        <p:spPr/>
        <p:txBody>
          <a:bodyPr/>
          <a:lstStyle/>
          <a:p>
            <a:fld id="{6D174B5C-C961-41CA-8725-16C1A7937BC1}" type="slidenum">
              <a:rPr lang="en-AU" smtClean="0"/>
              <a:t>‹#›</a:t>
            </a:fld>
            <a:endParaRPr lang="en-AU"/>
          </a:p>
        </p:txBody>
      </p:sp>
    </p:spTree>
    <p:extLst>
      <p:ext uri="{BB962C8B-B14F-4D97-AF65-F5344CB8AC3E}">
        <p14:creationId xmlns:p14="http://schemas.microsoft.com/office/powerpoint/2010/main" val="2033991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839947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Date Placeholder 2"/>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C1FAED-DE06-480F-9280-167FF60CBC3A}" type="datetimeFigureOut">
              <a:rPr lang="en-AU" smtClean="0"/>
              <a:t>20/01/2024</a:t>
            </a:fld>
            <a:endParaRPr lang="en-AU"/>
          </a:p>
        </p:txBody>
      </p:sp>
      <p:sp>
        <p:nvSpPr>
          <p:cNvPr id="4" name="Footer Placeholder 3"/>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5" name="Slide Number Placeholder 4"/>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74B5C-C961-41CA-8725-16C1A7937BC1}" type="slidenum">
              <a:rPr lang="en-AU" smtClean="0"/>
              <a:t>‹#›</a:t>
            </a:fld>
            <a:endParaRPr lang="en-AU"/>
          </a:p>
        </p:txBody>
      </p:sp>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8" name="TextBox 7">
            <a:extLst>
              <a:ext uri="{FF2B5EF4-FFF2-40B4-BE49-F238E27FC236}">
                <a16:creationId xmlns:a16="http://schemas.microsoft.com/office/drawing/2014/main" id="{A3F7A7B1-62D3-B085-D1FF-8E40512D0149}"/>
              </a:ext>
            </a:extLst>
          </p:cNvPr>
          <p:cNvSpPr txBox="1"/>
          <p:nvPr userDrawn="1">
            <p:extLst>
              <p:ext uri="{1162E1C5-73C7-4A58-AE30-91384D911F3F}">
                <p184:classification xmlns:p184="http://schemas.microsoft.com/office/powerpoint/2018/4/main" val="hdr"/>
              </p:ext>
            </p:extLst>
          </p:nvPr>
        </p:nvSpPr>
        <p:spPr>
          <a:xfrm>
            <a:off x="5865813" y="63500"/>
            <a:ext cx="488950" cy="152400"/>
          </a:xfrm>
          <a:prstGeom prst="rect">
            <a:avLst/>
          </a:prstGeom>
        </p:spPr>
        <p:txBody>
          <a:bodyPr horzOverflow="overflow" lIns="0" tIns="0" rIns="0" bIns="0">
            <a:spAutoFit/>
          </a:bodyPr>
          <a:lstStyle/>
          <a:p>
            <a:pPr algn="l"/>
            <a:r>
              <a:rPr lang="en-AU" sz="1000">
                <a:solidFill>
                  <a:srgbClr val="FF0000"/>
                </a:solidFill>
                <a:latin typeface="Calibri" panose="020F0502020204030204" pitchFamily="34" charset="0"/>
                <a:cs typeface="Calibri" panose="020F0502020204030204" pitchFamily="34" charset="0"/>
              </a:rPr>
              <a:t>OFFICIAL</a:t>
            </a:r>
          </a:p>
        </p:txBody>
      </p:sp>
    </p:spTree>
    <p:extLst>
      <p:ext uri="{BB962C8B-B14F-4D97-AF65-F5344CB8AC3E}">
        <p14:creationId xmlns:p14="http://schemas.microsoft.com/office/powerpoint/2010/main" val="26923568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4061CDD8-15F7-B0CC-6068-E2A427BF21A9}"/>
              </a:ext>
            </a:extLst>
          </p:cNvPr>
          <p:cNvSpPr txBox="1"/>
          <p:nvPr userDrawn="1">
            <p:extLst>
              <p:ext uri="{1162E1C5-73C7-4A58-AE30-91384D911F3F}">
                <p184:classification xmlns:p184="http://schemas.microsoft.com/office/powerpoint/2018/4/main" val="hdr"/>
              </p:ext>
            </p:extLst>
          </p:nvPr>
        </p:nvSpPr>
        <p:spPr>
          <a:xfrm>
            <a:off x="5865813" y="63500"/>
            <a:ext cx="488950" cy="152400"/>
          </a:xfrm>
          <a:prstGeom prst="rect">
            <a:avLst/>
          </a:prstGeom>
        </p:spPr>
        <p:txBody>
          <a:bodyPr horzOverflow="overflow" lIns="0" tIns="0" rIns="0" bIns="0">
            <a:spAutoFit/>
          </a:bodyPr>
          <a:lstStyle/>
          <a:p>
            <a:pPr algn="l"/>
            <a:r>
              <a:rPr lang="en-AU" sz="1000">
                <a:solidFill>
                  <a:srgbClr val="FF0000"/>
                </a:solidFill>
                <a:latin typeface="Calibri" panose="020F0502020204030204" pitchFamily="34" charset="0"/>
                <a:cs typeface="Calibri" panose="020F0502020204030204" pitchFamily="34" charset="0"/>
              </a:rPr>
              <a:t>OFFICIAL</a:t>
            </a:r>
          </a:p>
        </p:txBody>
      </p:sp>
    </p:spTree>
    <p:extLst>
      <p:ext uri="{BB962C8B-B14F-4D97-AF65-F5344CB8AC3E}">
        <p14:creationId xmlns:p14="http://schemas.microsoft.com/office/powerpoint/2010/main" val="1838681586"/>
      </p:ext>
    </p:extLst>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southmetrotafe.wa.edu.au/student-services/inclusivity-and-diversity"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mailto:Christopher.Ronchi@smtafe.wa.edu.au"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mailto:mervyn.wilson@smtafe.wa.edu.au"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StudentID@tafe.wa.edu.au" TargetMode="External"/><Relationship Id="rId2" Type="http://schemas.openxmlformats.org/officeDocument/2006/relationships/hyperlink" Target="https://portal.office.co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hyperlink" Target="https://www.southmetrotafe.wa.edu.a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blackboard.southmetrotafe.wa.edu.au/"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820A5-E798-4E39-8E1C-F79BD84FEC7D}"/>
              </a:ext>
            </a:extLst>
          </p:cNvPr>
          <p:cNvSpPr>
            <a:spLocks noGrp="1"/>
          </p:cNvSpPr>
          <p:nvPr>
            <p:ph type="ctrTitle"/>
          </p:nvPr>
        </p:nvSpPr>
        <p:spPr/>
        <p:txBody>
          <a:bodyPr/>
          <a:lstStyle/>
          <a:p>
            <a:r>
              <a:rPr lang="en-AU" dirty="0"/>
              <a:t>Induction for IT and Electronics Courses</a:t>
            </a:r>
          </a:p>
        </p:txBody>
      </p:sp>
    </p:spTree>
    <p:extLst>
      <p:ext uri="{BB962C8B-B14F-4D97-AF65-F5344CB8AC3E}">
        <p14:creationId xmlns:p14="http://schemas.microsoft.com/office/powerpoint/2010/main" val="2216116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Activity</a:t>
            </a:r>
          </a:p>
        </p:txBody>
      </p:sp>
      <p:sp>
        <p:nvSpPr>
          <p:cNvPr id="3" name="Content Placeholder 2"/>
          <p:cNvSpPr>
            <a:spLocks noGrp="1"/>
          </p:cNvSpPr>
          <p:nvPr>
            <p:ph idx="1"/>
          </p:nvPr>
        </p:nvSpPr>
        <p:spPr/>
        <p:txBody>
          <a:bodyPr/>
          <a:lstStyle/>
          <a:p>
            <a:pPr marL="0" indent="0">
              <a:buNone/>
            </a:pPr>
            <a:r>
              <a:rPr lang="en-AU" i="1" dirty="0"/>
              <a:t>You will not have access to Assessments until you have completed a survey confirming that you have understood the Delivery and Assessment Plan.</a:t>
            </a:r>
          </a:p>
          <a:p>
            <a:pPr marL="514350" indent="-514350">
              <a:buFont typeface="+mj-lt"/>
              <a:buAutoNum type="arabicPeriod"/>
            </a:pPr>
            <a:r>
              <a:rPr lang="en-AU" dirty="0"/>
              <a:t>Open up your Delivery and Assessment Plan</a:t>
            </a:r>
          </a:p>
          <a:p>
            <a:pPr marL="514350" indent="-514350">
              <a:buFont typeface="+mj-lt"/>
              <a:buAutoNum type="arabicPeriod"/>
            </a:pPr>
            <a:r>
              <a:rPr lang="en-AU" dirty="0"/>
              <a:t>Listen to your lecturer while they outline the schedule in regards to delivery and assessment</a:t>
            </a:r>
          </a:p>
          <a:p>
            <a:pPr marL="514350" indent="-514350">
              <a:buFont typeface="+mj-lt"/>
              <a:buAutoNum type="arabicPeriod"/>
            </a:pPr>
            <a:r>
              <a:rPr lang="en-AU" dirty="0"/>
              <a:t>Ask questions and seek clarification if required</a:t>
            </a:r>
          </a:p>
          <a:p>
            <a:pPr marL="514350" indent="-514350">
              <a:buFont typeface="+mj-lt"/>
              <a:buAutoNum type="arabicPeriod"/>
            </a:pPr>
            <a:r>
              <a:rPr lang="en-AU" dirty="0"/>
              <a:t>Complete the DAP acceptance survey</a:t>
            </a:r>
          </a:p>
        </p:txBody>
      </p:sp>
    </p:spTree>
    <p:extLst>
      <p:ext uri="{BB962C8B-B14F-4D97-AF65-F5344CB8AC3E}">
        <p14:creationId xmlns:p14="http://schemas.microsoft.com/office/powerpoint/2010/main" val="93894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33071-6326-4AC3-B7BD-E7CF5566AA49}"/>
              </a:ext>
            </a:extLst>
          </p:cNvPr>
          <p:cNvSpPr>
            <a:spLocks noGrp="1"/>
          </p:cNvSpPr>
          <p:nvPr>
            <p:ph type="title"/>
          </p:nvPr>
        </p:nvSpPr>
        <p:spPr/>
        <p:txBody>
          <a:bodyPr/>
          <a:lstStyle/>
          <a:p>
            <a:r>
              <a:rPr lang="en-AU" dirty="0"/>
              <a:t>Blackboard – Unit/Cluster Shell</a:t>
            </a:r>
          </a:p>
        </p:txBody>
      </p:sp>
      <p:sp>
        <p:nvSpPr>
          <p:cNvPr id="3" name="Content Placeholder 2">
            <a:extLst>
              <a:ext uri="{FF2B5EF4-FFF2-40B4-BE49-F238E27FC236}">
                <a16:creationId xmlns:a16="http://schemas.microsoft.com/office/drawing/2014/main" id="{3A5F89D3-B381-4A40-B728-8B09CC1C41BC}"/>
              </a:ext>
            </a:extLst>
          </p:cNvPr>
          <p:cNvSpPr>
            <a:spLocks noGrp="1"/>
          </p:cNvSpPr>
          <p:nvPr>
            <p:ph idx="1"/>
          </p:nvPr>
        </p:nvSpPr>
        <p:spPr/>
        <p:txBody>
          <a:bodyPr/>
          <a:lstStyle/>
          <a:p>
            <a:pPr marL="0" indent="0">
              <a:buNone/>
            </a:pPr>
            <a:r>
              <a:rPr lang="en-AU" dirty="0"/>
              <a:t>If you do not have access to the shells for all of your classes please ask your lecturer to add you as soon as possible.</a:t>
            </a:r>
          </a:p>
          <a:p>
            <a:pPr marL="0" indent="0">
              <a:buNone/>
            </a:pPr>
            <a:endParaRPr lang="en-AU" dirty="0"/>
          </a:p>
          <a:p>
            <a:pPr marL="0" indent="0">
              <a:buNone/>
            </a:pPr>
            <a:r>
              <a:rPr lang="en-AU" dirty="0"/>
              <a:t>You will not be able to participate in class until this access is provided.</a:t>
            </a:r>
          </a:p>
        </p:txBody>
      </p:sp>
    </p:spTree>
    <p:extLst>
      <p:ext uri="{BB962C8B-B14F-4D97-AF65-F5344CB8AC3E}">
        <p14:creationId xmlns:p14="http://schemas.microsoft.com/office/powerpoint/2010/main" val="106270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7C55C-4470-480D-B286-CD46D3AA6070}"/>
              </a:ext>
            </a:extLst>
          </p:cNvPr>
          <p:cNvSpPr>
            <a:spLocks noGrp="1"/>
          </p:cNvSpPr>
          <p:nvPr>
            <p:ph type="title"/>
          </p:nvPr>
        </p:nvSpPr>
        <p:spPr/>
        <p:txBody>
          <a:bodyPr/>
          <a:lstStyle/>
          <a:p>
            <a:r>
              <a:rPr lang="en-AU" dirty="0"/>
              <a:t>Emergency Evacuation Procedures</a:t>
            </a:r>
          </a:p>
        </p:txBody>
      </p:sp>
      <p:sp>
        <p:nvSpPr>
          <p:cNvPr id="3" name="Content Placeholder 2">
            <a:extLst>
              <a:ext uri="{FF2B5EF4-FFF2-40B4-BE49-F238E27FC236}">
                <a16:creationId xmlns:a16="http://schemas.microsoft.com/office/drawing/2014/main" id="{0F7BF519-C177-4B3D-8C9F-05F7C36652A6}"/>
              </a:ext>
            </a:extLst>
          </p:cNvPr>
          <p:cNvSpPr>
            <a:spLocks noGrp="1"/>
          </p:cNvSpPr>
          <p:nvPr>
            <p:ph idx="1"/>
          </p:nvPr>
        </p:nvSpPr>
        <p:spPr/>
        <p:txBody>
          <a:bodyPr/>
          <a:lstStyle/>
          <a:p>
            <a:pPr marL="0" indent="0">
              <a:buNone/>
            </a:pPr>
            <a:r>
              <a:rPr lang="en-AU" dirty="0"/>
              <a:t>Near all classroom exits there are maps for the meeting points in case of emergency.</a:t>
            </a:r>
          </a:p>
          <a:p>
            <a:pPr marL="0" indent="0">
              <a:buNone/>
            </a:pPr>
            <a:r>
              <a:rPr lang="en-AU" dirty="0"/>
              <a:t>In case of an emergency the floor warden will provide advice on evacuation. </a:t>
            </a:r>
          </a:p>
          <a:p>
            <a:pPr marL="0" indent="0">
              <a:buNone/>
            </a:pPr>
            <a:r>
              <a:rPr lang="en-AU" dirty="0"/>
              <a:t>The classroom lecturer will conduct a headcount on all students in the class, then move as a group to the evacuation point, where the lecturer will conduct another head count.</a:t>
            </a:r>
          </a:p>
          <a:p>
            <a:pPr marL="0" indent="0">
              <a:buNone/>
            </a:pPr>
            <a:r>
              <a:rPr lang="en-AU" dirty="0"/>
              <a:t>Leave all bags and items in the classroom if required to evacuate. Safety comes first.</a:t>
            </a:r>
          </a:p>
        </p:txBody>
      </p:sp>
    </p:spTree>
    <p:extLst>
      <p:ext uri="{BB962C8B-B14F-4D97-AF65-F5344CB8AC3E}">
        <p14:creationId xmlns:p14="http://schemas.microsoft.com/office/powerpoint/2010/main" val="3815969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AD1EA-2175-466A-9CF2-7727AD055DA1}"/>
              </a:ext>
            </a:extLst>
          </p:cNvPr>
          <p:cNvSpPr>
            <a:spLocks noGrp="1"/>
          </p:cNvSpPr>
          <p:nvPr>
            <p:ph type="title"/>
          </p:nvPr>
        </p:nvSpPr>
        <p:spPr/>
        <p:txBody>
          <a:bodyPr/>
          <a:lstStyle/>
          <a:p>
            <a:r>
              <a:rPr lang="en-AU" dirty="0"/>
              <a:t>Overview of your qualification</a:t>
            </a:r>
          </a:p>
        </p:txBody>
      </p:sp>
      <p:sp>
        <p:nvSpPr>
          <p:cNvPr id="3" name="Content Placeholder 2">
            <a:extLst>
              <a:ext uri="{FF2B5EF4-FFF2-40B4-BE49-F238E27FC236}">
                <a16:creationId xmlns:a16="http://schemas.microsoft.com/office/drawing/2014/main" id="{70B2D101-7FAE-4D30-8F7D-0F88C4DC5E23}"/>
              </a:ext>
            </a:extLst>
          </p:cNvPr>
          <p:cNvSpPr>
            <a:spLocks noGrp="1"/>
          </p:cNvSpPr>
          <p:nvPr>
            <p:ph idx="1"/>
          </p:nvPr>
        </p:nvSpPr>
        <p:spPr/>
        <p:txBody>
          <a:bodyPr/>
          <a:lstStyle/>
          <a:p>
            <a:pPr marL="0" indent="0">
              <a:buNone/>
            </a:pPr>
            <a:r>
              <a:rPr lang="en-AU" dirty="0"/>
              <a:t>Your course has been designed based on a training package of units in consultation with industry to meet the demands of the local economy.</a:t>
            </a:r>
          </a:p>
          <a:p>
            <a:pPr marL="0" indent="0">
              <a:buNone/>
            </a:pPr>
            <a:r>
              <a:rPr lang="en-AU" dirty="0"/>
              <a:t>Your qualification is based on a set of </a:t>
            </a:r>
            <a:r>
              <a:rPr lang="en-AU" b="1" dirty="0"/>
              <a:t>CORE</a:t>
            </a:r>
            <a:r>
              <a:rPr lang="en-AU" dirty="0"/>
              <a:t> and </a:t>
            </a:r>
            <a:r>
              <a:rPr lang="en-AU" b="1" dirty="0"/>
              <a:t>ELECTIVE</a:t>
            </a:r>
            <a:r>
              <a:rPr lang="en-AU" dirty="0"/>
              <a:t> units that are required to be completed to gain competency in your qualification that is set to a national level (AQF).</a:t>
            </a:r>
          </a:p>
        </p:txBody>
      </p:sp>
    </p:spTree>
    <p:extLst>
      <p:ext uri="{BB962C8B-B14F-4D97-AF65-F5344CB8AC3E}">
        <p14:creationId xmlns:p14="http://schemas.microsoft.com/office/powerpoint/2010/main" val="2910170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386FB-93DC-4A5A-BB44-42FF167A5441}"/>
              </a:ext>
            </a:extLst>
          </p:cNvPr>
          <p:cNvSpPr>
            <a:spLocks noGrp="1"/>
          </p:cNvSpPr>
          <p:nvPr>
            <p:ph type="title"/>
          </p:nvPr>
        </p:nvSpPr>
        <p:spPr/>
        <p:txBody>
          <a:bodyPr/>
          <a:lstStyle/>
          <a:p>
            <a:r>
              <a:rPr lang="en-AU" dirty="0"/>
              <a:t>RPL and upfront assessment </a:t>
            </a:r>
          </a:p>
        </p:txBody>
      </p:sp>
      <p:sp>
        <p:nvSpPr>
          <p:cNvPr id="3" name="Content Placeholder 2">
            <a:extLst>
              <a:ext uri="{FF2B5EF4-FFF2-40B4-BE49-F238E27FC236}">
                <a16:creationId xmlns:a16="http://schemas.microsoft.com/office/drawing/2014/main" id="{30D6B66D-FB12-40CD-9862-E8EA753C4CA7}"/>
              </a:ext>
            </a:extLst>
          </p:cNvPr>
          <p:cNvSpPr>
            <a:spLocks noGrp="1"/>
          </p:cNvSpPr>
          <p:nvPr>
            <p:ph idx="1"/>
          </p:nvPr>
        </p:nvSpPr>
        <p:spPr/>
        <p:txBody>
          <a:bodyPr/>
          <a:lstStyle/>
          <a:p>
            <a:pPr marL="0" indent="0">
              <a:buNone/>
            </a:pPr>
            <a:r>
              <a:rPr lang="en-AU" dirty="0"/>
              <a:t>There will be times where you  have gained the skills required to be competent in a unit of competency, and are able to be assessed before completing any learning.</a:t>
            </a:r>
          </a:p>
          <a:p>
            <a:pPr marL="0" indent="0">
              <a:buNone/>
            </a:pPr>
            <a:endParaRPr lang="en-AU" dirty="0"/>
          </a:p>
        </p:txBody>
      </p:sp>
    </p:spTree>
    <p:extLst>
      <p:ext uri="{BB962C8B-B14F-4D97-AF65-F5344CB8AC3E}">
        <p14:creationId xmlns:p14="http://schemas.microsoft.com/office/powerpoint/2010/main" val="1095985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386FB-93DC-4A5A-BB44-42FF167A5441}"/>
              </a:ext>
            </a:extLst>
          </p:cNvPr>
          <p:cNvSpPr>
            <a:spLocks noGrp="1"/>
          </p:cNvSpPr>
          <p:nvPr>
            <p:ph type="title"/>
          </p:nvPr>
        </p:nvSpPr>
        <p:spPr/>
        <p:txBody>
          <a:bodyPr/>
          <a:lstStyle/>
          <a:p>
            <a:r>
              <a:rPr lang="en-AU" dirty="0"/>
              <a:t>RPL and upfront assessment </a:t>
            </a:r>
          </a:p>
        </p:txBody>
      </p:sp>
      <p:sp>
        <p:nvSpPr>
          <p:cNvPr id="3" name="Content Placeholder 2">
            <a:extLst>
              <a:ext uri="{FF2B5EF4-FFF2-40B4-BE49-F238E27FC236}">
                <a16:creationId xmlns:a16="http://schemas.microsoft.com/office/drawing/2014/main" id="{30D6B66D-FB12-40CD-9862-E8EA753C4CA7}"/>
              </a:ext>
            </a:extLst>
          </p:cNvPr>
          <p:cNvSpPr>
            <a:spLocks noGrp="1"/>
          </p:cNvSpPr>
          <p:nvPr>
            <p:ph idx="1"/>
          </p:nvPr>
        </p:nvSpPr>
        <p:spPr/>
        <p:txBody>
          <a:bodyPr/>
          <a:lstStyle/>
          <a:p>
            <a:pPr marL="0" indent="0">
              <a:buNone/>
            </a:pPr>
            <a:r>
              <a:rPr lang="en-AU" dirty="0"/>
              <a:t>For you to complete an RPL process  you will be required to provide evidence of competence through work experiences, and examples of the skills being used.</a:t>
            </a:r>
          </a:p>
          <a:p>
            <a:pPr marL="0" indent="0">
              <a:buNone/>
            </a:pPr>
            <a:endParaRPr lang="en-AU" dirty="0"/>
          </a:p>
          <a:p>
            <a:pPr marL="0" indent="0">
              <a:buNone/>
            </a:pPr>
            <a:r>
              <a:rPr lang="en-AU" dirty="0"/>
              <a:t>Upfront assessment is completing the set assessments at the start of the course.</a:t>
            </a:r>
          </a:p>
          <a:p>
            <a:pPr marL="0" indent="0">
              <a:buNone/>
            </a:pPr>
            <a:endParaRPr lang="en-AU" dirty="0"/>
          </a:p>
          <a:p>
            <a:pPr marL="0" indent="0">
              <a:buNone/>
            </a:pPr>
            <a:r>
              <a:rPr lang="en-AU" dirty="0"/>
              <a:t>You can discuss these options with your cluster lecturer to see if suitable.</a:t>
            </a:r>
          </a:p>
        </p:txBody>
      </p:sp>
    </p:spTree>
    <p:extLst>
      <p:ext uri="{BB962C8B-B14F-4D97-AF65-F5344CB8AC3E}">
        <p14:creationId xmlns:p14="http://schemas.microsoft.com/office/powerpoint/2010/main" val="867538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D9B06-797C-43AD-98D5-B14B1FE9834B}"/>
              </a:ext>
            </a:extLst>
          </p:cNvPr>
          <p:cNvSpPr>
            <a:spLocks noGrp="1"/>
          </p:cNvSpPr>
          <p:nvPr>
            <p:ph type="title"/>
          </p:nvPr>
        </p:nvSpPr>
        <p:spPr/>
        <p:txBody>
          <a:bodyPr/>
          <a:lstStyle/>
          <a:p>
            <a:r>
              <a:rPr lang="en-AU" dirty="0"/>
              <a:t>WHS requirements</a:t>
            </a:r>
          </a:p>
        </p:txBody>
      </p:sp>
      <p:sp>
        <p:nvSpPr>
          <p:cNvPr id="3" name="Content Placeholder 2">
            <a:extLst>
              <a:ext uri="{FF2B5EF4-FFF2-40B4-BE49-F238E27FC236}">
                <a16:creationId xmlns:a16="http://schemas.microsoft.com/office/drawing/2014/main" id="{881BA179-2ECD-4C6E-809B-F3B5C029F49E}"/>
              </a:ext>
            </a:extLst>
          </p:cNvPr>
          <p:cNvSpPr>
            <a:spLocks noGrp="1"/>
          </p:cNvSpPr>
          <p:nvPr>
            <p:ph idx="1"/>
          </p:nvPr>
        </p:nvSpPr>
        <p:spPr/>
        <p:txBody>
          <a:bodyPr/>
          <a:lstStyle/>
          <a:p>
            <a:pPr marL="0" indent="0">
              <a:buNone/>
            </a:pPr>
            <a:r>
              <a:rPr lang="en-AU" dirty="0"/>
              <a:t>All students are expected to use SMTAFE equipment in the fashion that it was intended for. For example sitting in chairs properly and not swinging or slouching.</a:t>
            </a:r>
          </a:p>
          <a:p>
            <a:pPr marL="0" indent="0">
              <a:buNone/>
            </a:pPr>
            <a:r>
              <a:rPr lang="en-AU" dirty="0"/>
              <a:t>Computers and workstations can be adjusted to meet ergonomic requirements and if you have special needs it is important that you discuss this with your lecturer.</a:t>
            </a:r>
          </a:p>
          <a:p>
            <a:pPr marL="0" indent="0">
              <a:buNone/>
            </a:pPr>
            <a:r>
              <a:rPr lang="en-AU" dirty="0"/>
              <a:t>Clothing and footwear suitable for the industry your studying is required at all times.</a:t>
            </a:r>
          </a:p>
          <a:p>
            <a:pPr marL="0" indent="0">
              <a:buNone/>
            </a:pPr>
            <a:r>
              <a:rPr lang="en-AU" dirty="0"/>
              <a:t>Only water bottles with a lid are allowed in all SMTAFE computer labs.</a:t>
            </a:r>
          </a:p>
        </p:txBody>
      </p:sp>
    </p:spTree>
    <p:extLst>
      <p:ext uri="{BB962C8B-B14F-4D97-AF65-F5344CB8AC3E}">
        <p14:creationId xmlns:p14="http://schemas.microsoft.com/office/powerpoint/2010/main" val="4170862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6C512-B10D-4ECE-A476-15E89A873404}"/>
              </a:ext>
            </a:extLst>
          </p:cNvPr>
          <p:cNvSpPr>
            <a:spLocks noGrp="1"/>
          </p:cNvSpPr>
          <p:nvPr>
            <p:ph type="title"/>
          </p:nvPr>
        </p:nvSpPr>
        <p:spPr/>
        <p:txBody>
          <a:bodyPr/>
          <a:lstStyle/>
          <a:p>
            <a:r>
              <a:rPr lang="en-AU" dirty="0"/>
              <a:t>Enrolments</a:t>
            </a:r>
          </a:p>
        </p:txBody>
      </p:sp>
      <p:sp>
        <p:nvSpPr>
          <p:cNvPr id="3" name="Content Placeholder 2">
            <a:extLst>
              <a:ext uri="{FF2B5EF4-FFF2-40B4-BE49-F238E27FC236}">
                <a16:creationId xmlns:a16="http://schemas.microsoft.com/office/drawing/2014/main" id="{62AA5037-934D-435F-9AF9-DE3966F5F828}"/>
              </a:ext>
            </a:extLst>
          </p:cNvPr>
          <p:cNvSpPr>
            <a:spLocks noGrp="1"/>
          </p:cNvSpPr>
          <p:nvPr>
            <p:ph idx="1"/>
          </p:nvPr>
        </p:nvSpPr>
        <p:spPr/>
        <p:txBody>
          <a:bodyPr/>
          <a:lstStyle/>
          <a:p>
            <a:pPr marL="0" indent="0">
              <a:buNone/>
            </a:pPr>
            <a:r>
              <a:rPr lang="en-AU" dirty="0"/>
              <a:t>Your enrolment is only complete when all fees are paid.</a:t>
            </a:r>
          </a:p>
          <a:p>
            <a:pPr marL="0" indent="0">
              <a:buNone/>
            </a:pPr>
            <a:endParaRPr lang="en-AU" dirty="0"/>
          </a:p>
          <a:p>
            <a:pPr marL="0" indent="0">
              <a:buNone/>
            </a:pPr>
            <a:r>
              <a:rPr lang="en-AU" dirty="0"/>
              <a:t>If you have a problem with your enrolment you need to visit the Customer Service Centre on your campus for it to be resolved.</a:t>
            </a:r>
          </a:p>
          <a:p>
            <a:pPr marL="0" indent="0">
              <a:buNone/>
            </a:pPr>
            <a:endParaRPr lang="en-AU" dirty="0"/>
          </a:p>
          <a:p>
            <a:pPr marL="0" indent="0">
              <a:buNone/>
            </a:pPr>
            <a:r>
              <a:rPr lang="en-AU" dirty="0"/>
              <a:t>Your classroom lecturer can not help  you with any administration issue.</a:t>
            </a:r>
          </a:p>
          <a:p>
            <a:pPr marL="0" indent="0">
              <a:buNone/>
            </a:pPr>
            <a:endParaRPr lang="en-AU" dirty="0"/>
          </a:p>
          <a:p>
            <a:pPr marL="0" indent="0">
              <a:buNone/>
            </a:pPr>
            <a:r>
              <a:rPr lang="en-AU" dirty="0"/>
              <a:t>No awards can be awarded until all fees are fully paid in the system.</a:t>
            </a:r>
          </a:p>
          <a:p>
            <a:pPr marL="0" indent="0">
              <a:buNone/>
            </a:pPr>
            <a:endParaRPr lang="en-AU" dirty="0"/>
          </a:p>
        </p:txBody>
      </p:sp>
    </p:spTree>
    <p:extLst>
      <p:ext uri="{BB962C8B-B14F-4D97-AF65-F5344CB8AC3E}">
        <p14:creationId xmlns:p14="http://schemas.microsoft.com/office/powerpoint/2010/main" val="3740889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Enrolments</a:t>
            </a:r>
          </a:p>
        </p:txBody>
      </p:sp>
      <p:sp>
        <p:nvSpPr>
          <p:cNvPr id="3" name="Content Placeholder 2"/>
          <p:cNvSpPr>
            <a:spLocks noGrp="1"/>
          </p:cNvSpPr>
          <p:nvPr>
            <p:ph idx="1"/>
          </p:nvPr>
        </p:nvSpPr>
        <p:spPr/>
        <p:txBody>
          <a:bodyPr/>
          <a:lstStyle/>
          <a:p>
            <a:r>
              <a:rPr lang="en-AU" dirty="0"/>
              <a:t>All class attendance are recorded (early/late)</a:t>
            </a:r>
          </a:p>
          <a:p>
            <a:r>
              <a:rPr lang="en-AU" dirty="0"/>
              <a:t>If you are Under 18 and do not attend class your guardian will be notified by text</a:t>
            </a:r>
          </a:p>
        </p:txBody>
      </p:sp>
    </p:spTree>
    <p:extLst>
      <p:ext uri="{BB962C8B-B14F-4D97-AF65-F5344CB8AC3E}">
        <p14:creationId xmlns:p14="http://schemas.microsoft.com/office/powerpoint/2010/main" val="2923696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62F2D-697E-4C0F-AFB1-F8A044B17018}"/>
              </a:ext>
            </a:extLst>
          </p:cNvPr>
          <p:cNvSpPr>
            <a:spLocks noGrp="1"/>
          </p:cNvSpPr>
          <p:nvPr>
            <p:ph type="title"/>
          </p:nvPr>
        </p:nvSpPr>
        <p:spPr/>
        <p:txBody>
          <a:bodyPr/>
          <a:lstStyle/>
          <a:p>
            <a:r>
              <a:rPr lang="en-AU" dirty="0"/>
              <a:t>Fees and Charges</a:t>
            </a:r>
          </a:p>
        </p:txBody>
      </p:sp>
      <p:sp>
        <p:nvSpPr>
          <p:cNvPr id="3" name="Content Placeholder 2">
            <a:extLst>
              <a:ext uri="{FF2B5EF4-FFF2-40B4-BE49-F238E27FC236}">
                <a16:creationId xmlns:a16="http://schemas.microsoft.com/office/drawing/2014/main" id="{2864603D-737B-409A-9452-019D08CCF1F6}"/>
              </a:ext>
            </a:extLst>
          </p:cNvPr>
          <p:cNvSpPr>
            <a:spLocks noGrp="1"/>
          </p:cNvSpPr>
          <p:nvPr>
            <p:ph idx="1"/>
          </p:nvPr>
        </p:nvSpPr>
        <p:spPr/>
        <p:txBody>
          <a:bodyPr/>
          <a:lstStyle/>
          <a:p>
            <a:pPr marL="0" indent="0">
              <a:buNone/>
            </a:pPr>
            <a:r>
              <a:rPr lang="en-AU" dirty="0"/>
              <a:t>All Fees and Charges are set by the Department of Training and Workforce Development. </a:t>
            </a:r>
          </a:p>
          <a:p>
            <a:pPr marL="0" indent="0">
              <a:buNone/>
            </a:pPr>
            <a:endParaRPr lang="en-AU" dirty="0"/>
          </a:p>
          <a:p>
            <a:pPr marL="0" indent="0">
              <a:buNone/>
            </a:pPr>
            <a:r>
              <a:rPr lang="en-AU" dirty="0"/>
              <a:t>If you have any problems with your fees this is an Admin issue and your classroom lecturer can not assist. Please visit the Customer Service Centre on your campus if you need any help with your fees.</a:t>
            </a:r>
          </a:p>
        </p:txBody>
      </p:sp>
    </p:spTree>
    <p:extLst>
      <p:ext uri="{BB962C8B-B14F-4D97-AF65-F5344CB8AC3E}">
        <p14:creationId xmlns:p14="http://schemas.microsoft.com/office/powerpoint/2010/main" val="1017650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99930-F121-4E99-846A-51A821458193}"/>
              </a:ext>
            </a:extLst>
          </p:cNvPr>
          <p:cNvSpPr>
            <a:spLocks noGrp="1"/>
          </p:cNvSpPr>
          <p:nvPr>
            <p:ph type="title"/>
          </p:nvPr>
        </p:nvSpPr>
        <p:spPr/>
        <p:txBody>
          <a:bodyPr/>
          <a:lstStyle/>
          <a:p>
            <a:r>
              <a:rPr lang="en-AU" dirty="0"/>
              <a:t>Welcome</a:t>
            </a:r>
          </a:p>
        </p:txBody>
      </p:sp>
      <p:sp>
        <p:nvSpPr>
          <p:cNvPr id="3" name="Content Placeholder 2">
            <a:extLst>
              <a:ext uri="{FF2B5EF4-FFF2-40B4-BE49-F238E27FC236}">
                <a16:creationId xmlns:a16="http://schemas.microsoft.com/office/drawing/2014/main" id="{C9B08D02-9A44-4E41-B05A-B7F2BE0FF3BA}"/>
              </a:ext>
            </a:extLst>
          </p:cNvPr>
          <p:cNvSpPr>
            <a:spLocks noGrp="1"/>
          </p:cNvSpPr>
          <p:nvPr>
            <p:ph idx="1"/>
          </p:nvPr>
        </p:nvSpPr>
        <p:spPr/>
        <p:txBody>
          <a:bodyPr/>
          <a:lstStyle/>
          <a:p>
            <a:pPr marL="0" indent="0">
              <a:buNone/>
            </a:pPr>
            <a:r>
              <a:rPr lang="en-AU" dirty="0"/>
              <a:t>This presentation will go through the details you need to know to be successful as a student at South Metropolitan TAFE.</a:t>
            </a:r>
          </a:p>
          <a:p>
            <a:pPr marL="0" indent="0">
              <a:buNone/>
            </a:pPr>
            <a:endParaRPr lang="en-AU" dirty="0"/>
          </a:p>
          <a:p>
            <a:pPr marL="0" indent="0">
              <a:buNone/>
            </a:pPr>
            <a:r>
              <a:rPr lang="en-AU" dirty="0"/>
              <a:t>If you have any questions, please ask at anytime .</a:t>
            </a:r>
          </a:p>
        </p:txBody>
      </p:sp>
    </p:spTree>
    <p:extLst>
      <p:ext uri="{BB962C8B-B14F-4D97-AF65-F5344CB8AC3E}">
        <p14:creationId xmlns:p14="http://schemas.microsoft.com/office/powerpoint/2010/main" val="101559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A173A-5E84-46C3-8A86-20F743880DC5}"/>
              </a:ext>
            </a:extLst>
          </p:cNvPr>
          <p:cNvSpPr>
            <a:spLocks noGrp="1"/>
          </p:cNvSpPr>
          <p:nvPr>
            <p:ph type="title"/>
          </p:nvPr>
        </p:nvSpPr>
        <p:spPr/>
        <p:txBody>
          <a:bodyPr/>
          <a:lstStyle/>
          <a:p>
            <a:r>
              <a:rPr lang="en-AU" dirty="0"/>
              <a:t>Withdrawal Process</a:t>
            </a:r>
          </a:p>
        </p:txBody>
      </p:sp>
      <p:sp>
        <p:nvSpPr>
          <p:cNvPr id="3" name="Content Placeholder 2">
            <a:extLst>
              <a:ext uri="{FF2B5EF4-FFF2-40B4-BE49-F238E27FC236}">
                <a16:creationId xmlns:a16="http://schemas.microsoft.com/office/drawing/2014/main" id="{CA22B85D-0C61-4175-949F-3E71FE4A0D38}"/>
              </a:ext>
            </a:extLst>
          </p:cNvPr>
          <p:cNvSpPr>
            <a:spLocks noGrp="1"/>
          </p:cNvSpPr>
          <p:nvPr>
            <p:ph idx="1"/>
          </p:nvPr>
        </p:nvSpPr>
        <p:spPr/>
        <p:txBody>
          <a:bodyPr/>
          <a:lstStyle/>
          <a:p>
            <a:pPr marL="0" indent="0">
              <a:buNone/>
            </a:pPr>
            <a:r>
              <a:rPr lang="en-AU" dirty="0"/>
              <a:t>For many reasons student sometimes need to cancel their study and it is important that they withdraw from their course. This can be done by going to the Customer Service Centre on their campus. </a:t>
            </a:r>
          </a:p>
          <a:p>
            <a:pPr marL="0" indent="0">
              <a:buNone/>
            </a:pPr>
            <a:endParaRPr lang="en-AU" dirty="0"/>
          </a:p>
          <a:p>
            <a:pPr marL="0" indent="0">
              <a:buNone/>
            </a:pPr>
            <a:endParaRPr lang="en-AU" dirty="0"/>
          </a:p>
          <a:p>
            <a:pPr marL="0" indent="0">
              <a:buNone/>
            </a:pPr>
            <a:endParaRPr lang="en-AU" dirty="0"/>
          </a:p>
        </p:txBody>
      </p:sp>
    </p:spTree>
    <p:extLst>
      <p:ext uri="{BB962C8B-B14F-4D97-AF65-F5344CB8AC3E}">
        <p14:creationId xmlns:p14="http://schemas.microsoft.com/office/powerpoint/2010/main" val="3491173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563A9-A935-451F-896D-29873B978B85}"/>
              </a:ext>
            </a:extLst>
          </p:cNvPr>
          <p:cNvSpPr>
            <a:spLocks noGrp="1"/>
          </p:cNvSpPr>
          <p:nvPr>
            <p:ph type="title"/>
          </p:nvPr>
        </p:nvSpPr>
        <p:spPr/>
        <p:txBody>
          <a:bodyPr/>
          <a:lstStyle/>
          <a:p>
            <a:r>
              <a:rPr lang="en-AU" dirty="0"/>
              <a:t>Refund Policy</a:t>
            </a:r>
          </a:p>
        </p:txBody>
      </p:sp>
      <p:sp>
        <p:nvSpPr>
          <p:cNvPr id="3" name="Content Placeholder 2">
            <a:extLst>
              <a:ext uri="{FF2B5EF4-FFF2-40B4-BE49-F238E27FC236}">
                <a16:creationId xmlns:a16="http://schemas.microsoft.com/office/drawing/2014/main" id="{269E8768-AFAF-41C9-83A0-9AAD874864EA}"/>
              </a:ext>
            </a:extLst>
          </p:cNvPr>
          <p:cNvSpPr>
            <a:spLocks noGrp="1"/>
          </p:cNvSpPr>
          <p:nvPr>
            <p:ph idx="1"/>
          </p:nvPr>
        </p:nvSpPr>
        <p:spPr/>
        <p:txBody>
          <a:bodyPr/>
          <a:lstStyle/>
          <a:p>
            <a:pPr marL="0" indent="0">
              <a:buNone/>
            </a:pPr>
            <a:r>
              <a:rPr lang="en-AU" dirty="0"/>
              <a:t>If students withdraw from their course after the unit census date they will not receive any refund.</a:t>
            </a:r>
          </a:p>
          <a:p>
            <a:pPr marL="0" indent="0">
              <a:buNone/>
            </a:pPr>
            <a:endParaRPr lang="en-AU" dirty="0"/>
          </a:p>
          <a:p>
            <a:pPr marL="0" indent="0">
              <a:buNone/>
            </a:pPr>
            <a:r>
              <a:rPr lang="en-AU" dirty="0"/>
              <a:t>Any questions on this can be asked at your local Customer Service Centre, as Lecturers are not able to provide advice on fees and refunds.</a:t>
            </a:r>
          </a:p>
        </p:txBody>
      </p:sp>
    </p:spTree>
    <p:extLst>
      <p:ext uri="{BB962C8B-B14F-4D97-AF65-F5344CB8AC3E}">
        <p14:creationId xmlns:p14="http://schemas.microsoft.com/office/powerpoint/2010/main" val="2420070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0F3B3-EC9B-4FEC-A7C6-EB6289F39207}"/>
              </a:ext>
            </a:extLst>
          </p:cNvPr>
          <p:cNvSpPr>
            <a:spLocks noGrp="1"/>
          </p:cNvSpPr>
          <p:nvPr>
            <p:ph type="title"/>
          </p:nvPr>
        </p:nvSpPr>
        <p:spPr/>
        <p:txBody>
          <a:bodyPr/>
          <a:lstStyle/>
          <a:p>
            <a:r>
              <a:rPr lang="en-AU" dirty="0"/>
              <a:t>Student Code of Conduct</a:t>
            </a:r>
          </a:p>
        </p:txBody>
      </p:sp>
      <p:sp>
        <p:nvSpPr>
          <p:cNvPr id="3" name="Content Placeholder 2">
            <a:extLst>
              <a:ext uri="{FF2B5EF4-FFF2-40B4-BE49-F238E27FC236}">
                <a16:creationId xmlns:a16="http://schemas.microsoft.com/office/drawing/2014/main" id="{90CF7561-B0B4-466B-9204-BD26703E04E1}"/>
              </a:ext>
            </a:extLst>
          </p:cNvPr>
          <p:cNvSpPr>
            <a:spLocks noGrp="1"/>
          </p:cNvSpPr>
          <p:nvPr>
            <p:ph idx="1"/>
          </p:nvPr>
        </p:nvSpPr>
        <p:spPr/>
        <p:txBody>
          <a:bodyPr/>
          <a:lstStyle/>
          <a:p>
            <a:pPr marL="0" indent="0">
              <a:buNone/>
            </a:pPr>
            <a:r>
              <a:rPr lang="en-AU" dirty="0"/>
              <a:t>All students enrolled in SMTAFE are required to abide by the student code of conduct.</a:t>
            </a:r>
          </a:p>
          <a:p>
            <a:pPr marL="0" indent="0">
              <a:buNone/>
            </a:pPr>
            <a:br>
              <a:rPr lang="en-AU" dirty="0"/>
            </a:br>
            <a:r>
              <a:rPr lang="en-AU" dirty="0"/>
              <a:t>A copy of the Student Code of Conduct can be found at on the SMTAFE website </a:t>
            </a:r>
            <a:r>
              <a:rPr lang="en-AU" dirty="0">
                <a:hlinkClick r:id="rId2"/>
              </a:rPr>
              <a:t>here</a:t>
            </a:r>
            <a:r>
              <a:rPr lang="en-AU" dirty="0"/>
              <a:t>.</a:t>
            </a:r>
          </a:p>
          <a:p>
            <a:pPr marL="0" indent="0">
              <a:buNone/>
            </a:pPr>
            <a:endParaRPr lang="en-AU" dirty="0"/>
          </a:p>
          <a:p>
            <a:pPr marL="0" indent="0">
              <a:buNone/>
            </a:pPr>
            <a:r>
              <a:rPr lang="en-AU" dirty="0"/>
              <a:t>It is important that you understand completely the code of conduct. Abiding by the code of conduct will allow for a harmonious and productive learning environment.</a:t>
            </a:r>
          </a:p>
        </p:txBody>
      </p:sp>
    </p:spTree>
    <p:extLst>
      <p:ext uri="{BB962C8B-B14F-4D97-AF65-F5344CB8AC3E}">
        <p14:creationId xmlns:p14="http://schemas.microsoft.com/office/powerpoint/2010/main" val="2827169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0F3B3-EC9B-4FEC-A7C6-EB6289F39207}"/>
              </a:ext>
            </a:extLst>
          </p:cNvPr>
          <p:cNvSpPr>
            <a:spLocks noGrp="1"/>
          </p:cNvSpPr>
          <p:nvPr>
            <p:ph type="title"/>
          </p:nvPr>
        </p:nvSpPr>
        <p:spPr/>
        <p:txBody>
          <a:bodyPr/>
          <a:lstStyle/>
          <a:p>
            <a:r>
              <a:rPr lang="en-AU" dirty="0"/>
              <a:t>Student Code of Conduct</a:t>
            </a:r>
          </a:p>
        </p:txBody>
      </p:sp>
      <p:sp>
        <p:nvSpPr>
          <p:cNvPr id="3" name="Content Placeholder 2">
            <a:extLst>
              <a:ext uri="{FF2B5EF4-FFF2-40B4-BE49-F238E27FC236}">
                <a16:creationId xmlns:a16="http://schemas.microsoft.com/office/drawing/2014/main" id="{90CF7561-B0B4-466B-9204-BD26703E04E1}"/>
              </a:ext>
            </a:extLst>
          </p:cNvPr>
          <p:cNvSpPr>
            <a:spLocks noGrp="1"/>
          </p:cNvSpPr>
          <p:nvPr>
            <p:ph idx="1"/>
          </p:nvPr>
        </p:nvSpPr>
        <p:spPr/>
        <p:txBody>
          <a:bodyPr/>
          <a:lstStyle/>
          <a:p>
            <a:pPr marL="0" indent="0">
              <a:buNone/>
            </a:pPr>
            <a:r>
              <a:rPr lang="en-AU" dirty="0"/>
              <a:t>If a student is found to be in breach of the student code of conduct they will be provided with a written warning.</a:t>
            </a:r>
          </a:p>
          <a:p>
            <a:pPr marL="0" indent="0">
              <a:buNone/>
            </a:pPr>
            <a:br>
              <a:rPr lang="en-AU" dirty="0"/>
            </a:br>
            <a:r>
              <a:rPr lang="en-AU" dirty="0"/>
              <a:t>Depending on the severity of the breach a student may be banned from completing their study.</a:t>
            </a:r>
          </a:p>
          <a:p>
            <a:pPr marL="0" indent="0">
              <a:buNone/>
            </a:pPr>
            <a:endParaRPr lang="en-AU" dirty="0"/>
          </a:p>
          <a:p>
            <a:pPr marL="0" indent="0">
              <a:buNone/>
            </a:pPr>
            <a:r>
              <a:rPr lang="en-AU" dirty="0"/>
              <a:t>SMTAFE takes student behaviour seriously, and will be enforcing this code of conduct as required.</a:t>
            </a:r>
          </a:p>
        </p:txBody>
      </p:sp>
    </p:spTree>
    <p:extLst>
      <p:ext uri="{BB962C8B-B14F-4D97-AF65-F5344CB8AC3E}">
        <p14:creationId xmlns:p14="http://schemas.microsoft.com/office/powerpoint/2010/main" val="3727322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ZERO TOLERANCE</a:t>
            </a:r>
          </a:p>
        </p:txBody>
      </p:sp>
      <p:sp>
        <p:nvSpPr>
          <p:cNvPr id="3" name="Content Placeholder 2"/>
          <p:cNvSpPr>
            <a:spLocks noGrp="1"/>
          </p:cNvSpPr>
          <p:nvPr>
            <p:ph idx="1"/>
          </p:nvPr>
        </p:nvSpPr>
        <p:spPr/>
        <p:txBody>
          <a:bodyPr/>
          <a:lstStyle/>
          <a:p>
            <a:pPr marL="0" indent="0">
              <a:buNone/>
            </a:pPr>
            <a:r>
              <a:rPr lang="en-AU" dirty="0"/>
              <a:t>Remember to be respectful in dealings with Admin Staff, Lecturers and other students.</a:t>
            </a:r>
          </a:p>
          <a:p>
            <a:pPr marL="0" indent="0">
              <a:buNone/>
            </a:pPr>
            <a:br>
              <a:rPr lang="en-AU" dirty="0"/>
            </a:br>
            <a:r>
              <a:rPr lang="en-AU" dirty="0"/>
              <a:t>SMTAFE will be taking a zero tolerance stance on antisocial </a:t>
            </a:r>
            <a:r>
              <a:rPr lang="en-AU"/>
              <a:t>and disrespectful </a:t>
            </a:r>
            <a:r>
              <a:rPr lang="en-AU" dirty="0"/>
              <a:t>behaviour.</a:t>
            </a:r>
          </a:p>
          <a:p>
            <a:pPr marL="0" indent="0">
              <a:buNone/>
            </a:pPr>
            <a:endParaRPr lang="en-AU" dirty="0"/>
          </a:p>
        </p:txBody>
      </p:sp>
    </p:spTree>
    <p:extLst>
      <p:ext uri="{BB962C8B-B14F-4D97-AF65-F5344CB8AC3E}">
        <p14:creationId xmlns:p14="http://schemas.microsoft.com/office/powerpoint/2010/main" val="3286874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C6543-35C0-4DED-AEBB-4B86EF40B839}"/>
              </a:ext>
            </a:extLst>
          </p:cNvPr>
          <p:cNvSpPr>
            <a:spLocks noGrp="1"/>
          </p:cNvSpPr>
          <p:nvPr>
            <p:ph type="title"/>
          </p:nvPr>
        </p:nvSpPr>
        <p:spPr/>
        <p:txBody>
          <a:bodyPr/>
          <a:lstStyle/>
          <a:p>
            <a:r>
              <a:rPr lang="en-AU" dirty="0"/>
              <a:t>Grievances/complaints procedure</a:t>
            </a:r>
          </a:p>
        </p:txBody>
      </p:sp>
      <p:sp>
        <p:nvSpPr>
          <p:cNvPr id="3" name="Content Placeholder 2">
            <a:extLst>
              <a:ext uri="{FF2B5EF4-FFF2-40B4-BE49-F238E27FC236}">
                <a16:creationId xmlns:a16="http://schemas.microsoft.com/office/drawing/2014/main" id="{8C892AAC-B853-441D-8BA8-1FFDDBAE8BA6}"/>
              </a:ext>
            </a:extLst>
          </p:cNvPr>
          <p:cNvSpPr>
            <a:spLocks noGrp="1"/>
          </p:cNvSpPr>
          <p:nvPr>
            <p:ph idx="1"/>
          </p:nvPr>
        </p:nvSpPr>
        <p:spPr/>
        <p:txBody>
          <a:bodyPr/>
          <a:lstStyle/>
          <a:p>
            <a:pPr marL="0" indent="0">
              <a:buNone/>
            </a:pPr>
            <a:r>
              <a:rPr lang="en-AU" dirty="0"/>
              <a:t>If for any reason you feel uncomfortable with something that has happened in the classroom, please discuss with your classroom lecturer first.</a:t>
            </a:r>
          </a:p>
          <a:p>
            <a:pPr marL="0" indent="0">
              <a:buNone/>
            </a:pPr>
            <a:r>
              <a:rPr lang="en-AU" dirty="0"/>
              <a:t>If you need to complain about your classroom lecturer please speak to, Head of Programs about your grievance at </a:t>
            </a:r>
            <a:r>
              <a:rPr lang="en-AU" dirty="0" err="1"/>
              <a:t>chirs</a:t>
            </a:r>
            <a:r>
              <a:rPr lang="en-AU" dirty="0"/>
              <a:t> </a:t>
            </a:r>
            <a:r>
              <a:rPr lang="en-AU" u="sng" dirty="0">
                <a:solidFill>
                  <a:schemeClr val="accent5">
                    <a:lumMod val="75000"/>
                  </a:schemeClr>
                </a:solidFill>
              </a:rPr>
              <a:t>Christopher.Ronchi</a:t>
            </a:r>
            <a:r>
              <a:rPr lang="en-AU" u="sng" dirty="0">
                <a:solidFill>
                  <a:schemeClr val="accent5">
                    <a:lumMod val="75000"/>
                  </a:schemeClr>
                </a:solidFill>
                <a:hlinkClick r:id="rId2">
                  <a:extLst>
                    <a:ext uri="{A12FA001-AC4F-418D-AE19-62706E023703}">
                      <ahyp:hlinkClr xmlns:ahyp="http://schemas.microsoft.com/office/drawing/2018/hyperlinkcolor" val="tx"/>
                    </a:ext>
                  </a:extLst>
                </a:hlinkClick>
              </a:rPr>
              <a:t>@smtafe.wa.edu.au</a:t>
            </a:r>
            <a:r>
              <a:rPr lang="en-AU" u="sng" dirty="0">
                <a:solidFill>
                  <a:schemeClr val="accent5">
                    <a:lumMod val="75000"/>
                  </a:schemeClr>
                </a:solidFill>
              </a:rPr>
              <a:t>   </a:t>
            </a:r>
          </a:p>
          <a:p>
            <a:pPr marL="0" indent="0">
              <a:buNone/>
            </a:pPr>
            <a:endParaRPr lang="en-AU" dirty="0"/>
          </a:p>
          <a:p>
            <a:pPr marL="0" indent="0">
              <a:buNone/>
            </a:pPr>
            <a:endParaRPr lang="en-AU" dirty="0"/>
          </a:p>
          <a:p>
            <a:pPr marL="0" indent="0">
              <a:buNone/>
            </a:pPr>
            <a:endParaRPr lang="en-AU" dirty="0"/>
          </a:p>
        </p:txBody>
      </p:sp>
    </p:spTree>
    <p:extLst>
      <p:ext uri="{BB962C8B-B14F-4D97-AF65-F5344CB8AC3E}">
        <p14:creationId xmlns:p14="http://schemas.microsoft.com/office/powerpoint/2010/main" val="3691132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05714-9B95-4229-A734-76A09987168A}"/>
              </a:ext>
            </a:extLst>
          </p:cNvPr>
          <p:cNvSpPr>
            <a:spLocks noGrp="1"/>
          </p:cNvSpPr>
          <p:nvPr>
            <p:ph type="title"/>
          </p:nvPr>
        </p:nvSpPr>
        <p:spPr/>
        <p:txBody>
          <a:bodyPr/>
          <a:lstStyle/>
          <a:p>
            <a:r>
              <a:rPr lang="en-AU" dirty="0"/>
              <a:t>Grievances/complaints procedure</a:t>
            </a:r>
          </a:p>
        </p:txBody>
      </p:sp>
      <p:sp>
        <p:nvSpPr>
          <p:cNvPr id="3" name="Content Placeholder 2">
            <a:extLst>
              <a:ext uri="{FF2B5EF4-FFF2-40B4-BE49-F238E27FC236}">
                <a16:creationId xmlns:a16="http://schemas.microsoft.com/office/drawing/2014/main" id="{EFEE0DD9-67CE-4145-8816-3BAC8C90CE31}"/>
              </a:ext>
            </a:extLst>
          </p:cNvPr>
          <p:cNvSpPr>
            <a:spLocks noGrp="1"/>
          </p:cNvSpPr>
          <p:nvPr>
            <p:ph idx="1"/>
          </p:nvPr>
        </p:nvSpPr>
        <p:spPr/>
        <p:txBody>
          <a:bodyPr/>
          <a:lstStyle/>
          <a:p>
            <a:pPr marL="0" indent="0">
              <a:buNone/>
            </a:pPr>
            <a:r>
              <a:rPr lang="en-AU" dirty="0"/>
              <a:t>If your grievance has still not been resolved by this stage, you can contact the Portfolio Manager, Mervyn Wilson by email on </a:t>
            </a:r>
            <a:r>
              <a:rPr lang="en-AU" dirty="0">
                <a:hlinkClick r:id="rId2"/>
              </a:rPr>
              <a:t>mervyn.wilson@smtafe.wa.edu.au</a:t>
            </a:r>
            <a:r>
              <a:rPr lang="en-AU" dirty="0"/>
              <a:t>  or by calling 1800 001 001 and asking for Mervyn.</a:t>
            </a:r>
          </a:p>
          <a:p>
            <a:pPr marL="0" indent="0">
              <a:buNone/>
            </a:pPr>
            <a:endParaRPr lang="en-AU" dirty="0"/>
          </a:p>
        </p:txBody>
      </p:sp>
    </p:spTree>
    <p:extLst>
      <p:ext uri="{BB962C8B-B14F-4D97-AF65-F5344CB8AC3E}">
        <p14:creationId xmlns:p14="http://schemas.microsoft.com/office/powerpoint/2010/main" val="4004865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05714-9B95-4229-A734-76A09987168A}"/>
              </a:ext>
            </a:extLst>
          </p:cNvPr>
          <p:cNvSpPr>
            <a:spLocks noGrp="1"/>
          </p:cNvSpPr>
          <p:nvPr>
            <p:ph type="title"/>
          </p:nvPr>
        </p:nvSpPr>
        <p:spPr/>
        <p:txBody>
          <a:bodyPr/>
          <a:lstStyle/>
          <a:p>
            <a:r>
              <a:rPr lang="en-AU" dirty="0"/>
              <a:t>Grievances/complaints procedure</a:t>
            </a:r>
          </a:p>
        </p:txBody>
      </p:sp>
      <p:sp>
        <p:nvSpPr>
          <p:cNvPr id="3" name="Content Placeholder 2">
            <a:extLst>
              <a:ext uri="{FF2B5EF4-FFF2-40B4-BE49-F238E27FC236}">
                <a16:creationId xmlns:a16="http://schemas.microsoft.com/office/drawing/2014/main" id="{EFEE0DD9-67CE-4145-8816-3BAC8C90CE31}"/>
              </a:ext>
            </a:extLst>
          </p:cNvPr>
          <p:cNvSpPr>
            <a:spLocks noGrp="1"/>
          </p:cNvSpPr>
          <p:nvPr>
            <p:ph idx="1"/>
          </p:nvPr>
        </p:nvSpPr>
        <p:spPr/>
        <p:txBody>
          <a:bodyPr/>
          <a:lstStyle/>
          <a:p>
            <a:pPr marL="0" indent="0">
              <a:buNone/>
            </a:pPr>
            <a:r>
              <a:rPr lang="en-AU" dirty="0"/>
              <a:t>If you feel that you still are not happy with the resolution provided you are able to complain by the using the online feedback form on the SMTAFE website on the contact us page, or by calling 1800 001 001. </a:t>
            </a:r>
          </a:p>
          <a:p>
            <a:pPr marL="0" indent="0">
              <a:buNone/>
            </a:pPr>
            <a:endParaRPr lang="en-AU" dirty="0"/>
          </a:p>
          <a:p>
            <a:pPr marL="0" indent="0">
              <a:buNone/>
            </a:pPr>
            <a:r>
              <a:rPr lang="en-AU" dirty="0"/>
              <a:t>This should be a last resort if you are not comfortable with speaking to your lecturer, the Head of Programs or the Portfolio Manager.</a:t>
            </a:r>
          </a:p>
        </p:txBody>
      </p:sp>
    </p:spTree>
    <p:extLst>
      <p:ext uri="{BB962C8B-B14F-4D97-AF65-F5344CB8AC3E}">
        <p14:creationId xmlns:p14="http://schemas.microsoft.com/office/powerpoint/2010/main" val="595995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98B01-06AD-43B9-B138-45634FF27744}"/>
              </a:ext>
            </a:extLst>
          </p:cNvPr>
          <p:cNvSpPr>
            <a:spLocks noGrp="1"/>
          </p:cNvSpPr>
          <p:nvPr>
            <p:ph type="title"/>
          </p:nvPr>
        </p:nvSpPr>
        <p:spPr/>
        <p:txBody>
          <a:bodyPr/>
          <a:lstStyle/>
          <a:p>
            <a:r>
              <a:rPr lang="en-AU" dirty="0"/>
              <a:t>EO policy</a:t>
            </a:r>
          </a:p>
        </p:txBody>
      </p:sp>
      <p:sp>
        <p:nvSpPr>
          <p:cNvPr id="3" name="Content Placeholder 2">
            <a:extLst>
              <a:ext uri="{FF2B5EF4-FFF2-40B4-BE49-F238E27FC236}">
                <a16:creationId xmlns:a16="http://schemas.microsoft.com/office/drawing/2014/main" id="{1EE1092D-F163-4DDD-849A-287D07488AA7}"/>
              </a:ext>
            </a:extLst>
          </p:cNvPr>
          <p:cNvSpPr>
            <a:spLocks noGrp="1"/>
          </p:cNvSpPr>
          <p:nvPr>
            <p:ph idx="1"/>
          </p:nvPr>
        </p:nvSpPr>
        <p:spPr/>
        <p:txBody>
          <a:bodyPr/>
          <a:lstStyle/>
          <a:p>
            <a:pPr marL="0" indent="0">
              <a:buNone/>
            </a:pPr>
            <a:r>
              <a:rPr lang="en-AU" dirty="0"/>
              <a:t>To ensure that SM TAFE provides equal opportunities for all and has a learning environment free from harassment and discrimination, you must comply with the legislative requirements of the Equal Opportunity Act 1984 WA and related legislation. </a:t>
            </a:r>
          </a:p>
        </p:txBody>
      </p:sp>
    </p:spTree>
    <p:extLst>
      <p:ext uri="{BB962C8B-B14F-4D97-AF65-F5344CB8AC3E}">
        <p14:creationId xmlns:p14="http://schemas.microsoft.com/office/powerpoint/2010/main" val="3416773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98B01-06AD-43B9-B138-45634FF27744}"/>
              </a:ext>
            </a:extLst>
          </p:cNvPr>
          <p:cNvSpPr>
            <a:spLocks noGrp="1"/>
          </p:cNvSpPr>
          <p:nvPr>
            <p:ph type="title"/>
          </p:nvPr>
        </p:nvSpPr>
        <p:spPr/>
        <p:txBody>
          <a:bodyPr/>
          <a:lstStyle/>
          <a:p>
            <a:r>
              <a:rPr lang="en-AU" dirty="0"/>
              <a:t>EO policy</a:t>
            </a:r>
          </a:p>
        </p:txBody>
      </p:sp>
      <p:sp>
        <p:nvSpPr>
          <p:cNvPr id="3" name="Content Placeholder 2">
            <a:extLst>
              <a:ext uri="{FF2B5EF4-FFF2-40B4-BE49-F238E27FC236}">
                <a16:creationId xmlns:a16="http://schemas.microsoft.com/office/drawing/2014/main" id="{1EE1092D-F163-4DDD-849A-287D07488AA7}"/>
              </a:ext>
            </a:extLst>
          </p:cNvPr>
          <p:cNvSpPr>
            <a:spLocks noGrp="1"/>
          </p:cNvSpPr>
          <p:nvPr>
            <p:ph idx="1"/>
          </p:nvPr>
        </p:nvSpPr>
        <p:spPr>
          <a:xfrm>
            <a:off x="527052" y="1912690"/>
            <a:ext cx="10850033" cy="4180134"/>
          </a:xfrm>
        </p:spPr>
        <p:txBody>
          <a:bodyPr numCol="2"/>
          <a:lstStyle/>
          <a:p>
            <a:pPr marL="0" indent="0">
              <a:buNone/>
            </a:pPr>
            <a:r>
              <a:rPr lang="en-AU" dirty="0"/>
              <a:t>This legislation makes it unlawful to discriminate against people on the grounds of: </a:t>
            </a:r>
          </a:p>
          <a:p>
            <a:pPr marL="0" indent="0">
              <a:buNone/>
            </a:pPr>
            <a:r>
              <a:rPr lang="en-AU" dirty="0"/>
              <a:t>• Age </a:t>
            </a:r>
          </a:p>
          <a:p>
            <a:pPr marL="0" indent="0">
              <a:buNone/>
            </a:pPr>
            <a:r>
              <a:rPr lang="en-AU" dirty="0"/>
              <a:t>• Pregnancy </a:t>
            </a:r>
          </a:p>
          <a:p>
            <a:pPr marL="0" indent="0">
              <a:buNone/>
            </a:pPr>
            <a:r>
              <a:rPr lang="en-AU" dirty="0"/>
              <a:t>• Family responsibility </a:t>
            </a:r>
          </a:p>
          <a:p>
            <a:pPr marL="0" indent="0">
              <a:buNone/>
            </a:pPr>
            <a:r>
              <a:rPr lang="en-AU" dirty="0"/>
              <a:t>• Race </a:t>
            </a:r>
          </a:p>
          <a:p>
            <a:pPr marL="0" indent="0">
              <a:buNone/>
            </a:pPr>
            <a:r>
              <a:rPr lang="en-AU" dirty="0"/>
              <a:t>• Family status </a:t>
            </a:r>
          </a:p>
          <a:p>
            <a:pPr marL="0" indent="0">
              <a:buNone/>
            </a:pPr>
            <a:endParaRPr lang="en-AU" dirty="0"/>
          </a:p>
          <a:p>
            <a:pPr marL="0" indent="0">
              <a:buNone/>
            </a:pPr>
            <a:r>
              <a:rPr lang="en-AU" dirty="0"/>
              <a:t>• Religious conviction </a:t>
            </a:r>
          </a:p>
          <a:p>
            <a:pPr marL="0" indent="0">
              <a:buNone/>
            </a:pPr>
            <a:r>
              <a:rPr lang="en-AU" dirty="0"/>
              <a:t>• Gender history </a:t>
            </a:r>
          </a:p>
          <a:p>
            <a:pPr marL="0" indent="0">
              <a:buNone/>
            </a:pPr>
            <a:r>
              <a:rPr lang="en-AU" dirty="0"/>
              <a:t>• Sex </a:t>
            </a:r>
          </a:p>
          <a:p>
            <a:pPr marL="0" indent="0">
              <a:buNone/>
            </a:pPr>
            <a:r>
              <a:rPr lang="en-AU" dirty="0"/>
              <a:t>• Impairment </a:t>
            </a:r>
          </a:p>
          <a:p>
            <a:pPr marL="0" indent="0">
              <a:buNone/>
            </a:pPr>
            <a:r>
              <a:rPr lang="en-AU" dirty="0"/>
              <a:t>• Sexual orientation </a:t>
            </a:r>
          </a:p>
          <a:p>
            <a:pPr marL="0" indent="0">
              <a:buNone/>
            </a:pPr>
            <a:r>
              <a:rPr lang="en-AU" dirty="0"/>
              <a:t>• Marital status </a:t>
            </a:r>
          </a:p>
          <a:p>
            <a:pPr marL="0" indent="0">
              <a:buNone/>
            </a:pPr>
            <a:r>
              <a:rPr lang="en-AU" dirty="0"/>
              <a:t>• Spent convictions </a:t>
            </a:r>
          </a:p>
          <a:p>
            <a:pPr marL="0" indent="0">
              <a:buNone/>
            </a:pPr>
            <a:r>
              <a:rPr lang="en-AU" dirty="0"/>
              <a:t>• Political conviction (or lack of)</a:t>
            </a:r>
          </a:p>
        </p:txBody>
      </p:sp>
    </p:spTree>
    <p:extLst>
      <p:ext uri="{BB962C8B-B14F-4D97-AF65-F5344CB8AC3E}">
        <p14:creationId xmlns:p14="http://schemas.microsoft.com/office/powerpoint/2010/main" val="3176646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82B67-BD5A-49F8-B811-4B51B33944A1}"/>
              </a:ext>
            </a:extLst>
          </p:cNvPr>
          <p:cNvSpPr>
            <a:spLocks noGrp="1"/>
          </p:cNvSpPr>
          <p:nvPr>
            <p:ph type="title"/>
          </p:nvPr>
        </p:nvSpPr>
        <p:spPr/>
        <p:txBody>
          <a:bodyPr/>
          <a:lstStyle/>
          <a:p>
            <a:r>
              <a:rPr lang="en-AU" dirty="0"/>
              <a:t>Office 365</a:t>
            </a:r>
          </a:p>
        </p:txBody>
      </p:sp>
      <p:sp>
        <p:nvSpPr>
          <p:cNvPr id="3" name="Content Placeholder 2">
            <a:extLst>
              <a:ext uri="{FF2B5EF4-FFF2-40B4-BE49-F238E27FC236}">
                <a16:creationId xmlns:a16="http://schemas.microsoft.com/office/drawing/2014/main" id="{B709D9CB-AC74-4E7B-B280-80E731990234}"/>
              </a:ext>
            </a:extLst>
          </p:cNvPr>
          <p:cNvSpPr>
            <a:spLocks noGrp="1"/>
          </p:cNvSpPr>
          <p:nvPr>
            <p:ph idx="1"/>
          </p:nvPr>
        </p:nvSpPr>
        <p:spPr/>
        <p:txBody>
          <a:bodyPr/>
          <a:lstStyle/>
          <a:p>
            <a:pPr marL="0" indent="0">
              <a:buNone/>
            </a:pPr>
            <a:r>
              <a:rPr lang="en-AU" dirty="0"/>
              <a:t>All SMTAFE students get presented an Office 365 account for emails and other Microsoft applications.</a:t>
            </a:r>
          </a:p>
          <a:p>
            <a:pPr marL="0" indent="0">
              <a:buNone/>
            </a:pPr>
            <a:endParaRPr lang="en-AU" dirty="0"/>
          </a:p>
          <a:p>
            <a:pPr marL="0" indent="0">
              <a:buNone/>
            </a:pPr>
            <a:r>
              <a:rPr lang="en-AU" dirty="0"/>
              <a:t>This Office 365 account is the same login details for all systems that you will use at TAFE, such as the Student Portal, Blackboard and some ICT computers.</a:t>
            </a:r>
          </a:p>
          <a:p>
            <a:pPr marL="0" indent="0">
              <a:buNone/>
            </a:pPr>
            <a:r>
              <a:rPr lang="en-AU" dirty="0"/>
              <a:t>You can access this through your student portal.</a:t>
            </a:r>
          </a:p>
          <a:p>
            <a:pPr marL="0" indent="0">
              <a:buNone/>
            </a:pPr>
            <a:endParaRPr lang="en-AU" dirty="0"/>
          </a:p>
          <a:p>
            <a:pPr marL="0" indent="0">
              <a:buNone/>
            </a:pPr>
            <a:endParaRPr lang="en-AU" dirty="0"/>
          </a:p>
        </p:txBody>
      </p:sp>
    </p:spTree>
    <p:extLst>
      <p:ext uri="{BB962C8B-B14F-4D97-AF65-F5344CB8AC3E}">
        <p14:creationId xmlns:p14="http://schemas.microsoft.com/office/powerpoint/2010/main" val="18082213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98B01-06AD-43B9-B138-45634FF27744}"/>
              </a:ext>
            </a:extLst>
          </p:cNvPr>
          <p:cNvSpPr>
            <a:spLocks noGrp="1"/>
          </p:cNvSpPr>
          <p:nvPr>
            <p:ph type="title"/>
          </p:nvPr>
        </p:nvSpPr>
        <p:spPr/>
        <p:txBody>
          <a:bodyPr/>
          <a:lstStyle/>
          <a:p>
            <a:r>
              <a:rPr lang="en-AU" dirty="0"/>
              <a:t>EO policy</a:t>
            </a:r>
          </a:p>
        </p:txBody>
      </p:sp>
      <p:sp>
        <p:nvSpPr>
          <p:cNvPr id="3" name="Content Placeholder 2">
            <a:extLst>
              <a:ext uri="{FF2B5EF4-FFF2-40B4-BE49-F238E27FC236}">
                <a16:creationId xmlns:a16="http://schemas.microsoft.com/office/drawing/2014/main" id="{1EE1092D-F163-4DDD-849A-287D07488AA7}"/>
              </a:ext>
            </a:extLst>
          </p:cNvPr>
          <p:cNvSpPr>
            <a:spLocks noGrp="1"/>
          </p:cNvSpPr>
          <p:nvPr>
            <p:ph idx="1"/>
          </p:nvPr>
        </p:nvSpPr>
        <p:spPr>
          <a:xfrm>
            <a:off x="527052" y="1912690"/>
            <a:ext cx="10850033" cy="4180134"/>
          </a:xfrm>
        </p:spPr>
        <p:txBody>
          <a:bodyPr numCol="1"/>
          <a:lstStyle/>
          <a:p>
            <a:pPr marL="0" indent="0">
              <a:buNone/>
            </a:pPr>
            <a:r>
              <a:rPr lang="en-AU" dirty="0"/>
              <a:t>The Act also makes sexual and other forms of harassment unlawful along with victimising someone who has made a complaint. </a:t>
            </a:r>
          </a:p>
          <a:p>
            <a:pPr marL="0" indent="0">
              <a:buNone/>
            </a:pPr>
            <a:endParaRPr lang="en-AU" dirty="0"/>
          </a:p>
          <a:p>
            <a:pPr marL="0" indent="0">
              <a:buNone/>
            </a:pPr>
            <a:r>
              <a:rPr lang="en-AU" dirty="0"/>
              <a:t>At SMTAFE, any form of harassment and/or discrimination will not be tolerated, overlooked or explained away. If you believe you are being discriminated against, bullied or victimised you should contact either the Client Services staff or Disability Services staff (for concerns relating to a disability or medical condition) at one of the campuses. </a:t>
            </a:r>
          </a:p>
        </p:txBody>
      </p:sp>
    </p:spTree>
    <p:extLst>
      <p:ext uri="{BB962C8B-B14F-4D97-AF65-F5344CB8AC3E}">
        <p14:creationId xmlns:p14="http://schemas.microsoft.com/office/powerpoint/2010/main" val="2419625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98B01-06AD-43B9-B138-45634FF27744}"/>
              </a:ext>
            </a:extLst>
          </p:cNvPr>
          <p:cNvSpPr>
            <a:spLocks noGrp="1"/>
          </p:cNvSpPr>
          <p:nvPr>
            <p:ph type="title"/>
          </p:nvPr>
        </p:nvSpPr>
        <p:spPr/>
        <p:txBody>
          <a:bodyPr/>
          <a:lstStyle/>
          <a:p>
            <a:r>
              <a:rPr lang="en-AU" dirty="0"/>
              <a:t>EO policy</a:t>
            </a:r>
          </a:p>
        </p:txBody>
      </p:sp>
      <p:sp>
        <p:nvSpPr>
          <p:cNvPr id="3" name="Content Placeholder 2">
            <a:extLst>
              <a:ext uri="{FF2B5EF4-FFF2-40B4-BE49-F238E27FC236}">
                <a16:creationId xmlns:a16="http://schemas.microsoft.com/office/drawing/2014/main" id="{1EE1092D-F163-4DDD-849A-287D07488AA7}"/>
              </a:ext>
            </a:extLst>
          </p:cNvPr>
          <p:cNvSpPr>
            <a:spLocks noGrp="1"/>
          </p:cNvSpPr>
          <p:nvPr>
            <p:ph idx="1"/>
          </p:nvPr>
        </p:nvSpPr>
        <p:spPr>
          <a:xfrm>
            <a:off x="527052" y="1912690"/>
            <a:ext cx="10850033" cy="4180134"/>
          </a:xfrm>
        </p:spPr>
        <p:txBody>
          <a:bodyPr numCol="1"/>
          <a:lstStyle/>
          <a:p>
            <a:pPr marL="0" indent="0">
              <a:buNone/>
            </a:pPr>
            <a:r>
              <a:rPr lang="en-AU" dirty="0"/>
              <a:t>The Customer Service Centre and Disability Services staff are trained to provide information on rights, policy and procedures and other processes related to Equal Opportunity, harassment and discrimination. </a:t>
            </a:r>
            <a:br>
              <a:rPr lang="en-AU" dirty="0"/>
            </a:br>
            <a:endParaRPr lang="en-AU" dirty="0"/>
          </a:p>
          <a:p>
            <a:pPr marL="0" indent="0">
              <a:buNone/>
            </a:pPr>
            <a:r>
              <a:rPr lang="en-AU" dirty="0"/>
              <a:t>Enquire at the Customer Service Centre regarding appointments.</a:t>
            </a:r>
          </a:p>
        </p:txBody>
      </p:sp>
    </p:spTree>
    <p:extLst>
      <p:ext uri="{BB962C8B-B14F-4D97-AF65-F5344CB8AC3E}">
        <p14:creationId xmlns:p14="http://schemas.microsoft.com/office/powerpoint/2010/main" val="925536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6EC1B-18E0-4EFB-AE21-BE9B53226845}"/>
              </a:ext>
            </a:extLst>
          </p:cNvPr>
          <p:cNvSpPr>
            <a:spLocks noGrp="1"/>
          </p:cNvSpPr>
          <p:nvPr>
            <p:ph type="title"/>
          </p:nvPr>
        </p:nvSpPr>
        <p:spPr/>
        <p:txBody>
          <a:bodyPr/>
          <a:lstStyle/>
          <a:p>
            <a:r>
              <a:rPr lang="en-AU" dirty="0"/>
              <a:t>Sexual Harassment </a:t>
            </a:r>
          </a:p>
        </p:txBody>
      </p:sp>
      <p:sp>
        <p:nvSpPr>
          <p:cNvPr id="3" name="Content Placeholder 2">
            <a:extLst>
              <a:ext uri="{FF2B5EF4-FFF2-40B4-BE49-F238E27FC236}">
                <a16:creationId xmlns:a16="http://schemas.microsoft.com/office/drawing/2014/main" id="{15A423DD-07FF-4979-AD7B-39F7A0FF7649}"/>
              </a:ext>
            </a:extLst>
          </p:cNvPr>
          <p:cNvSpPr>
            <a:spLocks noGrp="1"/>
          </p:cNvSpPr>
          <p:nvPr>
            <p:ph idx="1"/>
          </p:nvPr>
        </p:nvSpPr>
        <p:spPr/>
        <p:txBody>
          <a:bodyPr/>
          <a:lstStyle/>
          <a:p>
            <a:pPr marL="0" indent="0">
              <a:buNone/>
            </a:pPr>
            <a:r>
              <a:rPr lang="en-AU" dirty="0"/>
              <a:t>Under the WA Equal Opportunity Act 1984, sexual harassment, including any unwelcome or uninvited physical or verbal sexual advance or degrading behaviour which includes the improper assumption of power by one person over another, is unacceptable.</a:t>
            </a:r>
          </a:p>
        </p:txBody>
      </p:sp>
    </p:spTree>
    <p:extLst>
      <p:ext uri="{BB962C8B-B14F-4D97-AF65-F5344CB8AC3E}">
        <p14:creationId xmlns:p14="http://schemas.microsoft.com/office/powerpoint/2010/main" val="1046913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6EC1B-18E0-4EFB-AE21-BE9B53226845}"/>
              </a:ext>
            </a:extLst>
          </p:cNvPr>
          <p:cNvSpPr>
            <a:spLocks noGrp="1"/>
          </p:cNvSpPr>
          <p:nvPr>
            <p:ph type="title"/>
          </p:nvPr>
        </p:nvSpPr>
        <p:spPr/>
        <p:txBody>
          <a:bodyPr/>
          <a:lstStyle/>
          <a:p>
            <a:r>
              <a:rPr lang="en-AU" dirty="0"/>
              <a:t>Sexual Harassment </a:t>
            </a:r>
          </a:p>
        </p:txBody>
      </p:sp>
      <p:sp>
        <p:nvSpPr>
          <p:cNvPr id="3" name="Content Placeholder 2">
            <a:extLst>
              <a:ext uri="{FF2B5EF4-FFF2-40B4-BE49-F238E27FC236}">
                <a16:creationId xmlns:a16="http://schemas.microsoft.com/office/drawing/2014/main" id="{15A423DD-07FF-4979-AD7B-39F7A0FF7649}"/>
              </a:ext>
            </a:extLst>
          </p:cNvPr>
          <p:cNvSpPr>
            <a:spLocks noGrp="1"/>
          </p:cNvSpPr>
          <p:nvPr>
            <p:ph idx="1"/>
          </p:nvPr>
        </p:nvSpPr>
        <p:spPr/>
        <p:txBody>
          <a:bodyPr/>
          <a:lstStyle/>
          <a:p>
            <a:pPr marL="0" indent="0">
              <a:buNone/>
            </a:pPr>
            <a:r>
              <a:rPr lang="en-AU" dirty="0"/>
              <a:t>Sexual harassment can include: </a:t>
            </a:r>
          </a:p>
          <a:p>
            <a:pPr marL="0" indent="0">
              <a:buNone/>
            </a:pPr>
            <a:r>
              <a:rPr lang="en-AU" dirty="0"/>
              <a:t>• Teasing, calling names or making rude signs </a:t>
            </a:r>
          </a:p>
          <a:p>
            <a:pPr marL="0" indent="0">
              <a:buNone/>
            </a:pPr>
            <a:r>
              <a:rPr lang="en-AU" dirty="0"/>
              <a:t>• Making suggestive comments or telling smutty jokes </a:t>
            </a:r>
          </a:p>
          <a:p>
            <a:pPr marL="0" indent="0">
              <a:buNone/>
            </a:pPr>
            <a:r>
              <a:rPr lang="en-AU" dirty="0"/>
              <a:t>• Ridiculing, leering, wolf-whistling or making sexual comments </a:t>
            </a:r>
          </a:p>
          <a:p>
            <a:pPr marL="0" indent="0">
              <a:buNone/>
            </a:pPr>
            <a:r>
              <a:rPr lang="en-AU" dirty="0"/>
              <a:t>• Spreading rumours or questioning someone’s private or sexual life </a:t>
            </a:r>
          </a:p>
          <a:p>
            <a:pPr marL="0" indent="0">
              <a:buNone/>
            </a:pPr>
            <a:r>
              <a:rPr lang="en-AU" dirty="0"/>
              <a:t>• Pestering someone to go out or asking for sexual favours </a:t>
            </a:r>
          </a:p>
          <a:p>
            <a:pPr marL="0" indent="0">
              <a:buNone/>
            </a:pPr>
            <a:r>
              <a:rPr lang="en-AU" dirty="0"/>
              <a:t>• Sending inappropriate text messages or e-mails or posting inappropriate messages on social media sites </a:t>
            </a:r>
          </a:p>
        </p:txBody>
      </p:sp>
    </p:spTree>
    <p:extLst>
      <p:ext uri="{BB962C8B-B14F-4D97-AF65-F5344CB8AC3E}">
        <p14:creationId xmlns:p14="http://schemas.microsoft.com/office/powerpoint/2010/main" val="2963038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6EC1B-18E0-4EFB-AE21-BE9B53226845}"/>
              </a:ext>
            </a:extLst>
          </p:cNvPr>
          <p:cNvSpPr>
            <a:spLocks noGrp="1"/>
          </p:cNvSpPr>
          <p:nvPr>
            <p:ph type="title"/>
          </p:nvPr>
        </p:nvSpPr>
        <p:spPr/>
        <p:txBody>
          <a:bodyPr/>
          <a:lstStyle/>
          <a:p>
            <a:r>
              <a:rPr lang="en-AU" dirty="0"/>
              <a:t>Sexual Harassment </a:t>
            </a:r>
          </a:p>
        </p:txBody>
      </p:sp>
      <p:sp>
        <p:nvSpPr>
          <p:cNvPr id="3" name="Content Placeholder 2">
            <a:extLst>
              <a:ext uri="{FF2B5EF4-FFF2-40B4-BE49-F238E27FC236}">
                <a16:creationId xmlns:a16="http://schemas.microsoft.com/office/drawing/2014/main" id="{15A423DD-07FF-4979-AD7B-39F7A0FF7649}"/>
              </a:ext>
            </a:extLst>
          </p:cNvPr>
          <p:cNvSpPr>
            <a:spLocks noGrp="1"/>
          </p:cNvSpPr>
          <p:nvPr>
            <p:ph idx="1"/>
          </p:nvPr>
        </p:nvSpPr>
        <p:spPr/>
        <p:txBody>
          <a:bodyPr/>
          <a:lstStyle/>
          <a:p>
            <a:pPr marL="0" indent="0">
              <a:buNone/>
            </a:pPr>
            <a:r>
              <a:rPr lang="en-AU" dirty="0"/>
              <a:t>Sexual harassment can include: </a:t>
            </a:r>
          </a:p>
          <a:p>
            <a:pPr marL="0" indent="0">
              <a:buNone/>
            </a:pPr>
            <a:r>
              <a:rPr lang="en-AU" dirty="0"/>
              <a:t>• Kissing, embracing </a:t>
            </a:r>
          </a:p>
          <a:p>
            <a:pPr marL="0" indent="0">
              <a:buNone/>
            </a:pPr>
            <a:r>
              <a:rPr lang="en-AU" dirty="0"/>
              <a:t>• Patting, pinching, touching </a:t>
            </a:r>
          </a:p>
          <a:p>
            <a:pPr marL="0" indent="0">
              <a:buNone/>
            </a:pPr>
            <a:r>
              <a:rPr lang="en-AU" dirty="0"/>
              <a:t>• Discriminating against people on the basis of gender.</a:t>
            </a:r>
          </a:p>
        </p:txBody>
      </p:sp>
    </p:spTree>
    <p:extLst>
      <p:ext uri="{BB962C8B-B14F-4D97-AF65-F5344CB8AC3E}">
        <p14:creationId xmlns:p14="http://schemas.microsoft.com/office/powerpoint/2010/main" val="41574353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6EC1B-18E0-4EFB-AE21-BE9B53226845}"/>
              </a:ext>
            </a:extLst>
          </p:cNvPr>
          <p:cNvSpPr>
            <a:spLocks noGrp="1"/>
          </p:cNvSpPr>
          <p:nvPr>
            <p:ph type="title"/>
          </p:nvPr>
        </p:nvSpPr>
        <p:spPr/>
        <p:txBody>
          <a:bodyPr/>
          <a:lstStyle/>
          <a:p>
            <a:r>
              <a:rPr lang="en-AU" dirty="0"/>
              <a:t>Sexual Harassment </a:t>
            </a:r>
          </a:p>
        </p:txBody>
      </p:sp>
      <p:sp>
        <p:nvSpPr>
          <p:cNvPr id="3" name="Content Placeholder 2">
            <a:extLst>
              <a:ext uri="{FF2B5EF4-FFF2-40B4-BE49-F238E27FC236}">
                <a16:creationId xmlns:a16="http://schemas.microsoft.com/office/drawing/2014/main" id="{15A423DD-07FF-4979-AD7B-39F7A0FF7649}"/>
              </a:ext>
            </a:extLst>
          </p:cNvPr>
          <p:cNvSpPr>
            <a:spLocks noGrp="1"/>
          </p:cNvSpPr>
          <p:nvPr>
            <p:ph idx="1"/>
          </p:nvPr>
        </p:nvSpPr>
        <p:spPr/>
        <p:txBody>
          <a:bodyPr/>
          <a:lstStyle/>
          <a:p>
            <a:pPr marL="0" indent="0">
              <a:buNone/>
            </a:pPr>
            <a:r>
              <a:rPr lang="en-AU" dirty="0"/>
              <a:t>For confidential help, support and information on how to deal with sexual harassment contact Student Services or Customer Service Centre staff.</a:t>
            </a:r>
          </a:p>
        </p:txBody>
      </p:sp>
    </p:spTree>
    <p:extLst>
      <p:ext uri="{BB962C8B-B14F-4D97-AF65-F5344CB8AC3E}">
        <p14:creationId xmlns:p14="http://schemas.microsoft.com/office/powerpoint/2010/main" val="34243966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22FDE-1533-41F5-B70E-93C2A2EE4600}"/>
              </a:ext>
            </a:extLst>
          </p:cNvPr>
          <p:cNvSpPr>
            <a:spLocks noGrp="1"/>
          </p:cNvSpPr>
          <p:nvPr>
            <p:ph type="title"/>
          </p:nvPr>
        </p:nvSpPr>
        <p:spPr/>
        <p:txBody>
          <a:bodyPr/>
          <a:lstStyle/>
          <a:p>
            <a:r>
              <a:rPr lang="en-AU" dirty="0"/>
              <a:t>Disabilities</a:t>
            </a:r>
          </a:p>
        </p:txBody>
      </p:sp>
      <p:sp>
        <p:nvSpPr>
          <p:cNvPr id="3" name="Content Placeholder 2">
            <a:extLst>
              <a:ext uri="{FF2B5EF4-FFF2-40B4-BE49-F238E27FC236}">
                <a16:creationId xmlns:a16="http://schemas.microsoft.com/office/drawing/2014/main" id="{4F4D3D52-BA5E-451C-959B-902553147031}"/>
              </a:ext>
            </a:extLst>
          </p:cNvPr>
          <p:cNvSpPr>
            <a:spLocks noGrp="1"/>
          </p:cNvSpPr>
          <p:nvPr>
            <p:ph idx="1"/>
          </p:nvPr>
        </p:nvSpPr>
        <p:spPr>
          <a:xfrm>
            <a:off x="527052" y="2060848"/>
            <a:ext cx="10949087" cy="4031976"/>
          </a:xfrm>
        </p:spPr>
        <p:txBody>
          <a:bodyPr/>
          <a:lstStyle/>
          <a:p>
            <a:pPr marL="0" indent="0">
              <a:buNone/>
            </a:pPr>
            <a:r>
              <a:rPr lang="en-AU" dirty="0"/>
              <a:t>If you have a condition that can affect your studies you can register with Student Support and have a support plan created to help.</a:t>
            </a:r>
          </a:p>
          <a:p>
            <a:pPr marL="0" indent="0">
              <a:buNone/>
            </a:pPr>
            <a:endParaRPr lang="en-AU" dirty="0"/>
          </a:p>
          <a:p>
            <a:pPr marL="0" indent="0">
              <a:buNone/>
            </a:pPr>
            <a:r>
              <a:rPr lang="en-AU" dirty="0"/>
              <a:t>Your support plan will allow your lecturer to make allowance to help you with your study.</a:t>
            </a:r>
          </a:p>
          <a:p>
            <a:pPr marL="0" indent="0">
              <a:buNone/>
            </a:pPr>
            <a:endParaRPr lang="en-AU" dirty="0"/>
          </a:p>
          <a:p>
            <a:pPr marL="0" indent="0">
              <a:buNone/>
            </a:pPr>
            <a:r>
              <a:rPr lang="en-AU" dirty="0"/>
              <a:t>Our Student support staff are there to help you succeed in your studies. They work with the lecturer to provide a supportive learning environment.</a:t>
            </a:r>
          </a:p>
        </p:txBody>
      </p:sp>
    </p:spTree>
    <p:extLst>
      <p:ext uri="{BB962C8B-B14F-4D97-AF65-F5344CB8AC3E}">
        <p14:creationId xmlns:p14="http://schemas.microsoft.com/office/powerpoint/2010/main" val="1978263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1DA45-40A9-4A28-BDDF-5C284FD6B060}"/>
              </a:ext>
            </a:extLst>
          </p:cNvPr>
          <p:cNvSpPr>
            <a:spLocks noGrp="1"/>
          </p:cNvSpPr>
          <p:nvPr>
            <p:ph type="title"/>
          </p:nvPr>
        </p:nvSpPr>
        <p:spPr/>
        <p:txBody>
          <a:bodyPr/>
          <a:lstStyle/>
          <a:p>
            <a:r>
              <a:rPr lang="en-AU" dirty="0"/>
              <a:t>Result information</a:t>
            </a:r>
          </a:p>
        </p:txBody>
      </p:sp>
      <p:sp>
        <p:nvSpPr>
          <p:cNvPr id="3" name="Content Placeholder 2">
            <a:extLst>
              <a:ext uri="{FF2B5EF4-FFF2-40B4-BE49-F238E27FC236}">
                <a16:creationId xmlns:a16="http://schemas.microsoft.com/office/drawing/2014/main" id="{F43E7DC3-AF6E-4D0E-A8CC-638B43FC0EBD}"/>
              </a:ext>
            </a:extLst>
          </p:cNvPr>
          <p:cNvSpPr>
            <a:spLocks noGrp="1"/>
          </p:cNvSpPr>
          <p:nvPr>
            <p:ph idx="1"/>
          </p:nvPr>
        </p:nvSpPr>
        <p:spPr/>
        <p:txBody>
          <a:bodyPr/>
          <a:lstStyle/>
          <a:p>
            <a:pPr marL="0" indent="0">
              <a:buNone/>
            </a:pPr>
            <a:r>
              <a:rPr lang="en-AU" dirty="0"/>
              <a:t>Your assessment results will be provided to you through Blackboard.</a:t>
            </a:r>
          </a:p>
          <a:p>
            <a:pPr marL="0" indent="0">
              <a:buNone/>
            </a:pPr>
            <a:r>
              <a:rPr lang="en-AU" dirty="0"/>
              <a:t>Your unit and course results will be provided to you through your student portal. You will be resulted as a Competent or Not Yet Competent for each unit.</a:t>
            </a:r>
          </a:p>
          <a:p>
            <a:pPr marL="0" indent="0">
              <a:buNone/>
            </a:pPr>
            <a:r>
              <a:rPr lang="en-AU" dirty="0"/>
              <a:t>Once all units have been completed on your qualification you will automatically receive your qualification certificate either by pickup from campus or in the post. Ensure that you keep your contact details up to date.</a:t>
            </a:r>
          </a:p>
        </p:txBody>
      </p:sp>
    </p:spTree>
    <p:extLst>
      <p:ext uri="{BB962C8B-B14F-4D97-AF65-F5344CB8AC3E}">
        <p14:creationId xmlns:p14="http://schemas.microsoft.com/office/powerpoint/2010/main" val="21466983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35DAC-BB9A-4CC4-B8A5-29AC80ECF9B9}"/>
              </a:ext>
            </a:extLst>
          </p:cNvPr>
          <p:cNvSpPr>
            <a:spLocks noGrp="1"/>
          </p:cNvSpPr>
          <p:nvPr>
            <p:ph type="title"/>
          </p:nvPr>
        </p:nvSpPr>
        <p:spPr/>
        <p:txBody>
          <a:bodyPr/>
          <a:lstStyle/>
          <a:p>
            <a:r>
              <a:rPr lang="en-AU" dirty="0"/>
              <a:t>Student Appeals Process</a:t>
            </a:r>
          </a:p>
        </p:txBody>
      </p:sp>
      <p:sp>
        <p:nvSpPr>
          <p:cNvPr id="3" name="Content Placeholder 2">
            <a:extLst>
              <a:ext uri="{FF2B5EF4-FFF2-40B4-BE49-F238E27FC236}">
                <a16:creationId xmlns:a16="http://schemas.microsoft.com/office/drawing/2014/main" id="{110BED89-33EA-4A6B-A426-B42F6028BA37}"/>
              </a:ext>
            </a:extLst>
          </p:cNvPr>
          <p:cNvSpPr>
            <a:spLocks noGrp="1"/>
          </p:cNvSpPr>
          <p:nvPr>
            <p:ph idx="1"/>
          </p:nvPr>
        </p:nvSpPr>
        <p:spPr/>
        <p:txBody>
          <a:bodyPr/>
          <a:lstStyle/>
          <a:p>
            <a:pPr marL="0" indent="0">
              <a:buNone/>
            </a:pPr>
            <a:r>
              <a:rPr lang="en-AU" dirty="0"/>
              <a:t>If you are not happy with the result you have received for your assessment you need to discuss this first with your lecturer. They will provide feedback to you and should allow you in most cases a chance to resubmit your work.</a:t>
            </a:r>
          </a:p>
          <a:p>
            <a:pPr marL="0" indent="0">
              <a:buNone/>
            </a:pPr>
            <a:r>
              <a:rPr lang="en-AU" dirty="0"/>
              <a:t>If you are still not happy with your grade you are able to formally appeal the decisions. You have four weeks from notification of your assessment result to lodge an appeal.  </a:t>
            </a:r>
          </a:p>
          <a:p>
            <a:pPr marL="0" indent="0">
              <a:buNone/>
            </a:pPr>
            <a:r>
              <a:rPr lang="en-AU" dirty="0"/>
              <a:t>Please obtain a form to commence the appeals process from your Head of Programs or Portfolio Manager</a:t>
            </a:r>
          </a:p>
        </p:txBody>
      </p:sp>
    </p:spTree>
    <p:extLst>
      <p:ext uri="{BB962C8B-B14F-4D97-AF65-F5344CB8AC3E}">
        <p14:creationId xmlns:p14="http://schemas.microsoft.com/office/powerpoint/2010/main" val="1741237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416DF-723A-4E98-9E8E-2AB33E499ED7}"/>
              </a:ext>
            </a:extLst>
          </p:cNvPr>
          <p:cNvSpPr>
            <a:spLocks noGrp="1"/>
          </p:cNvSpPr>
          <p:nvPr>
            <p:ph type="title"/>
          </p:nvPr>
        </p:nvSpPr>
        <p:spPr/>
        <p:txBody>
          <a:bodyPr/>
          <a:lstStyle/>
          <a:p>
            <a:r>
              <a:rPr lang="en-AU" dirty="0"/>
              <a:t>Cheating and plagiarism </a:t>
            </a:r>
          </a:p>
        </p:txBody>
      </p:sp>
      <p:sp>
        <p:nvSpPr>
          <p:cNvPr id="3" name="Content Placeholder 2">
            <a:extLst>
              <a:ext uri="{FF2B5EF4-FFF2-40B4-BE49-F238E27FC236}">
                <a16:creationId xmlns:a16="http://schemas.microsoft.com/office/drawing/2014/main" id="{0546C72F-9A75-4946-95BD-437F43E5F318}"/>
              </a:ext>
            </a:extLst>
          </p:cNvPr>
          <p:cNvSpPr>
            <a:spLocks noGrp="1"/>
          </p:cNvSpPr>
          <p:nvPr>
            <p:ph idx="1"/>
          </p:nvPr>
        </p:nvSpPr>
        <p:spPr/>
        <p:txBody>
          <a:bodyPr/>
          <a:lstStyle/>
          <a:p>
            <a:pPr marL="0" indent="0">
              <a:buNone/>
            </a:pPr>
            <a:r>
              <a:rPr lang="en-AU" dirty="0"/>
              <a:t>All students need to prove their individual competency of the units they are studying. This includes showing understanding of proper referencing of other people's work and providing explanations in their own words.</a:t>
            </a:r>
          </a:p>
          <a:p>
            <a:pPr marL="0" indent="0">
              <a:buNone/>
            </a:pPr>
            <a:endParaRPr lang="en-AU" dirty="0"/>
          </a:p>
          <a:p>
            <a:pPr marL="0" indent="0">
              <a:buNone/>
            </a:pPr>
            <a:r>
              <a:rPr lang="en-AU" dirty="0"/>
              <a:t>If a student is caught cheating, then both students may be required to resubmit their work. Cheating is against the student code of conduct and can be cause for a breach of the code causing withdrawal from the course.</a:t>
            </a:r>
          </a:p>
        </p:txBody>
      </p:sp>
    </p:spTree>
    <p:extLst>
      <p:ext uri="{BB962C8B-B14F-4D97-AF65-F5344CB8AC3E}">
        <p14:creationId xmlns:p14="http://schemas.microsoft.com/office/powerpoint/2010/main" val="46708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5FD0A-B946-4C42-BE18-AA7B6A9B2823}"/>
              </a:ext>
            </a:extLst>
          </p:cNvPr>
          <p:cNvSpPr>
            <a:spLocks noGrp="1"/>
          </p:cNvSpPr>
          <p:nvPr>
            <p:ph type="title"/>
          </p:nvPr>
        </p:nvSpPr>
        <p:spPr/>
        <p:txBody>
          <a:bodyPr/>
          <a:lstStyle/>
          <a:p>
            <a:r>
              <a:rPr lang="en-AU" dirty="0"/>
              <a:t>Office 365</a:t>
            </a:r>
          </a:p>
        </p:txBody>
      </p:sp>
      <p:sp>
        <p:nvSpPr>
          <p:cNvPr id="3" name="Content Placeholder 2">
            <a:extLst>
              <a:ext uri="{FF2B5EF4-FFF2-40B4-BE49-F238E27FC236}">
                <a16:creationId xmlns:a16="http://schemas.microsoft.com/office/drawing/2014/main" id="{7E8D08CD-D2FF-4D0A-934F-9B0892E2F851}"/>
              </a:ext>
            </a:extLst>
          </p:cNvPr>
          <p:cNvSpPr>
            <a:spLocks noGrp="1"/>
          </p:cNvSpPr>
          <p:nvPr>
            <p:ph idx="1"/>
          </p:nvPr>
        </p:nvSpPr>
        <p:spPr/>
        <p:txBody>
          <a:bodyPr/>
          <a:lstStyle/>
          <a:p>
            <a:pPr marL="0" indent="0">
              <a:buNone/>
            </a:pPr>
            <a:r>
              <a:rPr lang="en-AU" dirty="0"/>
              <a:t>To log into office 365 you need to visit </a:t>
            </a:r>
            <a:r>
              <a:rPr lang="en-AU" dirty="0">
                <a:hlinkClick r:id="rId2"/>
              </a:rPr>
              <a:t>https://portal.office.com</a:t>
            </a:r>
            <a:r>
              <a:rPr lang="en-AU" dirty="0"/>
              <a:t> and log in using the following details;</a:t>
            </a:r>
          </a:p>
          <a:p>
            <a:pPr marL="0" indent="0">
              <a:buNone/>
            </a:pPr>
            <a:endParaRPr lang="en-AU" dirty="0"/>
          </a:p>
          <a:p>
            <a:r>
              <a:rPr lang="en-AU" dirty="0"/>
              <a:t>Use your student ID as your Office 365 Email login in the format of : </a:t>
            </a:r>
            <a:r>
              <a:rPr lang="en-AU" dirty="0">
                <a:hlinkClick r:id="rId3"/>
              </a:rPr>
              <a:t>StudentID@tafe.wa.edu.au</a:t>
            </a:r>
            <a:r>
              <a:rPr lang="en-AU" dirty="0"/>
              <a:t> </a:t>
            </a:r>
          </a:p>
          <a:p>
            <a:r>
              <a:rPr lang="en-AU" dirty="0"/>
              <a:t>Use your default password in the format of your birth date: </a:t>
            </a:r>
            <a:r>
              <a:rPr lang="en-AU" dirty="0" err="1"/>
              <a:t>TafeDDMMYYYY</a:t>
            </a:r>
            <a:br>
              <a:rPr lang="en-AU" dirty="0"/>
            </a:br>
            <a:r>
              <a:rPr lang="en-AU" dirty="0"/>
              <a:t>(Where Capital T </a:t>
            </a:r>
            <a:r>
              <a:rPr lang="en-AU" dirty="0" err="1"/>
              <a:t>preceeds</a:t>
            </a:r>
            <a:r>
              <a:rPr lang="en-AU" dirty="0"/>
              <a:t> '</a:t>
            </a:r>
            <a:r>
              <a:rPr lang="en-AU" dirty="0" err="1"/>
              <a:t>afe</a:t>
            </a:r>
            <a:r>
              <a:rPr lang="en-AU" dirty="0"/>
              <a:t>' and is followed by your date of birth)</a:t>
            </a:r>
          </a:p>
        </p:txBody>
      </p:sp>
    </p:spTree>
    <p:extLst>
      <p:ext uri="{BB962C8B-B14F-4D97-AF65-F5344CB8AC3E}">
        <p14:creationId xmlns:p14="http://schemas.microsoft.com/office/powerpoint/2010/main" val="5910819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416DF-723A-4E98-9E8E-2AB33E499ED7}"/>
              </a:ext>
            </a:extLst>
          </p:cNvPr>
          <p:cNvSpPr>
            <a:spLocks noGrp="1"/>
          </p:cNvSpPr>
          <p:nvPr>
            <p:ph type="title"/>
          </p:nvPr>
        </p:nvSpPr>
        <p:spPr/>
        <p:txBody>
          <a:bodyPr/>
          <a:lstStyle/>
          <a:p>
            <a:r>
              <a:rPr lang="en-AU" dirty="0"/>
              <a:t>Cheating and plagiarism </a:t>
            </a:r>
          </a:p>
        </p:txBody>
      </p:sp>
      <p:sp>
        <p:nvSpPr>
          <p:cNvPr id="3" name="Content Placeholder 2">
            <a:extLst>
              <a:ext uri="{FF2B5EF4-FFF2-40B4-BE49-F238E27FC236}">
                <a16:creationId xmlns:a16="http://schemas.microsoft.com/office/drawing/2014/main" id="{0546C72F-9A75-4946-95BD-437F43E5F318}"/>
              </a:ext>
            </a:extLst>
          </p:cNvPr>
          <p:cNvSpPr>
            <a:spLocks noGrp="1"/>
          </p:cNvSpPr>
          <p:nvPr>
            <p:ph idx="1"/>
          </p:nvPr>
        </p:nvSpPr>
        <p:spPr/>
        <p:txBody>
          <a:bodyPr/>
          <a:lstStyle/>
          <a:p>
            <a:pPr marL="0" indent="0">
              <a:buNone/>
            </a:pPr>
            <a:r>
              <a:rPr lang="en-AU" dirty="0"/>
              <a:t>Blackboard automatically checks all student work submitted over many semesters to check for the authenticity of the work submitted.</a:t>
            </a:r>
          </a:p>
          <a:p>
            <a:pPr marL="0" indent="0">
              <a:buNone/>
            </a:pPr>
            <a:endParaRPr lang="en-AU" dirty="0"/>
          </a:p>
          <a:p>
            <a:pPr marL="0" indent="0">
              <a:buNone/>
            </a:pPr>
            <a:r>
              <a:rPr lang="en-AU" dirty="0"/>
              <a:t>If you need help with referencing, please ask your lecturer or visit the library staff for assistance.</a:t>
            </a:r>
          </a:p>
        </p:txBody>
      </p:sp>
    </p:spTree>
    <p:extLst>
      <p:ext uri="{BB962C8B-B14F-4D97-AF65-F5344CB8AC3E}">
        <p14:creationId xmlns:p14="http://schemas.microsoft.com/office/powerpoint/2010/main" val="23672536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Questions?! Please ask your Lecturer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3119" y="3209925"/>
            <a:ext cx="2638425" cy="1733550"/>
          </a:xfrm>
        </p:spPr>
      </p:pic>
    </p:spTree>
    <p:extLst>
      <p:ext uri="{BB962C8B-B14F-4D97-AF65-F5344CB8AC3E}">
        <p14:creationId xmlns:p14="http://schemas.microsoft.com/office/powerpoint/2010/main" val="2954391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900B-E6B0-45AE-96FD-EBECC1EB6142}"/>
              </a:ext>
            </a:extLst>
          </p:cNvPr>
          <p:cNvSpPr>
            <a:spLocks noGrp="1"/>
          </p:cNvSpPr>
          <p:nvPr>
            <p:ph type="title"/>
          </p:nvPr>
        </p:nvSpPr>
        <p:spPr/>
        <p:txBody>
          <a:bodyPr/>
          <a:lstStyle/>
          <a:p>
            <a:r>
              <a:rPr lang="en-AU" dirty="0"/>
              <a:t>Student Portal</a:t>
            </a:r>
          </a:p>
        </p:txBody>
      </p:sp>
      <p:sp>
        <p:nvSpPr>
          <p:cNvPr id="3" name="Content Placeholder 2">
            <a:extLst>
              <a:ext uri="{FF2B5EF4-FFF2-40B4-BE49-F238E27FC236}">
                <a16:creationId xmlns:a16="http://schemas.microsoft.com/office/drawing/2014/main" id="{8B0581BD-7244-4909-8D44-C08ED4414C60}"/>
              </a:ext>
            </a:extLst>
          </p:cNvPr>
          <p:cNvSpPr>
            <a:spLocks noGrp="1"/>
          </p:cNvSpPr>
          <p:nvPr>
            <p:ph idx="1"/>
          </p:nvPr>
        </p:nvSpPr>
        <p:spPr/>
        <p:txBody>
          <a:bodyPr/>
          <a:lstStyle/>
          <a:p>
            <a:pPr marL="0" indent="0">
              <a:buNone/>
            </a:pPr>
            <a:r>
              <a:rPr lang="en-AU" dirty="0"/>
              <a:t>The Student Portal can be accessed at </a:t>
            </a:r>
            <a:r>
              <a:rPr lang="en-AU" dirty="0">
                <a:hlinkClick r:id="rId2"/>
              </a:rPr>
              <a:t>ww.southmetrotafe.wa.edu.au</a:t>
            </a:r>
            <a:r>
              <a:rPr lang="en-AU" dirty="0"/>
              <a:t> from the Current Students menu tab, where you will also find instructions on how to log in. </a:t>
            </a:r>
          </a:p>
          <a:p>
            <a:pPr marL="0" indent="0">
              <a:buNone/>
            </a:pPr>
            <a:endParaRPr lang="en-AU" dirty="0"/>
          </a:p>
          <a:p>
            <a:pPr marL="0" indent="0">
              <a:buNone/>
            </a:pPr>
            <a:endParaRPr lang="en-AU" dirty="0"/>
          </a:p>
        </p:txBody>
      </p:sp>
      <p:pic>
        <p:nvPicPr>
          <p:cNvPr id="4" name="Picture 3"/>
          <p:cNvPicPr>
            <a:picLocks noChangeAspect="1"/>
          </p:cNvPicPr>
          <p:nvPr/>
        </p:nvPicPr>
        <p:blipFill>
          <a:blip r:embed="rId3"/>
          <a:stretch>
            <a:fillRect/>
          </a:stretch>
        </p:blipFill>
        <p:spPr>
          <a:xfrm>
            <a:off x="1194319" y="3526960"/>
            <a:ext cx="8061649" cy="1970812"/>
          </a:xfrm>
          <a:prstGeom prst="rect">
            <a:avLst/>
          </a:prstGeom>
        </p:spPr>
      </p:pic>
    </p:spTree>
    <p:extLst>
      <p:ext uri="{BB962C8B-B14F-4D97-AF65-F5344CB8AC3E}">
        <p14:creationId xmlns:p14="http://schemas.microsoft.com/office/powerpoint/2010/main" val="3436262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0E9C-6F1D-486E-BA35-B14507CC7F84}"/>
              </a:ext>
            </a:extLst>
          </p:cNvPr>
          <p:cNvSpPr>
            <a:spLocks noGrp="1"/>
          </p:cNvSpPr>
          <p:nvPr>
            <p:ph type="title"/>
          </p:nvPr>
        </p:nvSpPr>
        <p:spPr/>
        <p:txBody>
          <a:bodyPr/>
          <a:lstStyle/>
          <a:p>
            <a:r>
              <a:rPr lang="en-AU" dirty="0"/>
              <a:t>Blackboard</a:t>
            </a:r>
          </a:p>
        </p:txBody>
      </p:sp>
      <p:sp>
        <p:nvSpPr>
          <p:cNvPr id="3" name="Content Placeholder 2">
            <a:extLst>
              <a:ext uri="{FF2B5EF4-FFF2-40B4-BE49-F238E27FC236}">
                <a16:creationId xmlns:a16="http://schemas.microsoft.com/office/drawing/2014/main" id="{C09970FF-77EC-4468-AFC1-CF13EFFA9A97}"/>
              </a:ext>
            </a:extLst>
          </p:cNvPr>
          <p:cNvSpPr>
            <a:spLocks noGrp="1"/>
          </p:cNvSpPr>
          <p:nvPr>
            <p:ph idx="1"/>
          </p:nvPr>
        </p:nvSpPr>
        <p:spPr/>
        <p:txBody>
          <a:bodyPr/>
          <a:lstStyle/>
          <a:p>
            <a:pPr marL="0" indent="0">
              <a:buNone/>
            </a:pPr>
            <a:r>
              <a:rPr lang="en-AU" dirty="0"/>
              <a:t>All of your classes will be delivered in the classroom using a Learning Management system called Blackboard.</a:t>
            </a:r>
          </a:p>
          <a:p>
            <a:pPr marL="0" indent="0">
              <a:buNone/>
            </a:pPr>
            <a:endParaRPr lang="en-AU" dirty="0"/>
          </a:p>
          <a:p>
            <a:pPr marL="0" indent="0">
              <a:buNone/>
            </a:pPr>
            <a:r>
              <a:rPr lang="en-AU" dirty="0"/>
              <a:t>On Blackboard you will find your DAP’s (Delivery and Assessment Plan),  your learning materials and your Assessments.</a:t>
            </a:r>
          </a:p>
          <a:p>
            <a:pPr marL="0" indent="0">
              <a:buNone/>
            </a:pPr>
            <a:br>
              <a:rPr lang="en-AU" dirty="0"/>
            </a:br>
            <a:r>
              <a:rPr lang="en-AU" dirty="0"/>
              <a:t>Your assessments should be submitted through Blackboard, and feedback received through blackboard. You can communicate with your lecturer through blackboard.</a:t>
            </a:r>
          </a:p>
        </p:txBody>
      </p:sp>
    </p:spTree>
    <p:extLst>
      <p:ext uri="{BB962C8B-B14F-4D97-AF65-F5344CB8AC3E}">
        <p14:creationId xmlns:p14="http://schemas.microsoft.com/office/powerpoint/2010/main" val="1811150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86CD6-D9A4-448E-9F07-703B66C45DF7}"/>
              </a:ext>
            </a:extLst>
          </p:cNvPr>
          <p:cNvSpPr>
            <a:spLocks noGrp="1"/>
          </p:cNvSpPr>
          <p:nvPr>
            <p:ph type="title"/>
          </p:nvPr>
        </p:nvSpPr>
        <p:spPr/>
        <p:txBody>
          <a:bodyPr/>
          <a:lstStyle/>
          <a:p>
            <a:r>
              <a:rPr lang="en-AU" dirty="0"/>
              <a:t>Blackboard</a:t>
            </a:r>
          </a:p>
        </p:txBody>
      </p:sp>
      <p:sp>
        <p:nvSpPr>
          <p:cNvPr id="3" name="Content Placeholder 2">
            <a:extLst>
              <a:ext uri="{FF2B5EF4-FFF2-40B4-BE49-F238E27FC236}">
                <a16:creationId xmlns:a16="http://schemas.microsoft.com/office/drawing/2014/main" id="{F311FD0C-BF98-44BF-8FD2-3B32BB31902F}"/>
              </a:ext>
            </a:extLst>
          </p:cNvPr>
          <p:cNvSpPr>
            <a:spLocks noGrp="1"/>
          </p:cNvSpPr>
          <p:nvPr>
            <p:ph idx="1"/>
          </p:nvPr>
        </p:nvSpPr>
        <p:spPr/>
        <p:txBody>
          <a:bodyPr/>
          <a:lstStyle/>
          <a:p>
            <a:pPr marL="0" indent="0">
              <a:buNone/>
            </a:pPr>
            <a:r>
              <a:rPr lang="en-AU" dirty="0"/>
              <a:t>To access Blackboard visit </a:t>
            </a:r>
            <a:r>
              <a:rPr lang="en-AU" dirty="0">
                <a:hlinkClick r:id="rId2"/>
              </a:rPr>
              <a:t>https://blackboard.southmetrotafe.wa.edu.au/</a:t>
            </a:r>
            <a:r>
              <a:rPr lang="en-AU" dirty="0"/>
              <a:t>  and use your Student ID and Student password to access. </a:t>
            </a:r>
          </a:p>
          <a:p>
            <a:pPr marL="0" indent="0">
              <a:buNone/>
            </a:pPr>
            <a:r>
              <a:rPr lang="en-AU" dirty="0"/>
              <a:t>You can also access Blackboard from your student portal.</a:t>
            </a:r>
          </a:p>
          <a:p>
            <a:pPr marL="0" indent="0">
              <a:buNone/>
            </a:pPr>
            <a:endParaRPr lang="en-AU" dirty="0"/>
          </a:p>
          <a:p>
            <a:pPr marL="0" indent="0">
              <a:buNone/>
            </a:pPr>
            <a:r>
              <a:rPr lang="en-AU" dirty="0"/>
              <a:t>Here you will find all of the units that will make up your qualification. These are delivered in groups of units, or clusters and in individual units.</a:t>
            </a:r>
          </a:p>
          <a:p>
            <a:pPr marL="0" indent="0">
              <a:buNone/>
            </a:pPr>
            <a:br>
              <a:rPr lang="en-AU" dirty="0"/>
            </a:br>
            <a:r>
              <a:rPr lang="en-AU" dirty="0"/>
              <a:t>This information is provided in your DAP for each class.</a:t>
            </a:r>
          </a:p>
        </p:txBody>
      </p:sp>
    </p:spTree>
    <p:extLst>
      <p:ext uri="{BB962C8B-B14F-4D97-AF65-F5344CB8AC3E}">
        <p14:creationId xmlns:p14="http://schemas.microsoft.com/office/powerpoint/2010/main" val="2024085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903BD-BE2E-4533-B4BE-44D35DC97F49}"/>
              </a:ext>
            </a:extLst>
          </p:cNvPr>
          <p:cNvSpPr>
            <a:spLocks noGrp="1"/>
          </p:cNvSpPr>
          <p:nvPr>
            <p:ph type="title"/>
          </p:nvPr>
        </p:nvSpPr>
        <p:spPr/>
        <p:txBody>
          <a:bodyPr/>
          <a:lstStyle/>
          <a:p>
            <a:r>
              <a:rPr lang="en-AU" dirty="0"/>
              <a:t>Blackboard – Qualification Shell</a:t>
            </a:r>
          </a:p>
        </p:txBody>
      </p:sp>
      <p:sp>
        <p:nvSpPr>
          <p:cNvPr id="3" name="Content Placeholder 2">
            <a:extLst>
              <a:ext uri="{FF2B5EF4-FFF2-40B4-BE49-F238E27FC236}">
                <a16:creationId xmlns:a16="http://schemas.microsoft.com/office/drawing/2014/main" id="{8E16913C-D8F9-42E6-AAE6-90F100F7F231}"/>
              </a:ext>
            </a:extLst>
          </p:cNvPr>
          <p:cNvSpPr>
            <a:spLocks noGrp="1"/>
          </p:cNvSpPr>
          <p:nvPr>
            <p:ph idx="1"/>
          </p:nvPr>
        </p:nvSpPr>
        <p:spPr/>
        <p:txBody>
          <a:bodyPr/>
          <a:lstStyle/>
          <a:p>
            <a:pPr marL="0" indent="0">
              <a:buNone/>
            </a:pPr>
            <a:r>
              <a:rPr lang="en-AU" dirty="0"/>
              <a:t>In your Blackboard you will notice a shell that has the name of your qualification you are enrolled in.</a:t>
            </a:r>
          </a:p>
          <a:p>
            <a:pPr marL="0" indent="0">
              <a:buNone/>
            </a:pPr>
            <a:br>
              <a:rPr lang="en-AU" dirty="0"/>
            </a:br>
            <a:r>
              <a:rPr lang="en-AU" dirty="0"/>
              <a:t>In this Qualification Shell, you will be able to see the list of units that make up your qualification, and provide you will access to a Learner Needs Survey.</a:t>
            </a:r>
          </a:p>
          <a:p>
            <a:pPr marL="0" indent="0">
              <a:buNone/>
            </a:pPr>
            <a:r>
              <a:rPr lang="en-AU" dirty="0"/>
              <a:t>This survey allows you to discreetly share with your lecturer what your study level is, and allow them to potentially modify their delivery to suit your needs.</a:t>
            </a:r>
          </a:p>
        </p:txBody>
      </p:sp>
    </p:spTree>
    <p:extLst>
      <p:ext uri="{BB962C8B-B14F-4D97-AF65-F5344CB8AC3E}">
        <p14:creationId xmlns:p14="http://schemas.microsoft.com/office/powerpoint/2010/main" val="1878029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96C1E-8C78-4B79-BFCC-A349883B6928}"/>
              </a:ext>
            </a:extLst>
          </p:cNvPr>
          <p:cNvSpPr>
            <a:spLocks noGrp="1"/>
          </p:cNvSpPr>
          <p:nvPr>
            <p:ph type="title"/>
          </p:nvPr>
        </p:nvSpPr>
        <p:spPr/>
        <p:txBody>
          <a:bodyPr/>
          <a:lstStyle/>
          <a:p>
            <a:r>
              <a:rPr lang="en-AU" dirty="0"/>
              <a:t>Blackboard – Unit/Cluster Shell</a:t>
            </a:r>
          </a:p>
        </p:txBody>
      </p:sp>
      <p:sp>
        <p:nvSpPr>
          <p:cNvPr id="3" name="Content Placeholder 2">
            <a:extLst>
              <a:ext uri="{FF2B5EF4-FFF2-40B4-BE49-F238E27FC236}">
                <a16:creationId xmlns:a16="http://schemas.microsoft.com/office/drawing/2014/main" id="{2202AFEB-8FEF-41F4-9183-EFFD6063AA55}"/>
              </a:ext>
            </a:extLst>
          </p:cNvPr>
          <p:cNvSpPr>
            <a:spLocks noGrp="1"/>
          </p:cNvSpPr>
          <p:nvPr>
            <p:ph idx="1"/>
          </p:nvPr>
        </p:nvSpPr>
        <p:spPr/>
        <p:txBody>
          <a:bodyPr/>
          <a:lstStyle/>
          <a:p>
            <a:pPr marL="0" indent="0">
              <a:buNone/>
            </a:pPr>
            <a:r>
              <a:rPr lang="en-AU" dirty="0"/>
              <a:t>By using Blackboard, SMTAFE is providing students with access to their learning resources around the clock. This provides students the opportunity to come to class prepared and ready to participate.</a:t>
            </a:r>
          </a:p>
          <a:p>
            <a:pPr marL="0" indent="0">
              <a:buNone/>
            </a:pPr>
            <a:br>
              <a:rPr lang="en-AU" dirty="0"/>
            </a:br>
            <a:r>
              <a:rPr lang="en-AU" dirty="0"/>
              <a:t>Your lecturer’s will all use Blackboard differently, and by reading the DAP you will find what is expected to be completed in class and out of class.</a:t>
            </a:r>
          </a:p>
          <a:p>
            <a:pPr marL="0" indent="0">
              <a:buNone/>
            </a:pPr>
            <a:endParaRPr lang="en-AU" dirty="0"/>
          </a:p>
          <a:p>
            <a:pPr marL="0" indent="0">
              <a:buNone/>
            </a:pPr>
            <a:r>
              <a:rPr lang="en-AU" dirty="0"/>
              <a:t>There is an expectation that an almost equal amount of time for in-class study is spent out of class. Blackboard allows you to do this.</a:t>
            </a:r>
          </a:p>
        </p:txBody>
      </p:sp>
    </p:spTree>
    <p:extLst>
      <p:ext uri="{BB962C8B-B14F-4D97-AF65-F5344CB8AC3E}">
        <p14:creationId xmlns:p14="http://schemas.microsoft.com/office/powerpoint/2010/main" val="1011421767"/>
      </p:ext>
    </p:extLst>
  </p:cSld>
  <p:clrMapOvr>
    <a:masterClrMapping/>
  </p:clrMapOvr>
</p:sld>
</file>

<file path=ppt/theme/theme1.xml><?xml version="1.0" encoding="utf-8"?>
<a:theme xmlns:a="http://schemas.openxmlformats.org/drawingml/2006/main" name="SMTAF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MTAFE" id="{27E784DF-B9B4-4ABE-BBFB-8D4CAA00225A}" vid="{0AA4C45C-25F2-455C-A6DC-C33D1271312E}"/>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SMTAFE</Template>
  <TotalTime>283</TotalTime>
  <Words>2313</Words>
  <Application>Microsoft Office PowerPoint</Application>
  <PresentationFormat>Widescreen</PresentationFormat>
  <Paragraphs>178</Paragraphs>
  <Slides>41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41</vt:i4>
      </vt:variant>
    </vt:vector>
  </HeadingPairs>
  <TitlesOfParts>
    <vt:vector size="46" baseType="lpstr">
      <vt:lpstr>Arial</vt:lpstr>
      <vt:lpstr>Calibri</vt:lpstr>
      <vt:lpstr>Calibri Light</vt:lpstr>
      <vt:lpstr>SMTAFE</vt:lpstr>
      <vt:lpstr>1_Office Theme</vt:lpstr>
      <vt:lpstr>Induction for IT and Electronics Courses</vt:lpstr>
      <vt:lpstr>Welcome</vt:lpstr>
      <vt:lpstr>Office 365</vt:lpstr>
      <vt:lpstr>Office 365</vt:lpstr>
      <vt:lpstr>Student Portal</vt:lpstr>
      <vt:lpstr>Blackboard</vt:lpstr>
      <vt:lpstr>Blackboard</vt:lpstr>
      <vt:lpstr>Blackboard – Qualification Shell</vt:lpstr>
      <vt:lpstr>Blackboard – Unit/Cluster Shell</vt:lpstr>
      <vt:lpstr>Activity</vt:lpstr>
      <vt:lpstr>Blackboard – Unit/Cluster Shell</vt:lpstr>
      <vt:lpstr>Emergency Evacuation Procedures</vt:lpstr>
      <vt:lpstr>Overview of your qualification</vt:lpstr>
      <vt:lpstr>RPL and upfront assessment </vt:lpstr>
      <vt:lpstr>RPL and upfront assessment </vt:lpstr>
      <vt:lpstr>WHS requirements</vt:lpstr>
      <vt:lpstr>Enrolments</vt:lpstr>
      <vt:lpstr>Enrolments</vt:lpstr>
      <vt:lpstr>Fees and Charges</vt:lpstr>
      <vt:lpstr>Withdrawal Process</vt:lpstr>
      <vt:lpstr>Refund Policy</vt:lpstr>
      <vt:lpstr>Student Code of Conduct</vt:lpstr>
      <vt:lpstr>Student Code of Conduct</vt:lpstr>
      <vt:lpstr>ZERO TOLERANCE</vt:lpstr>
      <vt:lpstr>Grievances/complaints procedure</vt:lpstr>
      <vt:lpstr>Grievances/complaints procedure</vt:lpstr>
      <vt:lpstr>Grievances/complaints procedure</vt:lpstr>
      <vt:lpstr>EO policy</vt:lpstr>
      <vt:lpstr>EO policy</vt:lpstr>
      <vt:lpstr>EO policy</vt:lpstr>
      <vt:lpstr>EO policy</vt:lpstr>
      <vt:lpstr>Sexual Harassment </vt:lpstr>
      <vt:lpstr>Sexual Harassment </vt:lpstr>
      <vt:lpstr>Sexual Harassment </vt:lpstr>
      <vt:lpstr>Sexual Harassment </vt:lpstr>
      <vt:lpstr>Disabilities</vt:lpstr>
      <vt:lpstr>Result information</vt:lpstr>
      <vt:lpstr>Student Appeals Process</vt:lpstr>
      <vt:lpstr>Cheating and plagiarism </vt:lpstr>
      <vt:lpstr>Cheating and plagiarism </vt:lpstr>
      <vt:lpstr>Questions?! Please ask your Lecturer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for IT and Electronics Courses</dc:title>
  <dc:creator>Denis Coldham</dc:creator>
  <cp:lastModifiedBy>Saranya Chandrukannan</cp:lastModifiedBy>
  <cp:revision>40</cp:revision>
  <dcterms:created xsi:type="dcterms:W3CDTF">2018-07-11T13:15:36Z</dcterms:created>
  <dcterms:modified xsi:type="dcterms:W3CDTF">2024-01-20T05:02:21Z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-1159400414</vt:i4>
  </property>
  <property fmtid="{D5CDD505-2E9C-101B-9397-08002B2CF9AE}" pid="3" name="_NewReviewCycle">
    <vt:lpwstr/>
  </property>
  <property fmtid="{D5CDD505-2E9C-101B-9397-08002B2CF9AE}" pid="4" name="_EmailSubject">
    <vt:lpwstr>Getting ready for semester 2</vt:lpwstr>
  </property>
  <property fmtid="{D5CDD505-2E9C-101B-9397-08002B2CF9AE}" pid="5" name="_AuthorEmail">
    <vt:lpwstr>Huia.Hickey@smtafe.wa.edu.au</vt:lpwstr>
  </property>
  <property fmtid="{D5CDD505-2E9C-101B-9397-08002B2CF9AE}" pid="6" name="_AuthorEmailDisplayName">
    <vt:lpwstr>Huia Hickey</vt:lpwstr>
  </property>
  <property fmtid="{D5CDD505-2E9C-101B-9397-08002B2CF9AE}" pid="7" name="_PreviousAdHocReviewCycleID">
    <vt:i4>-44830056</vt:i4>
  </property>
  <property fmtid="{D5CDD505-2E9C-101B-9397-08002B2CF9AE}" pid="8" name="MSIP_Label_f3ac7e5b-5da2-46c7-8677-8a6b50f7d886_Enabled">
    <vt:lpwstr>true</vt:lpwstr>
  </property>
  <property fmtid="{D5CDD505-2E9C-101B-9397-08002B2CF9AE}" pid="9" name="MSIP_Label_f3ac7e5b-5da2-46c7-8677-8a6b50f7d886_SetDate">
    <vt:lpwstr>2023-07-15T03:36:31Z</vt:lpwstr>
  </property>
  <property fmtid="{D5CDD505-2E9C-101B-9397-08002B2CF9AE}" pid="10" name="MSIP_Label_f3ac7e5b-5da2-46c7-8677-8a6b50f7d886_Method">
    <vt:lpwstr>Standard</vt:lpwstr>
  </property>
  <property fmtid="{D5CDD505-2E9C-101B-9397-08002B2CF9AE}" pid="11" name="MSIP_Label_f3ac7e5b-5da2-46c7-8677-8a6b50f7d886_Name">
    <vt:lpwstr>Official</vt:lpwstr>
  </property>
  <property fmtid="{D5CDD505-2E9C-101B-9397-08002B2CF9AE}" pid="12" name="MSIP_Label_f3ac7e5b-5da2-46c7-8677-8a6b50f7d886_SiteId">
    <vt:lpwstr>218881e8-07ad-4142-87d7-f6b90d17009b</vt:lpwstr>
  </property>
  <property fmtid="{D5CDD505-2E9C-101B-9397-08002B2CF9AE}" pid="13" name="MSIP_Label_f3ac7e5b-5da2-46c7-8677-8a6b50f7d886_ActionId">
    <vt:lpwstr>7a40ebe2-a07d-4aaf-b21e-716e51594c85</vt:lpwstr>
  </property>
  <property fmtid="{D5CDD505-2E9C-101B-9397-08002B2CF9AE}" pid="14" name="MSIP_Label_f3ac7e5b-5da2-46c7-8677-8a6b50f7d886_ContentBits">
    <vt:lpwstr>1</vt:lpwstr>
  </property>
  <property fmtid="{D5CDD505-2E9C-101B-9397-08002B2CF9AE}" pid="15" name="ClassificationContentMarkingHeaderLocations">
    <vt:lpwstr>SMTAFE:8\1_Office Theme:3</vt:lpwstr>
  </property>
  <property fmtid="{D5CDD505-2E9C-101B-9397-08002B2CF9AE}" pid="16" name="ClassificationContentMarkingHeaderText">
    <vt:lpwstr>OFFICIAL</vt:lpwstr>
  </property>
</Properties>
</file>