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6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1F29E-1F5F-42CA-AB99-1C518CF78274}" v="5" dt="2023-01-25T04:24:04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9261F29E-1F5F-42CA-AB99-1C518CF78274}"/>
    <pc:docChg chg="undo custSel addSld delSld modSld sldOrd">
      <pc:chgData name="Travis Bernhard" userId="ca895558-90d5-4655-9399-59e5f08fa2e2" providerId="ADAL" clId="{9261F29E-1F5F-42CA-AB99-1C518CF78274}" dt="2023-01-25T06:00:45.525" v="248" actId="6549"/>
      <pc:docMkLst>
        <pc:docMk/>
      </pc:docMkLst>
      <pc:sldChg chg="modSp del mod">
        <pc:chgData name="Travis Bernhard" userId="ca895558-90d5-4655-9399-59e5f08fa2e2" providerId="ADAL" clId="{9261F29E-1F5F-42CA-AB99-1C518CF78274}" dt="2023-01-25T04:23:45.359" v="9" actId="2696"/>
        <pc:sldMkLst>
          <pc:docMk/>
          <pc:sldMk cId="2835514492" sldId="257"/>
        </pc:sldMkLst>
        <pc:spChg chg="mod">
          <ac:chgData name="Travis Bernhard" userId="ca895558-90d5-4655-9399-59e5f08fa2e2" providerId="ADAL" clId="{9261F29E-1F5F-42CA-AB99-1C518CF78274}" dt="2023-01-25T04:22:59.446" v="7"/>
          <ac:spMkLst>
            <pc:docMk/>
            <pc:sldMk cId="2835514492" sldId="257"/>
            <ac:spMk id="2" creationId="{B043846D-98A0-49D6-8462-6AB0FA0F1605}"/>
          </ac:spMkLst>
        </pc:spChg>
        <pc:graphicFrameChg chg="mod">
          <ac:chgData name="Travis Bernhard" userId="ca895558-90d5-4655-9399-59e5f08fa2e2" providerId="ADAL" clId="{9261F29E-1F5F-42CA-AB99-1C518CF78274}" dt="2023-01-25T04:23:21.954" v="8"/>
          <ac:graphicFrameMkLst>
            <pc:docMk/>
            <pc:sldMk cId="2835514492" sldId="257"/>
            <ac:graphicFrameMk id="5" creationId="{ADAA84E2-ECAA-4495-9A7B-E5B70F036131}"/>
          </ac:graphicFrameMkLst>
        </pc:graphicFrameChg>
      </pc:sldChg>
      <pc:sldChg chg="del">
        <pc:chgData name="Travis Bernhard" userId="ca895558-90d5-4655-9399-59e5f08fa2e2" providerId="ADAL" clId="{9261F29E-1F5F-42CA-AB99-1C518CF78274}" dt="2023-01-25T04:24:39.411" v="16" actId="2696"/>
        <pc:sldMkLst>
          <pc:docMk/>
          <pc:sldMk cId="3720322960" sldId="259"/>
        </pc:sldMkLst>
      </pc:sldChg>
      <pc:sldChg chg="modSp mod ord">
        <pc:chgData name="Travis Bernhard" userId="ca895558-90d5-4655-9399-59e5f08fa2e2" providerId="ADAL" clId="{9261F29E-1F5F-42CA-AB99-1C518CF78274}" dt="2023-01-25T04:24:22.401" v="15"/>
        <pc:sldMkLst>
          <pc:docMk/>
          <pc:sldMk cId="539680030" sldId="260"/>
        </pc:sldMkLst>
        <pc:spChg chg="mod">
          <ac:chgData name="Travis Bernhard" userId="ca895558-90d5-4655-9399-59e5f08fa2e2" providerId="ADAL" clId="{9261F29E-1F5F-42CA-AB99-1C518CF78274}" dt="2023-01-25T04:24:04.687" v="14"/>
          <ac:spMkLst>
            <pc:docMk/>
            <pc:sldMk cId="539680030" sldId="260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4:24:22.401" v="15"/>
          <ac:spMkLst>
            <pc:docMk/>
            <pc:sldMk cId="539680030" sldId="260"/>
            <ac:spMk id="3" creationId="{53B59B2D-F6BE-4D6F-97A3-DB4184811D4E}"/>
          </ac:spMkLst>
        </pc:spChg>
      </pc:sldChg>
      <pc:sldChg chg="modSp mod">
        <pc:chgData name="Travis Bernhard" userId="ca895558-90d5-4655-9399-59e5f08fa2e2" providerId="ADAL" clId="{9261F29E-1F5F-42CA-AB99-1C518CF78274}" dt="2023-01-25T04:21:52.167" v="3"/>
        <pc:sldMkLst>
          <pc:docMk/>
          <pc:sldMk cId="930320277" sldId="293"/>
        </pc:sldMkLst>
        <pc:spChg chg="mod">
          <ac:chgData name="Travis Bernhard" userId="ca895558-90d5-4655-9399-59e5f08fa2e2" providerId="ADAL" clId="{9261F29E-1F5F-42CA-AB99-1C518CF78274}" dt="2023-01-25T04:21:15.995" v="1" actId="207"/>
          <ac:spMkLst>
            <pc:docMk/>
            <pc:sldMk cId="930320277" sldId="293"/>
            <ac:spMk id="2" creationId="{B043846D-98A0-49D6-8462-6AB0FA0F1605}"/>
          </ac:spMkLst>
        </pc:spChg>
        <pc:graphicFrameChg chg="mod">
          <ac:chgData name="Travis Bernhard" userId="ca895558-90d5-4655-9399-59e5f08fa2e2" providerId="ADAL" clId="{9261F29E-1F5F-42CA-AB99-1C518CF78274}" dt="2023-01-25T04:21:52.167" v="3"/>
          <ac:graphicFrameMkLst>
            <pc:docMk/>
            <pc:sldMk cId="930320277" sldId="293"/>
            <ac:graphicFrameMk id="5" creationId="{ADAA84E2-ECAA-4495-9A7B-E5B70F036131}"/>
          </ac:graphicFrameMkLst>
        </pc:graphicFrameChg>
      </pc:sldChg>
      <pc:sldChg chg="modSp add mod">
        <pc:chgData name="Travis Bernhard" userId="ca895558-90d5-4655-9399-59e5f08fa2e2" providerId="ADAL" clId="{9261F29E-1F5F-42CA-AB99-1C518CF78274}" dt="2023-01-25T05:08:11.705" v="54" actId="20577"/>
        <pc:sldMkLst>
          <pc:docMk/>
          <pc:sldMk cId="2967409769" sldId="294"/>
        </pc:sldMkLst>
        <pc:spChg chg="mod">
          <ac:chgData name="Travis Bernhard" userId="ca895558-90d5-4655-9399-59e5f08fa2e2" providerId="ADAL" clId="{9261F29E-1F5F-42CA-AB99-1C518CF78274}" dt="2023-01-25T05:08:11.705" v="54" actId="20577"/>
          <ac:spMkLst>
            <pc:docMk/>
            <pc:sldMk cId="2967409769" sldId="294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5:08:49.988" v="57" actId="5793"/>
        <pc:sldMkLst>
          <pc:docMk/>
          <pc:sldMk cId="457017014" sldId="295"/>
        </pc:sldMkLst>
        <pc:spChg chg="mod">
          <ac:chgData name="Travis Bernhard" userId="ca895558-90d5-4655-9399-59e5f08fa2e2" providerId="ADAL" clId="{9261F29E-1F5F-42CA-AB99-1C518CF78274}" dt="2023-01-25T05:08:49.988" v="57" actId="5793"/>
          <ac:spMkLst>
            <pc:docMk/>
            <pc:sldMk cId="457017014" sldId="295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9261F29E-1F5F-42CA-AB99-1C518CF78274}" dt="2023-01-25T04:24:43.302" v="17" actId="2696"/>
        <pc:sldMkLst>
          <pc:docMk/>
          <pc:sldMk cId="3010880912" sldId="295"/>
        </pc:sldMkLst>
      </pc:sldChg>
      <pc:sldChg chg="modSp add mod">
        <pc:chgData name="Travis Bernhard" userId="ca895558-90d5-4655-9399-59e5f08fa2e2" providerId="ADAL" clId="{9261F29E-1F5F-42CA-AB99-1C518CF78274}" dt="2023-01-25T05:08:53.466" v="58" actId="5793"/>
        <pc:sldMkLst>
          <pc:docMk/>
          <pc:sldMk cId="130186480" sldId="296"/>
        </pc:sldMkLst>
        <pc:spChg chg="mod">
          <ac:chgData name="Travis Bernhard" userId="ca895558-90d5-4655-9399-59e5f08fa2e2" providerId="ADAL" clId="{9261F29E-1F5F-42CA-AB99-1C518CF78274}" dt="2023-01-25T05:08:53.466" v="58" actId="5793"/>
          <ac:spMkLst>
            <pc:docMk/>
            <pc:sldMk cId="130186480" sldId="296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9261F29E-1F5F-42CA-AB99-1C518CF78274}" dt="2023-01-25T04:24:43.302" v="17" actId="2696"/>
        <pc:sldMkLst>
          <pc:docMk/>
          <pc:sldMk cId="1881664693" sldId="296"/>
        </pc:sldMkLst>
      </pc:sldChg>
      <pc:sldChg chg="modSp add mod">
        <pc:chgData name="Travis Bernhard" userId="ca895558-90d5-4655-9399-59e5f08fa2e2" providerId="ADAL" clId="{9261F29E-1F5F-42CA-AB99-1C518CF78274}" dt="2023-01-25T05:09:11.005" v="60" actId="27636"/>
        <pc:sldMkLst>
          <pc:docMk/>
          <pc:sldMk cId="3871730471" sldId="297"/>
        </pc:sldMkLst>
        <pc:spChg chg="mod">
          <ac:chgData name="Travis Bernhard" userId="ca895558-90d5-4655-9399-59e5f08fa2e2" providerId="ADAL" clId="{9261F29E-1F5F-42CA-AB99-1C518CF78274}" dt="2023-01-25T05:09:11.005" v="60" actId="27636"/>
          <ac:spMkLst>
            <pc:docMk/>
            <pc:sldMk cId="3871730471" sldId="297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9261F29E-1F5F-42CA-AB99-1C518CF78274}" dt="2023-01-25T04:24:43.302" v="17" actId="2696"/>
        <pc:sldMkLst>
          <pc:docMk/>
          <pc:sldMk cId="4172331579" sldId="297"/>
        </pc:sldMkLst>
      </pc:sldChg>
      <pc:sldChg chg="modSp add mod">
        <pc:chgData name="Travis Bernhard" userId="ca895558-90d5-4655-9399-59e5f08fa2e2" providerId="ADAL" clId="{9261F29E-1F5F-42CA-AB99-1C518CF78274}" dt="2023-01-25T05:10:27.904" v="92" actId="20577"/>
        <pc:sldMkLst>
          <pc:docMk/>
          <pc:sldMk cId="2603250129" sldId="298"/>
        </pc:sldMkLst>
        <pc:spChg chg="mod">
          <ac:chgData name="Travis Bernhard" userId="ca895558-90d5-4655-9399-59e5f08fa2e2" providerId="ADAL" clId="{9261F29E-1F5F-42CA-AB99-1C518CF78274}" dt="2023-01-25T05:10:27.904" v="92" actId="20577"/>
          <ac:spMkLst>
            <pc:docMk/>
            <pc:sldMk cId="2603250129" sldId="298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4:25:51.232" v="31" actId="27636"/>
          <ac:spMkLst>
            <pc:docMk/>
            <pc:sldMk cId="2603250129" sldId="298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5:57:09.192" v="97" actId="33524"/>
        <pc:sldMkLst>
          <pc:docMk/>
          <pc:sldMk cId="2148697566" sldId="299"/>
        </pc:sldMkLst>
        <pc:spChg chg="mod">
          <ac:chgData name="Travis Bernhard" userId="ca895558-90d5-4655-9399-59e5f08fa2e2" providerId="ADAL" clId="{9261F29E-1F5F-42CA-AB99-1C518CF78274}" dt="2023-01-25T05:56:56.427" v="95"/>
          <ac:spMkLst>
            <pc:docMk/>
            <pc:sldMk cId="2148697566" sldId="299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5:57:09.192" v="97" actId="33524"/>
          <ac:spMkLst>
            <pc:docMk/>
            <pc:sldMk cId="2148697566" sldId="299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6:00:45.525" v="248" actId="6549"/>
        <pc:sldMkLst>
          <pc:docMk/>
          <pc:sldMk cId="4262213522" sldId="300"/>
        </pc:sldMkLst>
        <pc:spChg chg="mod">
          <ac:chgData name="Travis Bernhard" userId="ca895558-90d5-4655-9399-59e5f08fa2e2" providerId="ADAL" clId="{9261F29E-1F5F-42CA-AB99-1C518CF78274}" dt="2023-01-25T05:57:25.515" v="111" actId="20577"/>
          <ac:spMkLst>
            <pc:docMk/>
            <pc:sldMk cId="4262213522" sldId="300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6:00:45.525" v="248" actId="6549"/>
          <ac:spMkLst>
            <pc:docMk/>
            <pc:sldMk cId="4262213522" sldId="300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4:26:44.336" v="40" actId="27636"/>
        <pc:sldMkLst>
          <pc:docMk/>
          <pc:sldMk cId="1037183338" sldId="301"/>
        </pc:sldMkLst>
        <pc:spChg chg="mod">
          <ac:chgData name="Travis Bernhard" userId="ca895558-90d5-4655-9399-59e5f08fa2e2" providerId="ADAL" clId="{9261F29E-1F5F-42CA-AB99-1C518CF78274}" dt="2023-01-25T04:26:44.336" v="40" actId="27636"/>
          <ac:spMkLst>
            <pc:docMk/>
            <pc:sldMk cId="1037183338" sldId="301"/>
            <ac:spMk id="3" creationId="{53B59B2D-F6BE-4D6F-97A3-DB4184811D4E}"/>
          </ac:spMkLst>
        </pc:spChg>
      </pc:sldChg>
      <pc:sldChg chg="modSp add del mod">
        <pc:chgData name="Travis Bernhard" userId="ca895558-90d5-4655-9399-59e5f08fa2e2" providerId="ADAL" clId="{9261F29E-1F5F-42CA-AB99-1C518CF78274}" dt="2023-01-25T05:10:17.637" v="76" actId="2696"/>
        <pc:sldMkLst>
          <pc:docMk/>
          <pc:sldMk cId="4225593867" sldId="302"/>
        </pc:sldMkLst>
        <pc:spChg chg="mod">
          <ac:chgData name="Travis Bernhard" userId="ca895558-90d5-4655-9399-59e5f08fa2e2" providerId="ADAL" clId="{9261F29E-1F5F-42CA-AB99-1C518CF78274}" dt="2023-01-25T05:10:08.504" v="75" actId="20577"/>
          <ac:spMkLst>
            <pc:docMk/>
            <pc:sldMk cId="4225593867" sldId="302"/>
            <ac:spMk id="2" creationId="{B5520C57-2EAB-4106-A057-93C01589B6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EC01E-7A51-454D-9912-94AA15530CF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4D0D27-D6B1-4F2B-81F8-1B7D50AAE8C3}">
      <dgm:prSet/>
      <dgm:spPr/>
      <dgm:t>
        <a:bodyPr/>
        <a:lstStyle/>
        <a:p>
          <a:r>
            <a:rPr lang="en-AU" dirty="0"/>
            <a:t>Evaluate features and functions of emerging technologies and practices to determine advantages and disadvantages relevant to organisational context</a:t>
          </a:r>
          <a:endParaRPr lang="en-US" dirty="0"/>
        </a:p>
      </dgm:t>
    </dgm:pt>
    <dgm:pt modelId="{B812FDA8-8D16-4E4A-8D1C-022C59844AD2}" type="parTrans" cxnId="{F011AE4A-41E3-4C1E-9B5E-34B361574409}">
      <dgm:prSet/>
      <dgm:spPr/>
      <dgm:t>
        <a:bodyPr/>
        <a:lstStyle/>
        <a:p>
          <a:endParaRPr lang="en-US"/>
        </a:p>
      </dgm:t>
    </dgm:pt>
    <dgm:pt modelId="{83DF5BAA-A69A-49D4-8E89-A23A64FD8073}" type="sibTrans" cxnId="{F011AE4A-41E3-4C1E-9B5E-34B361574409}">
      <dgm:prSet/>
      <dgm:spPr/>
      <dgm:t>
        <a:bodyPr/>
        <a:lstStyle/>
        <a:p>
          <a:endParaRPr lang="en-US"/>
        </a:p>
      </dgm:t>
    </dgm:pt>
    <dgm:pt modelId="{68B2CDEE-7DBD-4A88-94DC-2333E794D875}">
      <dgm:prSet/>
      <dgm:spPr/>
      <dgm:t>
        <a:bodyPr/>
        <a:lstStyle/>
        <a:p>
          <a:r>
            <a:rPr lang="en-AU" dirty="0"/>
            <a:t>Assess and document potential impacts of emerging technologies and practices on current organisational technologies and practices</a:t>
          </a:r>
          <a:endParaRPr lang="en-US" dirty="0"/>
        </a:p>
      </dgm:t>
    </dgm:pt>
    <dgm:pt modelId="{C1C934DA-B367-4C47-996E-97FB3EB43F90}" type="parTrans" cxnId="{721F56DB-8E8A-494B-A78A-65C5D0EA6F73}">
      <dgm:prSet/>
      <dgm:spPr/>
      <dgm:t>
        <a:bodyPr/>
        <a:lstStyle/>
        <a:p>
          <a:endParaRPr lang="en-US"/>
        </a:p>
      </dgm:t>
    </dgm:pt>
    <dgm:pt modelId="{A6C21898-9256-426A-9ED7-D84FAB883327}" type="sibTrans" cxnId="{721F56DB-8E8A-494B-A78A-65C5D0EA6F73}">
      <dgm:prSet/>
      <dgm:spPr/>
      <dgm:t>
        <a:bodyPr/>
        <a:lstStyle/>
        <a:p>
          <a:endParaRPr lang="en-US"/>
        </a:p>
      </dgm:t>
    </dgm:pt>
    <dgm:pt modelId="{155BD6AA-5EB6-4666-AC50-512897AF34AD}" type="pres">
      <dgm:prSet presAssocID="{748EC01E-7A51-454D-9912-94AA15530C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FFD5FB-C2DC-4163-A718-519D5982ACC1}" type="pres">
      <dgm:prSet presAssocID="{954D0D27-D6B1-4F2B-81F8-1B7D50AAE8C3}" presName="hierRoot1" presStyleCnt="0"/>
      <dgm:spPr/>
    </dgm:pt>
    <dgm:pt modelId="{B2BD8124-950E-4C82-B860-050DEB0732F1}" type="pres">
      <dgm:prSet presAssocID="{954D0D27-D6B1-4F2B-81F8-1B7D50AAE8C3}" presName="composite" presStyleCnt="0"/>
      <dgm:spPr/>
    </dgm:pt>
    <dgm:pt modelId="{142D3DFB-D112-4B16-83EF-204177811F75}" type="pres">
      <dgm:prSet presAssocID="{954D0D27-D6B1-4F2B-81F8-1B7D50AAE8C3}" presName="background" presStyleLbl="node0" presStyleIdx="0" presStyleCnt="2"/>
      <dgm:spPr/>
    </dgm:pt>
    <dgm:pt modelId="{E92B1558-2D8B-4577-8D56-5371877EFA86}" type="pres">
      <dgm:prSet presAssocID="{954D0D27-D6B1-4F2B-81F8-1B7D50AAE8C3}" presName="text" presStyleLbl="fgAcc0" presStyleIdx="0" presStyleCnt="2">
        <dgm:presLayoutVars>
          <dgm:chPref val="3"/>
        </dgm:presLayoutVars>
      </dgm:prSet>
      <dgm:spPr/>
    </dgm:pt>
    <dgm:pt modelId="{289F45A8-E8F1-4ADB-8D42-326F3732AFE5}" type="pres">
      <dgm:prSet presAssocID="{954D0D27-D6B1-4F2B-81F8-1B7D50AAE8C3}" presName="hierChild2" presStyleCnt="0"/>
      <dgm:spPr/>
    </dgm:pt>
    <dgm:pt modelId="{52A6E6A0-0C45-43F8-96B7-EAF0FFA68B77}" type="pres">
      <dgm:prSet presAssocID="{68B2CDEE-7DBD-4A88-94DC-2333E794D875}" presName="hierRoot1" presStyleCnt="0"/>
      <dgm:spPr/>
    </dgm:pt>
    <dgm:pt modelId="{30393EC7-AE11-4FEC-80A1-BCE6C450E6AC}" type="pres">
      <dgm:prSet presAssocID="{68B2CDEE-7DBD-4A88-94DC-2333E794D875}" presName="composite" presStyleCnt="0"/>
      <dgm:spPr/>
    </dgm:pt>
    <dgm:pt modelId="{887B4B5B-CA39-4A44-9577-2F8F362A904D}" type="pres">
      <dgm:prSet presAssocID="{68B2CDEE-7DBD-4A88-94DC-2333E794D875}" presName="background" presStyleLbl="node0" presStyleIdx="1" presStyleCnt="2"/>
      <dgm:spPr/>
    </dgm:pt>
    <dgm:pt modelId="{8CDAE831-BE13-4401-8FF4-215F68E5C1CB}" type="pres">
      <dgm:prSet presAssocID="{68B2CDEE-7DBD-4A88-94DC-2333E794D875}" presName="text" presStyleLbl="fgAcc0" presStyleIdx="1" presStyleCnt="2">
        <dgm:presLayoutVars>
          <dgm:chPref val="3"/>
        </dgm:presLayoutVars>
      </dgm:prSet>
      <dgm:spPr/>
    </dgm:pt>
    <dgm:pt modelId="{4A7E9C57-5C6B-4118-A978-C8DF5750A5C8}" type="pres">
      <dgm:prSet presAssocID="{68B2CDEE-7DBD-4A88-94DC-2333E794D875}" presName="hierChild2" presStyleCnt="0"/>
      <dgm:spPr/>
    </dgm:pt>
  </dgm:ptLst>
  <dgm:cxnLst>
    <dgm:cxn modelId="{F011AE4A-41E3-4C1E-9B5E-34B361574409}" srcId="{748EC01E-7A51-454D-9912-94AA15530CFC}" destId="{954D0D27-D6B1-4F2B-81F8-1B7D50AAE8C3}" srcOrd="0" destOrd="0" parTransId="{B812FDA8-8D16-4E4A-8D1C-022C59844AD2}" sibTransId="{83DF5BAA-A69A-49D4-8E89-A23A64FD8073}"/>
    <dgm:cxn modelId="{097ACD6D-EAF8-49A6-B863-923A302087C0}" type="presOf" srcId="{748EC01E-7A51-454D-9912-94AA15530CFC}" destId="{155BD6AA-5EB6-4666-AC50-512897AF34AD}" srcOrd="0" destOrd="0" presId="urn:microsoft.com/office/officeart/2005/8/layout/hierarchy1"/>
    <dgm:cxn modelId="{2B55F770-71CE-4686-90BF-8D31683C1B3B}" type="presOf" srcId="{954D0D27-D6B1-4F2B-81F8-1B7D50AAE8C3}" destId="{E92B1558-2D8B-4577-8D56-5371877EFA86}" srcOrd="0" destOrd="0" presId="urn:microsoft.com/office/officeart/2005/8/layout/hierarchy1"/>
    <dgm:cxn modelId="{721F56DB-8E8A-494B-A78A-65C5D0EA6F73}" srcId="{748EC01E-7A51-454D-9912-94AA15530CFC}" destId="{68B2CDEE-7DBD-4A88-94DC-2333E794D875}" srcOrd="1" destOrd="0" parTransId="{C1C934DA-B367-4C47-996E-97FB3EB43F90}" sibTransId="{A6C21898-9256-426A-9ED7-D84FAB883327}"/>
    <dgm:cxn modelId="{EA9B90F3-00B6-48C2-BBE0-1285E4D7D4AF}" type="presOf" srcId="{68B2CDEE-7DBD-4A88-94DC-2333E794D875}" destId="{8CDAE831-BE13-4401-8FF4-215F68E5C1CB}" srcOrd="0" destOrd="0" presId="urn:microsoft.com/office/officeart/2005/8/layout/hierarchy1"/>
    <dgm:cxn modelId="{9C9488CA-C386-4E1A-BB3C-1DAE206F2ABA}" type="presParOf" srcId="{155BD6AA-5EB6-4666-AC50-512897AF34AD}" destId="{E1FFD5FB-C2DC-4163-A718-519D5982ACC1}" srcOrd="0" destOrd="0" presId="urn:microsoft.com/office/officeart/2005/8/layout/hierarchy1"/>
    <dgm:cxn modelId="{6C88A54D-6D9F-4273-981D-147C1FCF6A47}" type="presParOf" srcId="{E1FFD5FB-C2DC-4163-A718-519D5982ACC1}" destId="{B2BD8124-950E-4C82-B860-050DEB0732F1}" srcOrd="0" destOrd="0" presId="urn:microsoft.com/office/officeart/2005/8/layout/hierarchy1"/>
    <dgm:cxn modelId="{60535423-F0B7-41FB-9208-5E78FC5AAD7B}" type="presParOf" srcId="{B2BD8124-950E-4C82-B860-050DEB0732F1}" destId="{142D3DFB-D112-4B16-83EF-204177811F75}" srcOrd="0" destOrd="0" presId="urn:microsoft.com/office/officeart/2005/8/layout/hierarchy1"/>
    <dgm:cxn modelId="{2AF89798-0F6D-476B-9779-D17FB1B2D61F}" type="presParOf" srcId="{B2BD8124-950E-4C82-B860-050DEB0732F1}" destId="{E92B1558-2D8B-4577-8D56-5371877EFA86}" srcOrd="1" destOrd="0" presId="urn:microsoft.com/office/officeart/2005/8/layout/hierarchy1"/>
    <dgm:cxn modelId="{D465F63B-8CCF-4580-819F-B83018E46729}" type="presParOf" srcId="{E1FFD5FB-C2DC-4163-A718-519D5982ACC1}" destId="{289F45A8-E8F1-4ADB-8D42-326F3732AFE5}" srcOrd="1" destOrd="0" presId="urn:microsoft.com/office/officeart/2005/8/layout/hierarchy1"/>
    <dgm:cxn modelId="{17078D00-7E4A-4781-B3D4-93530E9A8D93}" type="presParOf" srcId="{155BD6AA-5EB6-4666-AC50-512897AF34AD}" destId="{52A6E6A0-0C45-43F8-96B7-EAF0FFA68B77}" srcOrd="1" destOrd="0" presId="urn:microsoft.com/office/officeart/2005/8/layout/hierarchy1"/>
    <dgm:cxn modelId="{DD341DF0-74D7-4108-A12B-AC8E5CCE210F}" type="presParOf" srcId="{52A6E6A0-0C45-43F8-96B7-EAF0FFA68B77}" destId="{30393EC7-AE11-4FEC-80A1-BCE6C450E6AC}" srcOrd="0" destOrd="0" presId="urn:microsoft.com/office/officeart/2005/8/layout/hierarchy1"/>
    <dgm:cxn modelId="{676C71B7-67EE-43F1-A1E5-947B40F83A30}" type="presParOf" srcId="{30393EC7-AE11-4FEC-80A1-BCE6C450E6AC}" destId="{887B4B5B-CA39-4A44-9577-2F8F362A904D}" srcOrd="0" destOrd="0" presId="urn:microsoft.com/office/officeart/2005/8/layout/hierarchy1"/>
    <dgm:cxn modelId="{2FE8E3A0-CF75-45AB-B0DA-E981EF8E629A}" type="presParOf" srcId="{30393EC7-AE11-4FEC-80A1-BCE6C450E6AC}" destId="{8CDAE831-BE13-4401-8FF4-215F68E5C1CB}" srcOrd="1" destOrd="0" presId="urn:microsoft.com/office/officeart/2005/8/layout/hierarchy1"/>
    <dgm:cxn modelId="{5A251BBD-9917-464E-8916-8E904E79D746}" type="presParOf" srcId="{52A6E6A0-0C45-43F8-96B7-EAF0FFA68B77}" destId="{4A7E9C57-5C6B-4118-A978-C8DF5750A5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D3DFB-D112-4B16-83EF-204177811F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1558-2D8B-4577-8D56-5371877EFA8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Evaluate features and functions of emerging technologies and practices to determine advantages and disadvantages relevant to organisational context</a:t>
          </a:r>
          <a:endParaRPr lang="en-US" sz="2700" kern="1200" dirty="0"/>
        </a:p>
      </dsp:txBody>
      <dsp:txXfrm>
        <a:off x="678914" y="525899"/>
        <a:ext cx="4067491" cy="2525499"/>
      </dsp:txXfrm>
    </dsp:sp>
    <dsp:sp modelId="{887B4B5B-CA39-4A44-9577-2F8F362A904D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E831-BE13-4401-8FF4-215F68E5C1CB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Assess and document potential impacts of emerging technologies and practices on current organisational technologies and practices</a:t>
          </a:r>
          <a:endParaRPr lang="en-US" sz="27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344C-B396-43B7-950F-E104004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151DC-E4A1-4174-940C-B1E81E59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E730-B59F-46F2-B067-5BFDDDC6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23C8-7CFE-41F9-A1A2-B3CDEF8E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14EE-F84D-44E4-90D5-E9C624C9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AA87-1850-463E-AA6B-4E73DE00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E0325-3397-489D-B626-20783858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95F7-95E0-45F0-91B3-E912EFCE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2888-6C99-4CCD-BA8E-71F918EA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DEA7-0B1F-4B44-97F5-450B830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2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4F9D3-40D3-4A15-BB97-EAC64A9A7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3D2F-951B-4AA6-90D2-F9EAFF0B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AF77-EFCB-4787-8035-09FE04D9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42BE-17F0-4110-B306-EB2C720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FB9B-9BBE-4712-A2F3-D2D0985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5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99A6-BF01-4B14-93F3-3C158014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18FE-B588-4B8B-81CF-281C822A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9822-7953-4A6A-A8CA-8DF13B4A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C54D-6388-4DF6-820D-4955AAFA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9854-63D2-44F2-864B-6E5BAC3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811D-1471-4C88-9CA9-405776E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FC31-8BE5-4C55-9034-EBC7B5FE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DC7B-4F00-4188-8BBD-81A2C578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BC4B-5C67-4F3A-8789-8375025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D0C8-92F4-4D89-B33C-E5C9C577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9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5DDA-24C8-483D-913C-DED7DB22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A2F9-50EC-49CC-9142-24EE2C5F7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14E8-9A71-42A9-B9B9-6345B0745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C4E2-84A6-4257-ACB6-0B2AC93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A10-1B02-4A65-9910-1CB35EF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9983-5C17-4D05-8558-56336663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7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B6B0-CAF8-4804-9500-9AEBF36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945B-6A16-48FE-9F2C-6B988E0A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CCF0-FA8C-454A-93BE-69D56EEF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A1E48-18D5-4664-BE07-10D33E6C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7B16F-3355-4DF1-B110-390373B2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F27AE-91A2-4AA9-9C72-BDFC24EA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B5253-146E-4084-93B7-19BD4CB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31160-40E4-4459-91CA-FBFC2A1E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2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5F49-8510-4F2F-BBB1-FD4518FA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A859-8447-43B1-A8D3-7A1BD89B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3375F-AC91-4F21-8637-DFF99FEC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D1B8-811C-4BEE-9F2A-7A98C3CF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66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52867-BBE4-421B-A26E-28919A3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9B2E6-5DA1-4997-AF6E-9FE6099A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BF7F1-BEEB-4809-AF6D-F279A09B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0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43FF-878B-48B0-9DF5-0AC832A0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7548-B6D5-4BA8-8A06-E486917F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31AD-3375-4546-A05A-94D73EEDB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34C2-9710-40B8-9A7F-AE746A0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D3C6-68A9-42FE-8FFD-6B311E7F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6B1BA-5F90-434C-9FCA-9C84849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9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2D91-0442-4758-AA3F-3E16F8EC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CE62-AC98-4FEC-9F4E-043E81CF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78DED-0E2E-4D58-82E7-7A0BCEAD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8E536-007F-4339-A746-53796C66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4765-8468-4EEF-8987-B7522DEF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27E2-BE87-4C4F-AD39-278FF41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287AE-6B3C-40D4-920F-2327814F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2DC6E-9593-40F0-8DA3-1AADBC4B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6C02-86DA-41B0-89B3-B2800CAB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8BC1-F938-47B6-8D8C-405ECFF2B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5097-021B-4020-858B-86693172C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ACB18-362E-8838-8957-7326D31BA6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2228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br>
              <a:rPr lang="en-AU" sz="2900">
                <a:solidFill>
                  <a:schemeClr val="bg1"/>
                </a:solidFill>
              </a:rPr>
            </a:br>
            <a:br>
              <a:rPr lang="en-AU" sz="2900">
                <a:solidFill>
                  <a:schemeClr val="bg1"/>
                </a:solidFill>
              </a:rPr>
            </a:br>
            <a:br>
              <a:rPr lang="en-AU" sz="2900">
                <a:solidFill>
                  <a:schemeClr val="bg1"/>
                </a:solidFill>
              </a:rPr>
            </a:br>
            <a:r>
              <a:rPr lang="en-AU" sz="2900" b="1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3600">
                <a:solidFill>
                  <a:schemeClr val="bg1"/>
                </a:solidFill>
              </a:rPr>
              <a:t>Presentation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Activity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1" dirty="0"/>
              <a:t>Activity</a:t>
            </a:r>
          </a:p>
          <a:p>
            <a:pPr marL="0" indent="0">
              <a:buNone/>
            </a:pPr>
            <a:r>
              <a:rPr lang="en-AU" dirty="0"/>
              <a:t>Complete the worksheet called Week 2 – Evaluation Activity in groups of 2 or 3</a:t>
            </a:r>
          </a:p>
        </p:txBody>
      </p:sp>
    </p:spTree>
    <p:extLst>
      <p:ext uri="{BB962C8B-B14F-4D97-AF65-F5344CB8AC3E}">
        <p14:creationId xmlns:p14="http://schemas.microsoft.com/office/powerpoint/2010/main" val="426221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Evaluation of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0000" lnSpcReduction="20000"/>
          </a:bodyPr>
          <a:lstStyle/>
          <a:p>
            <a:r>
              <a:rPr lang="en-AU" b="1" dirty="0"/>
              <a:t>Activity continued</a:t>
            </a:r>
          </a:p>
          <a:p>
            <a:r>
              <a:rPr lang="en-AU" dirty="0"/>
              <a:t>As groups, discuss the following to evaluate the technology solution</a:t>
            </a:r>
          </a:p>
          <a:p>
            <a:r>
              <a:rPr lang="en-US" dirty="0"/>
              <a:t>(1) Technological merit</a:t>
            </a:r>
          </a:p>
          <a:p>
            <a:r>
              <a:rPr lang="en-US" dirty="0"/>
              <a:t>(a) Technological objectives and significance</a:t>
            </a:r>
          </a:p>
          <a:p>
            <a:pPr lvl="1"/>
            <a:r>
              <a:rPr lang="en-US" dirty="0"/>
              <a:t>Does it achieve what we need it to?</a:t>
            </a:r>
          </a:p>
          <a:p>
            <a:r>
              <a:rPr lang="en-US" dirty="0"/>
              <a:t>(b) Breadth of interest of strategy</a:t>
            </a:r>
          </a:p>
          <a:p>
            <a:pPr lvl="1"/>
            <a:r>
              <a:rPr lang="en-US" dirty="0"/>
              <a:t>Are people interested in it?</a:t>
            </a:r>
          </a:p>
          <a:p>
            <a:r>
              <a:rPr lang="en-US" dirty="0"/>
              <a:t>(c) Potential for new discoveries and understandings</a:t>
            </a:r>
          </a:p>
          <a:p>
            <a:pPr lvl="1"/>
            <a:r>
              <a:rPr lang="en-US" dirty="0"/>
              <a:t>Do we get something from it?</a:t>
            </a:r>
          </a:p>
          <a:p>
            <a:r>
              <a:rPr lang="en-US" dirty="0"/>
              <a:t>(d) Uniqueness of proposed development strategy</a:t>
            </a:r>
          </a:p>
          <a:p>
            <a:pPr lvl="1"/>
            <a:r>
              <a:rPr lang="en-US" dirty="0"/>
              <a:t>Is it different enough to warrant the change?</a:t>
            </a:r>
          </a:p>
          <a:p>
            <a:r>
              <a:rPr lang="en-US" b="1" dirty="0"/>
              <a:t>5 minutes group discussion</a:t>
            </a:r>
          </a:p>
          <a:p>
            <a:r>
              <a:rPr lang="en-US" b="1" dirty="0"/>
              <a:t>5 minutes 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103718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3846D-98A0-49D6-8462-6AB0FA0F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2800" b="1" cap="all" dirty="0">
                <a:solidFill>
                  <a:schemeClr val="bg1"/>
                </a:solidFill>
              </a:rPr>
              <a:t>Evaluate the impact of emerging technologies and practices</a:t>
            </a:r>
            <a:br>
              <a:rPr lang="en-AU" sz="2800" b="1" cap="all" dirty="0">
                <a:solidFill>
                  <a:srgbClr val="FFFFFF"/>
                </a:solidFill>
              </a:rPr>
            </a:br>
            <a:endParaRPr lang="en-AU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AA84E2-ECAA-4495-9A7B-E5B70F036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2965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32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Evaluation of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sz="2400" dirty="0"/>
              <a:t>Technology will change in organisations in phases</a:t>
            </a:r>
          </a:p>
          <a:p>
            <a:r>
              <a:rPr lang="en-AU" sz="2400" dirty="0"/>
              <a:t>At times, we will need to evaluate the new technology</a:t>
            </a:r>
          </a:p>
          <a:p>
            <a:r>
              <a:rPr lang="en-AU" sz="2400" dirty="0"/>
              <a:t>It is important we have criteria we can evaluate against</a:t>
            </a:r>
          </a:p>
          <a:p>
            <a:r>
              <a:rPr lang="en-AU" sz="2400" dirty="0"/>
              <a:t>Large scale technology changes cost money, therefore …..</a:t>
            </a:r>
          </a:p>
          <a:p>
            <a:r>
              <a:rPr lang="en-AU" sz="2400" dirty="0"/>
              <a:t>When we eventually decide to implement a specific solution, we need to weigh it against the impact of NOT using another solution</a:t>
            </a:r>
          </a:p>
        </p:txBody>
      </p:sp>
    </p:spTree>
    <p:extLst>
      <p:ext uri="{BB962C8B-B14F-4D97-AF65-F5344CB8AC3E}">
        <p14:creationId xmlns:p14="http://schemas.microsoft.com/office/powerpoint/2010/main" val="53968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Evaluation of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85000" lnSpcReduction="10000"/>
          </a:bodyPr>
          <a:lstStyle/>
          <a:p>
            <a:r>
              <a:rPr lang="en-AU" dirty="0"/>
              <a:t>There are some issues we need to think about when evaluating technology:</a:t>
            </a:r>
          </a:p>
          <a:p>
            <a:pPr lvl="1"/>
            <a:r>
              <a:rPr lang="en-US" dirty="0"/>
              <a:t>determining an </a:t>
            </a:r>
            <a:r>
              <a:rPr lang="en-US" b="1" dirty="0"/>
              <a:t>appropriate specific process </a:t>
            </a:r>
            <a:r>
              <a:rPr lang="en-US" dirty="0"/>
              <a:t>to use for the identification and evaluation of potential technologies for development and/or transfer;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the </a:t>
            </a:r>
            <a:r>
              <a:rPr lang="en-US" b="1" dirty="0"/>
              <a:t>groups that should be involved </a:t>
            </a:r>
            <a:r>
              <a:rPr lang="en-US" dirty="0"/>
              <a:t>in this identification and evaluation process;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the </a:t>
            </a:r>
            <a:r>
              <a:rPr lang="en-US" b="1" dirty="0"/>
              <a:t>criteria</a:t>
            </a:r>
            <a:r>
              <a:rPr lang="en-US" dirty="0"/>
              <a:t> that will be used to determine </a:t>
            </a:r>
            <a:r>
              <a:rPr lang="en-US" b="1" dirty="0"/>
              <a:t>length and type of support;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identification of </a:t>
            </a:r>
            <a:r>
              <a:rPr lang="en-US" b="1" dirty="0"/>
              <a:t>appropriate criteria </a:t>
            </a:r>
            <a:r>
              <a:rPr lang="en-US" dirty="0"/>
              <a:t>to determine </a:t>
            </a:r>
            <a:r>
              <a:rPr lang="en-US" b="1" dirty="0"/>
              <a:t>transferability</a:t>
            </a:r>
            <a:r>
              <a:rPr lang="en-US" dirty="0"/>
              <a:t> of the technology to </a:t>
            </a:r>
            <a:r>
              <a:rPr lang="en-US" b="1" dirty="0"/>
              <a:t>full-scale operational </a:t>
            </a:r>
            <a:r>
              <a:rPr lang="en-US" dirty="0"/>
              <a:t>deployment status or termination.</a:t>
            </a:r>
          </a:p>
        </p:txBody>
      </p:sp>
    </p:spTree>
    <p:extLst>
      <p:ext uri="{BB962C8B-B14F-4D97-AF65-F5344CB8AC3E}">
        <p14:creationId xmlns:p14="http://schemas.microsoft.com/office/powerpoint/2010/main" val="29674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Evaluation of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7500" lnSpcReduction="20000"/>
          </a:bodyPr>
          <a:lstStyle/>
          <a:p>
            <a:r>
              <a:rPr lang="en-AU" dirty="0"/>
              <a:t>A “criteria” is something we can measure.</a:t>
            </a:r>
          </a:p>
          <a:p>
            <a:r>
              <a:rPr lang="en-AU" dirty="0"/>
              <a:t>Examples of criteria can include:</a:t>
            </a:r>
          </a:p>
          <a:p>
            <a:endParaRPr lang="en-AU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(1) Technological merit</a:t>
            </a:r>
            <a:endParaRPr lang="en-A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(a) Technological objectives and significance</a:t>
            </a:r>
          </a:p>
          <a:p>
            <a:pPr marL="914400"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Does it achieve what we need it to?</a:t>
            </a:r>
          </a:p>
          <a:p>
            <a:pPr marL="45720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(b) Breadth of interest of strategy</a:t>
            </a:r>
          </a:p>
          <a:p>
            <a:pPr marL="914400"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Are people interested in it?</a:t>
            </a:r>
          </a:p>
          <a:p>
            <a:pPr marL="45720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(c) Potential for new discoveries and understandings</a:t>
            </a:r>
          </a:p>
          <a:p>
            <a:pPr marL="914400"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 we get something from it?</a:t>
            </a:r>
          </a:p>
          <a:p>
            <a:pPr marL="45720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(d) Uniqueness of proposed development strategy</a:t>
            </a:r>
          </a:p>
          <a:p>
            <a:pPr marL="914400"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 it different enough to warrant the change?</a:t>
            </a:r>
          </a:p>
        </p:txBody>
      </p:sp>
    </p:spTree>
    <p:extLst>
      <p:ext uri="{BB962C8B-B14F-4D97-AF65-F5344CB8AC3E}">
        <p14:creationId xmlns:p14="http://schemas.microsoft.com/office/powerpoint/2010/main" val="45701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Evaluation of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(2) Social benefits</a:t>
            </a:r>
          </a:p>
          <a:p>
            <a:pPr lvl="1"/>
            <a:r>
              <a:rPr lang="en-US" dirty="0"/>
              <a:t>(a) Contribution to improvement of the human condition</a:t>
            </a:r>
          </a:p>
          <a:p>
            <a:pPr lvl="2"/>
            <a:r>
              <a:rPr lang="en-US" dirty="0"/>
              <a:t>Does it make people’s lives better?</a:t>
            </a:r>
          </a:p>
          <a:p>
            <a:pPr lvl="1"/>
            <a:r>
              <a:rPr lang="en-US" dirty="0"/>
              <a:t>(b) Contribution to national pride and prestige</a:t>
            </a:r>
          </a:p>
          <a:p>
            <a:pPr lvl="2"/>
            <a:r>
              <a:rPr lang="en-US" dirty="0"/>
              <a:t>Does it make Australia better?</a:t>
            </a:r>
          </a:p>
          <a:p>
            <a:pPr lvl="1"/>
            <a:r>
              <a:rPr lang="en-US" dirty="0"/>
              <a:t>(c) Contribution to international understanding</a:t>
            </a:r>
          </a:p>
          <a:p>
            <a:pPr lvl="2"/>
            <a:r>
              <a:rPr lang="en-US" dirty="0"/>
              <a:t>Does it improve Australia’s place in the world?</a:t>
            </a:r>
          </a:p>
        </p:txBody>
      </p:sp>
    </p:spTree>
    <p:extLst>
      <p:ext uri="{BB962C8B-B14F-4D97-AF65-F5344CB8AC3E}">
        <p14:creationId xmlns:p14="http://schemas.microsoft.com/office/powerpoint/2010/main" val="13018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Evaluation of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Programmatic (management) issues</a:t>
            </a:r>
          </a:p>
          <a:p>
            <a:endParaRPr lang="en-US" dirty="0"/>
          </a:p>
          <a:p>
            <a:pPr lvl="1"/>
            <a:r>
              <a:rPr lang="en-US" dirty="0"/>
              <a:t>(a) Feasibility and readiness for development </a:t>
            </a:r>
          </a:p>
          <a:p>
            <a:pPr lvl="2"/>
            <a:r>
              <a:rPr lang="en-US" dirty="0"/>
              <a:t>Are we ready to </a:t>
            </a:r>
            <a:r>
              <a:rPr lang="en-US" b="1" dirty="0"/>
              <a:t>develop</a:t>
            </a:r>
            <a:r>
              <a:rPr lang="en-US" dirty="0"/>
              <a:t> the new technology?</a:t>
            </a:r>
          </a:p>
          <a:p>
            <a:pPr lvl="1"/>
            <a:r>
              <a:rPr lang="en-US" dirty="0"/>
              <a:t>(b) Technological logistics and infrastructure </a:t>
            </a:r>
          </a:p>
          <a:p>
            <a:pPr lvl="2"/>
            <a:r>
              <a:rPr lang="en-US" dirty="0"/>
              <a:t>Do we have everything in place to </a:t>
            </a:r>
            <a:r>
              <a:rPr lang="en-US" b="1" dirty="0"/>
              <a:t>implement</a:t>
            </a:r>
            <a:r>
              <a:rPr lang="en-US" dirty="0"/>
              <a:t> it?</a:t>
            </a:r>
          </a:p>
          <a:p>
            <a:pPr lvl="1"/>
            <a:r>
              <a:rPr lang="en-US" dirty="0"/>
              <a:t>(c) Technological community commitment and readiness </a:t>
            </a:r>
          </a:p>
          <a:p>
            <a:pPr lvl="2"/>
            <a:r>
              <a:rPr lang="en-US" dirty="0"/>
              <a:t>Are our IT people ready?</a:t>
            </a:r>
          </a:p>
          <a:p>
            <a:pPr lvl="1"/>
            <a:r>
              <a:rPr lang="en-US" dirty="0"/>
              <a:t>(d) Institutional infrastructure and implications</a:t>
            </a:r>
          </a:p>
          <a:p>
            <a:pPr lvl="2"/>
            <a:r>
              <a:rPr lang="en-US" dirty="0"/>
              <a:t>What are the impacts on the business?</a:t>
            </a:r>
          </a:p>
          <a:p>
            <a:pPr lvl="1"/>
            <a:r>
              <a:rPr lang="en-US" dirty="0"/>
              <a:t>(e) International involvement</a:t>
            </a:r>
          </a:p>
          <a:p>
            <a:pPr lvl="2"/>
            <a:r>
              <a:rPr lang="en-US" dirty="0"/>
              <a:t>Do we need people outside of our local community to help?</a:t>
            </a:r>
          </a:p>
          <a:p>
            <a:pPr lvl="1"/>
            <a:r>
              <a:rPr lang="en-US" dirty="0"/>
              <a:t>(f) Cost of the proposed strategy</a:t>
            </a:r>
          </a:p>
          <a:p>
            <a:pPr lvl="2"/>
            <a:r>
              <a:rPr lang="en-US" dirty="0"/>
              <a:t>Dollars – hardware, staff, impact on customers</a:t>
            </a:r>
          </a:p>
        </p:txBody>
      </p:sp>
    </p:spTree>
    <p:extLst>
      <p:ext uri="{BB962C8B-B14F-4D97-AF65-F5344CB8AC3E}">
        <p14:creationId xmlns:p14="http://schemas.microsoft.com/office/powerpoint/2010/main" val="387173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b="1" dirty="0"/>
              <a:t>Case study – restaurants</a:t>
            </a:r>
          </a:p>
          <a:p>
            <a:r>
              <a:rPr lang="en-US" dirty="0"/>
              <a:t>The restaurant industry has historically been behind others in employing technological business solutions. </a:t>
            </a:r>
          </a:p>
          <a:p>
            <a:r>
              <a:rPr lang="en-US" dirty="0"/>
              <a:t>In recent years, a significant increase in technology use is pushing more and more foodservice operators to become early adopters.</a:t>
            </a:r>
          </a:p>
          <a:p>
            <a:r>
              <a:rPr lang="en-US" dirty="0"/>
              <a:t>Several factors are driving this, including: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32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Generational evolution: </a:t>
            </a:r>
            <a:r>
              <a:rPr lang="en-US" dirty="0"/>
              <a:t>new generations, who adopt technology more readily, are becoming owner/operators.</a:t>
            </a:r>
          </a:p>
          <a:p>
            <a:r>
              <a:rPr lang="en-US" b="1" dirty="0"/>
              <a:t>Cost management: </a:t>
            </a:r>
            <a:r>
              <a:rPr lang="en-US" dirty="0"/>
              <a:t>as operating costs increase; savvy operators are employing technology to offset them and remain profitable.</a:t>
            </a:r>
          </a:p>
          <a:p>
            <a:r>
              <a:rPr lang="en-US" b="1" dirty="0"/>
              <a:t>Guest expectations: </a:t>
            </a:r>
            <a:r>
              <a:rPr lang="en-US" dirty="0"/>
              <a:t>as younger age groups fill tables; they expect technology to be part of their dining experience. </a:t>
            </a:r>
          </a:p>
          <a:p>
            <a:r>
              <a:rPr lang="en-US" b="1" dirty="0"/>
              <a:t>Employee needs: </a:t>
            </a:r>
            <a:r>
              <a:rPr lang="en-US" dirty="0"/>
              <a:t>younger generations also are filling open positions and are looking to use technology to make their jobs easier and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214869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87A6A5F150438AB789FA73477179" ma:contentTypeVersion="8" ma:contentTypeDescription="Create a new document." ma:contentTypeScope="" ma:versionID="c7d939dc458d5bd37af7863bd98c44c4">
  <xsd:schema xmlns:xsd="http://www.w3.org/2001/XMLSchema" xmlns:xs="http://www.w3.org/2001/XMLSchema" xmlns:p="http://schemas.microsoft.com/office/2006/metadata/properties" xmlns:ns2="478d409e-a518-4a0e-8e11-4423b5118792" xmlns:ns3="339acee6-c10d-4fa9-b653-6ffa3ad6072a" targetNamespace="http://schemas.microsoft.com/office/2006/metadata/properties" ma:root="true" ma:fieldsID="3f2e2a05c57441f04c2e4cde11871b15" ns2:_="" ns3:_="">
    <xsd:import namespace="478d409e-a518-4a0e-8e11-4423b5118792"/>
    <xsd:import namespace="339acee6-c10d-4fa9-b653-6ffa3ad607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d409e-a518-4a0e-8e11-4423b5118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acee6-c10d-4fa9-b653-6ffa3ad6072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356687-AF60-4B7D-97BA-66171EAE0F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8F26B5-A1B6-4025-9095-DECE8C4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d409e-a518-4a0e-8e11-4423b5118792"/>
    <ds:schemaRef ds:uri="339acee6-c10d-4fa9-b653-6ffa3ad60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F9944C-06A2-4FBA-BE87-D68E561275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Emerging_Tech_Theme</Template>
  <TotalTime>246</TotalTime>
  <Words>705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 ICTICT426 - Identify and evaluate emerging technologies and practices </vt:lpstr>
      <vt:lpstr>Evaluate the impact of emerging technologies and practices </vt:lpstr>
      <vt:lpstr>Evaluation of Emerging Technologies</vt:lpstr>
      <vt:lpstr>Evaluation of Emerging Technologies</vt:lpstr>
      <vt:lpstr>Evaluation of Emerging Technologies</vt:lpstr>
      <vt:lpstr>Evaluation of Emerging Technologies</vt:lpstr>
      <vt:lpstr>Evaluation of Emerging Technologies</vt:lpstr>
      <vt:lpstr>Case Study</vt:lpstr>
      <vt:lpstr>Case Study</vt:lpstr>
      <vt:lpstr>Activity Time</vt:lpstr>
      <vt:lpstr>Evaluation of Emerging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ICTICT426 - Identify and evaluate emerging technologies and practices</dc:title>
  <dc:creator>Ben Thakkar</dc:creator>
  <cp:lastModifiedBy>Travis Bernhard</cp:lastModifiedBy>
  <cp:revision>10</cp:revision>
  <dcterms:created xsi:type="dcterms:W3CDTF">2019-05-30T06:38:02Z</dcterms:created>
  <dcterms:modified xsi:type="dcterms:W3CDTF">2023-01-25T06:00:55Z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0x01010008A387A6A5F150438AB789FA73477179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2023-01-24T06:49:58Z</vt:lpwstr>
  </property>
  <property fmtid="{D5CDD505-2E9C-101B-9397-08002B2CF9AE}" pid="5" name="MSIP_Label_f3ac7e5b-5da2-46c7-8677-8a6b50f7d886_Method">
    <vt:lpwstr>Privileged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ec4ab603-6fa4-4331-a112-e967ff888a4e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OFFICIAL</vt:lpwstr>
  </property>
</Properties>
</file>