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2" r:id="rId17"/>
    <p:sldId id="273" r:id="rId18"/>
    <p:sldId id="271" r:id="rId19"/>
    <p:sldId id="274" r:id="rId20"/>
    <p:sldId id="275" r:id="rId21"/>
    <p:sldId id="276" r:id="rId22"/>
    <p:sldId id="277" r:id="rId23"/>
    <p:sldId id="280" r:id="rId24"/>
    <p:sldId id="278" r:id="rId25"/>
    <p:sldId id="279"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9" d="100"/>
          <a:sy n="79" d="100"/>
        </p:scale>
        <p:origin x="13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3C27-C790-4AD4-A0D9-631D90CF8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81F0A27-1343-4344-B664-522D53E3F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28629B2-4AEF-4544-9DBC-2A9C98D43D0D}"/>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27CD25CD-4391-46B5-8274-8A573F6FA41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1F0B7E-F764-41D3-B2E7-2BF15AB539C4}"/>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3595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C5B4-E4C7-441D-A443-7265480F646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BF8ED46-D1E5-4277-A217-83855B6D27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37F6DAB-6742-4D4E-BFC8-AE712480D986}"/>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04E1B16D-DB35-4D65-A7CE-1F2059BCB3A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38F68C-FF05-441A-9052-3EDBA0CECBEC}"/>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301713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C7CDD-5254-45DA-8B46-AD4CBA6DB5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3810127-FE9F-4BF2-8588-5D9D24417D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C0A18C1-103F-4F9A-8501-35B475C60196}"/>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EBB1154B-3A96-4B5C-8E05-A88B741A41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A21B40-E858-488E-B08D-9B1B0D1626B2}"/>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233419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3ED6-0805-42B4-95A2-80FD28685FD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16EFC4B-A666-426C-8C8D-577D317DD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FF8DF72-6642-4C3C-B5A3-EF6F1550C2FC}"/>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EB780BBF-7A5D-433A-82E0-1C0E4BF685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FDF075-549D-4508-B935-9AD37413FC0D}"/>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131157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EC22-10A4-4C22-8639-BEE173BF4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CB1E3B-6F87-450B-8255-E0F4C3A71D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77990-38D3-4DAB-B88C-EE0DFBC97641}"/>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1E0BDA0B-FF85-4C9E-89D7-1B2C78FD4AA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9161E7-40A7-4FF9-B8A9-9F9426EC9BD3}"/>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41553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F90A-94EF-42E6-A18F-1B33BEAF8F9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69AC523-7A74-45C4-A62D-C7972B0E3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9FE91-1ED6-427F-954D-D1592B627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42282F-B985-4BD0-96BE-EC2BA43E6057}"/>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6" name="Footer Placeholder 5">
            <a:extLst>
              <a:ext uri="{FF2B5EF4-FFF2-40B4-BE49-F238E27FC236}">
                <a16:creationId xmlns:a16="http://schemas.microsoft.com/office/drawing/2014/main" id="{821B5FED-2A9C-442C-81CA-E0B659FC029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8AB6BD9-139B-4C7E-824E-83ABAD936D60}"/>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3025104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946D-E85F-44F8-9690-2E514D0E6A8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FC2728A-9788-45A9-A557-6512FF7A0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4D356-35FE-4DFE-BBCB-6B04DD2D5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8DBB9AC-1B76-4683-99ED-75E097D33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BC4F9-883D-4A90-8B40-FBEDA4876B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5354011-0FE9-4651-BD2C-CAE6DDB4F462}"/>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8" name="Footer Placeholder 7">
            <a:extLst>
              <a:ext uri="{FF2B5EF4-FFF2-40B4-BE49-F238E27FC236}">
                <a16:creationId xmlns:a16="http://schemas.microsoft.com/office/drawing/2014/main" id="{320B6D53-B019-494D-86C8-8C2C14E4919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A827C3E-593C-4D71-8679-3C9DEBD7C426}"/>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337200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7760-8B63-49C6-9B94-6210D77BD8B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7BA6FC9-A96D-4B4B-A452-B976B3594393}"/>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4" name="Footer Placeholder 3">
            <a:extLst>
              <a:ext uri="{FF2B5EF4-FFF2-40B4-BE49-F238E27FC236}">
                <a16:creationId xmlns:a16="http://schemas.microsoft.com/office/drawing/2014/main" id="{84D77295-DB65-407E-84A4-901F41D81D2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BC540A5-FA6F-4711-B51D-545E5F1266A3}"/>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129901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E178F-F3A4-442E-AC67-42A4978E7A06}"/>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3" name="Footer Placeholder 2">
            <a:extLst>
              <a:ext uri="{FF2B5EF4-FFF2-40B4-BE49-F238E27FC236}">
                <a16:creationId xmlns:a16="http://schemas.microsoft.com/office/drawing/2014/main" id="{CDA81463-4F53-443F-B9DC-5A8E8E57394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0D82ADA-2B6B-4161-A64C-ED1E6097656A}"/>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303262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7E33-D067-4913-8310-9030A4B17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AE6ABEE-3D55-49F5-8165-4A1C4E3E0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AF981D7-1BA6-47F2-AE04-18DCD0DA7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8D7CE-6D05-4D20-AD68-A9E39790A487}"/>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6" name="Footer Placeholder 5">
            <a:extLst>
              <a:ext uri="{FF2B5EF4-FFF2-40B4-BE49-F238E27FC236}">
                <a16:creationId xmlns:a16="http://schemas.microsoft.com/office/drawing/2014/main" id="{88D1765D-7EE5-4CC5-AA90-69994CF8BBB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2018D29-487A-4A47-9B65-B1E966DCB66B}"/>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8904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9266-A4D5-4682-AF7A-538A28DC0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605C6B4-01F4-41BB-90F8-7C5F92D92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79C1FA5-9AEC-480A-9D85-75B1B8C0B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C5E19-980B-4893-80CF-A3B4AE2EE198}"/>
              </a:ext>
            </a:extLst>
          </p:cNvPr>
          <p:cNvSpPr>
            <a:spLocks noGrp="1"/>
          </p:cNvSpPr>
          <p:nvPr>
            <p:ph type="dt" sz="half" idx="10"/>
          </p:nvPr>
        </p:nvSpPr>
        <p:spPr/>
        <p:txBody>
          <a:bodyPr/>
          <a:lstStyle/>
          <a:p>
            <a:fld id="{5713B918-AC4C-4C48-9335-444978D0D1DE}" type="datetimeFigureOut">
              <a:rPr lang="en-AU" smtClean="0"/>
              <a:t>16/08/2021</a:t>
            </a:fld>
            <a:endParaRPr lang="en-AU"/>
          </a:p>
        </p:txBody>
      </p:sp>
      <p:sp>
        <p:nvSpPr>
          <p:cNvPr id="6" name="Footer Placeholder 5">
            <a:extLst>
              <a:ext uri="{FF2B5EF4-FFF2-40B4-BE49-F238E27FC236}">
                <a16:creationId xmlns:a16="http://schemas.microsoft.com/office/drawing/2014/main" id="{B057F137-55D2-4C17-B2C5-3DF1D60C37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5DEC296-7C42-4E80-BDA5-3175CEDC93F1}"/>
              </a:ext>
            </a:extLst>
          </p:cNvPr>
          <p:cNvSpPr>
            <a:spLocks noGrp="1"/>
          </p:cNvSpPr>
          <p:nvPr>
            <p:ph type="sldNum" sz="quarter" idx="12"/>
          </p:nvPr>
        </p:nvSpPr>
        <p:spPr/>
        <p:txBody>
          <a:bodyPr/>
          <a:lstStyle/>
          <a:p>
            <a:fld id="{9A740D23-6F1B-437A-900A-CDE1D1565BF6}" type="slidenum">
              <a:rPr lang="en-AU" smtClean="0"/>
              <a:t>‹#›</a:t>
            </a:fld>
            <a:endParaRPr lang="en-AU"/>
          </a:p>
        </p:txBody>
      </p:sp>
    </p:spTree>
    <p:extLst>
      <p:ext uri="{BB962C8B-B14F-4D97-AF65-F5344CB8AC3E}">
        <p14:creationId xmlns:p14="http://schemas.microsoft.com/office/powerpoint/2010/main" val="230255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3757E-2DDC-46D8-8B16-7E2EB0980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C21460F-6AAC-42C7-9E37-52083C5F5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EE6823-BB59-4EF8-B8FC-C6DC046C3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3B918-AC4C-4C48-9335-444978D0D1DE}" type="datetimeFigureOut">
              <a:rPr lang="en-AU" smtClean="0"/>
              <a:t>16/08/2021</a:t>
            </a:fld>
            <a:endParaRPr lang="en-AU"/>
          </a:p>
        </p:txBody>
      </p:sp>
      <p:sp>
        <p:nvSpPr>
          <p:cNvPr id="5" name="Footer Placeholder 4">
            <a:extLst>
              <a:ext uri="{FF2B5EF4-FFF2-40B4-BE49-F238E27FC236}">
                <a16:creationId xmlns:a16="http://schemas.microsoft.com/office/drawing/2014/main" id="{3AB160E4-E62C-4957-BC3D-BF6E892FC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6998714-E5EB-4C6B-8D95-3E6935D55A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40D23-6F1B-437A-900A-CDE1D1565BF6}" type="slidenum">
              <a:rPr lang="en-AU" smtClean="0"/>
              <a:t>‹#›</a:t>
            </a:fld>
            <a:endParaRPr lang="en-AU"/>
          </a:p>
        </p:txBody>
      </p:sp>
    </p:spTree>
    <p:extLst>
      <p:ext uri="{BB962C8B-B14F-4D97-AF65-F5344CB8AC3E}">
        <p14:creationId xmlns:p14="http://schemas.microsoft.com/office/powerpoint/2010/main" val="96456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bestlifeonline.com/surprising-copyright/" TargetMode="External"/><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listverse.com/2018/07/15/top-10-craziest-copyright-claims-ever-ma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F311-48B5-4A9D-9F9E-E715683BB0A7}"/>
              </a:ext>
            </a:extLst>
          </p:cNvPr>
          <p:cNvSpPr>
            <a:spLocks noGrp="1"/>
          </p:cNvSpPr>
          <p:nvPr>
            <p:ph type="ctrTitle"/>
          </p:nvPr>
        </p:nvSpPr>
        <p:spPr>
          <a:xfrm>
            <a:off x="1338020" y="1447828"/>
            <a:ext cx="9144000" cy="2387600"/>
          </a:xfrm>
        </p:spPr>
        <p:txBody>
          <a:bodyPr/>
          <a:lstStyle/>
          <a:p>
            <a:r>
              <a:rPr lang="en-AU" b="1" dirty="0"/>
              <a:t>Unusual Trademarks </a:t>
            </a:r>
            <a:br>
              <a:rPr lang="en-AU" b="1" dirty="0"/>
            </a:br>
            <a:r>
              <a:rPr lang="en-AU" b="1" dirty="0"/>
              <a:t>in no particular order</a:t>
            </a:r>
          </a:p>
        </p:txBody>
      </p:sp>
    </p:spTree>
    <p:extLst>
      <p:ext uri="{BB962C8B-B14F-4D97-AF65-F5344CB8AC3E}">
        <p14:creationId xmlns:p14="http://schemas.microsoft.com/office/powerpoint/2010/main" val="3122532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57F73-2650-4005-B241-A290FB98A320}"/>
              </a:ext>
            </a:extLst>
          </p:cNvPr>
          <p:cNvSpPr/>
          <p:nvPr/>
        </p:nvSpPr>
        <p:spPr>
          <a:xfrm>
            <a:off x="5974080" y="1348246"/>
            <a:ext cx="5583936" cy="3662541"/>
          </a:xfrm>
          <a:prstGeom prst="rect">
            <a:avLst/>
          </a:prstGeom>
        </p:spPr>
        <p:txBody>
          <a:bodyPr wrap="square">
            <a:spAutoFit/>
          </a:bodyPr>
          <a:lstStyle/>
          <a:p>
            <a:r>
              <a:rPr lang="en-US" sz="3600" b="1" dirty="0"/>
              <a:t>T-Mobile magenta</a:t>
            </a:r>
          </a:p>
          <a:p>
            <a:r>
              <a:rPr lang="en-US" sz="2800" dirty="0"/>
              <a:t>That bright pink on the signage at your local T-Mobile store is more than just a pretty color. </a:t>
            </a:r>
          </a:p>
          <a:p>
            <a:r>
              <a:rPr lang="en-US" sz="2800" dirty="0"/>
              <a:t>T-Mobile, the telecom giant has issued cease-and-desists to multiple companies for using it without their permission.</a:t>
            </a:r>
            <a:endParaRPr lang="en-AU" sz="2800" dirty="0"/>
          </a:p>
        </p:txBody>
      </p:sp>
      <p:pic>
        <p:nvPicPr>
          <p:cNvPr id="3" name="Picture 2">
            <a:extLst>
              <a:ext uri="{FF2B5EF4-FFF2-40B4-BE49-F238E27FC236}">
                <a16:creationId xmlns:a16="http://schemas.microsoft.com/office/drawing/2014/main" id="{609D1750-99C4-4706-99BB-54FA5EDAE9D8}"/>
              </a:ext>
            </a:extLst>
          </p:cNvPr>
          <p:cNvPicPr>
            <a:picLocks noChangeAspect="1"/>
          </p:cNvPicPr>
          <p:nvPr/>
        </p:nvPicPr>
        <p:blipFill>
          <a:blip r:embed="rId2"/>
          <a:stretch>
            <a:fillRect/>
          </a:stretch>
        </p:blipFill>
        <p:spPr>
          <a:xfrm>
            <a:off x="633984" y="1062799"/>
            <a:ext cx="5159555" cy="4533329"/>
          </a:xfrm>
          <a:prstGeom prst="rect">
            <a:avLst/>
          </a:prstGeom>
        </p:spPr>
      </p:pic>
    </p:spTree>
    <p:extLst>
      <p:ext uri="{BB962C8B-B14F-4D97-AF65-F5344CB8AC3E}">
        <p14:creationId xmlns:p14="http://schemas.microsoft.com/office/powerpoint/2010/main" val="357723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649680-2127-428D-BC43-9F5F8AE47484}"/>
              </a:ext>
            </a:extLst>
          </p:cNvPr>
          <p:cNvSpPr/>
          <p:nvPr/>
        </p:nvSpPr>
        <p:spPr>
          <a:xfrm>
            <a:off x="5145024" y="1019062"/>
            <a:ext cx="6425184" cy="3785652"/>
          </a:xfrm>
          <a:prstGeom prst="rect">
            <a:avLst/>
          </a:prstGeom>
        </p:spPr>
        <p:txBody>
          <a:bodyPr wrap="square">
            <a:spAutoFit/>
          </a:bodyPr>
          <a:lstStyle/>
          <a:p>
            <a:r>
              <a:rPr lang="en-US" sz="3600" b="1" dirty="0"/>
              <a:t>The sound of Darth Vader's breathing</a:t>
            </a:r>
          </a:p>
          <a:p>
            <a:r>
              <a:rPr lang="en-US" sz="2800" dirty="0"/>
              <a:t>You can even trademark the sound of someone's breath. </a:t>
            </a:r>
          </a:p>
          <a:p>
            <a:r>
              <a:rPr lang="en-US" sz="2800" dirty="0"/>
              <a:t>Lucasfilm has trademarked Anakin Skywalker's famous under-the-helmet inhale and exhale—which was created by breathing through a scuba regulator.</a:t>
            </a:r>
            <a:endParaRPr lang="en-AU" sz="2800" dirty="0"/>
          </a:p>
        </p:txBody>
      </p:sp>
      <p:pic>
        <p:nvPicPr>
          <p:cNvPr id="3" name="Picture 2">
            <a:extLst>
              <a:ext uri="{FF2B5EF4-FFF2-40B4-BE49-F238E27FC236}">
                <a16:creationId xmlns:a16="http://schemas.microsoft.com/office/drawing/2014/main" id="{D0F1EB01-C6AD-441D-9A38-EBCC64BEA565}"/>
              </a:ext>
            </a:extLst>
          </p:cNvPr>
          <p:cNvPicPr>
            <a:picLocks noChangeAspect="1"/>
          </p:cNvPicPr>
          <p:nvPr/>
        </p:nvPicPr>
        <p:blipFill>
          <a:blip r:embed="rId2"/>
          <a:stretch>
            <a:fillRect/>
          </a:stretch>
        </p:blipFill>
        <p:spPr>
          <a:xfrm flipH="1">
            <a:off x="1060702" y="1019062"/>
            <a:ext cx="3599279" cy="4746879"/>
          </a:xfrm>
          <a:prstGeom prst="rect">
            <a:avLst/>
          </a:prstGeom>
        </p:spPr>
      </p:pic>
    </p:spTree>
    <p:extLst>
      <p:ext uri="{BB962C8B-B14F-4D97-AF65-F5344CB8AC3E}">
        <p14:creationId xmlns:p14="http://schemas.microsoft.com/office/powerpoint/2010/main" val="428613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539CF6-6DAF-4667-8568-860AEAA08883}"/>
              </a:ext>
            </a:extLst>
          </p:cNvPr>
          <p:cNvSpPr/>
          <p:nvPr/>
        </p:nvSpPr>
        <p:spPr>
          <a:xfrm>
            <a:off x="5681472" y="1104406"/>
            <a:ext cx="5498592" cy="4216539"/>
          </a:xfrm>
          <a:prstGeom prst="rect">
            <a:avLst/>
          </a:prstGeom>
        </p:spPr>
        <p:txBody>
          <a:bodyPr wrap="square">
            <a:spAutoFit/>
          </a:bodyPr>
          <a:lstStyle/>
          <a:p>
            <a:r>
              <a:rPr lang="en-US" sz="3600" b="1" dirty="0"/>
              <a:t>The phrase "It's on like Donkey Kong"</a:t>
            </a:r>
          </a:p>
          <a:p>
            <a:r>
              <a:rPr lang="en-US" sz="2800" dirty="0"/>
              <a:t>Donkey Kong is a Nintendo trademark. </a:t>
            </a:r>
          </a:p>
          <a:p>
            <a:r>
              <a:rPr lang="en-US" sz="2800" dirty="0"/>
              <a:t>"It's on like Donkey Kong," a phrase popular among '90s TV characters and sorority girls getting ready to spar, is also trademarked by Nintendo.</a:t>
            </a:r>
            <a:endParaRPr lang="en-AU" sz="2800" dirty="0"/>
          </a:p>
        </p:txBody>
      </p:sp>
      <p:pic>
        <p:nvPicPr>
          <p:cNvPr id="3" name="Picture 2">
            <a:extLst>
              <a:ext uri="{FF2B5EF4-FFF2-40B4-BE49-F238E27FC236}">
                <a16:creationId xmlns:a16="http://schemas.microsoft.com/office/drawing/2014/main" id="{98964DD1-D355-4AD9-89BD-809E9411FED6}"/>
              </a:ext>
            </a:extLst>
          </p:cNvPr>
          <p:cNvPicPr>
            <a:picLocks noChangeAspect="1"/>
          </p:cNvPicPr>
          <p:nvPr/>
        </p:nvPicPr>
        <p:blipFill>
          <a:blip r:embed="rId2"/>
          <a:stretch>
            <a:fillRect/>
          </a:stretch>
        </p:blipFill>
        <p:spPr>
          <a:xfrm>
            <a:off x="1011936" y="917257"/>
            <a:ext cx="3998976" cy="5186445"/>
          </a:xfrm>
          <a:prstGeom prst="rect">
            <a:avLst/>
          </a:prstGeom>
        </p:spPr>
      </p:pic>
    </p:spTree>
    <p:extLst>
      <p:ext uri="{BB962C8B-B14F-4D97-AF65-F5344CB8AC3E}">
        <p14:creationId xmlns:p14="http://schemas.microsoft.com/office/powerpoint/2010/main" val="128550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663D30-EF79-4559-9407-95071007F34B}"/>
              </a:ext>
            </a:extLst>
          </p:cNvPr>
          <p:cNvSpPr/>
          <p:nvPr/>
        </p:nvSpPr>
        <p:spPr>
          <a:xfrm>
            <a:off x="6327648" y="1474554"/>
            <a:ext cx="4340352" cy="2800767"/>
          </a:xfrm>
          <a:prstGeom prst="rect">
            <a:avLst/>
          </a:prstGeom>
        </p:spPr>
        <p:txBody>
          <a:bodyPr wrap="square">
            <a:spAutoFit/>
          </a:bodyPr>
          <a:lstStyle/>
          <a:p>
            <a:r>
              <a:rPr lang="en-US" sz="3600" b="1" dirty="0"/>
              <a:t>UPS brown</a:t>
            </a:r>
          </a:p>
          <a:p>
            <a:r>
              <a:rPr lang="en-US" sz="2800" dirty="0"/>
              <a:t>The chocolate brown shade—formally known as "Pullman brown"—is one of the company's many trademarks.</a:t>
            </a:r>
            <a:endParaRPr lang="en-AU" sz="2800" dirty="0"/>
          </a:p>
        </p:txBody>
      </p:sp>
      <p:pic>
        <p:nvPicPr>
          <p:cNvPr id="3" name="Picture 2">
            <a:extLst>
              <a:ext uri="{FF2B5EF4-FFF2-40B4-BE49-F238E27FC236}">
                <a16:creationId xmlns:a16="http://schemas.microsoft.com/office/drawing/2014/main" id="{F0F6FA9C-79FE-4E79-9FDF-7BC19913C916}"/>
              </a:ext>
            </a:extLst>
          </p:cNvPr>
          <p:cNvPicPr>
            <a:picLocks noChangeAspect="1"/>
          </p:cNvPicPr>
          <p:nvPr/>
        </p:nvPicPr>
        <p:blipFill>
          <a:blip r:embed="rId2"/>
          <a:stretch>
            <a:fillRect/>
          </a:stretch>
        </p:blipFill>
        <p:spPr>
          <a:xfrm>
            <a:off x="948880" y="1029842"/>
            <a:ext cx="5061776" cy="5046105"/>
          </a:xfrm>
          <a:prstGeom prst="rect">
            <a:avLst/>
          </a:prstGeom>
        </p:spPr>
      </p:pic>
    </p:spTree>
    <p:extLst>
      <p:ext uri="{BB962C8B-B14F-4D97-AF65-F5344CB8AC3E}">
        <p14:creationId xmlns:p14="http://schemas.microsoft.com/office/powerpoint/2010/main" val="426065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0DAB13-036F-445D-B44C-A6416B94D9F1}"/>
              </a:ext>
            </a:extLst>
          </p:cNvPr>
          <p:cNvSpPr/>
          <p:nvPr/>
        </p:nvSpPr>
        <p:spPr>
          <a:xfrm>
            <a:off x="5522976" y="1653046"/>
            <a:ext cx="6096000" cy="2369880"/>
          </a:xfrm>
          <a:prstGeom prst="rect">
            <a:avLst/>
          </a:prstGeom>
        </p:spPr>
        <p:txBody>
          <a:bodyPr>
            <a:spAutoFit/>
          </a:bodyPr>
          <a:lstStyle/>
          <a:p>
            <a:r>
              <a:rPr lang="en-US" sz="3600" b="1" dirty="0"/>
              <a:t>The term "superhero"</a:t>
            </a:r>
          </a:p>
          <a:p>
            <a:r>
              <a:rPr lang="en-US" sz="2800" dirty="0"/>
              <a:t>The term "superhero" is a trademarked phrase. </a:t>
            </a:r>
          </a:p>
          <a:p>
            <a:r>
              <a:rPr lang="en-US" sz="2800" dirty="0"/>
              <a:t>It is co-owned by long-time rivals Marvel and DC Comics</a:t>
            </a:r>
            <a:r>
              <a:rPr lang="en-US" dirty="0"/>
              <a:t>.</a:t>
            </a:r>
            <a:endParaRPr lang="en-AU" dirty="0"/>
          </a:p>
        </p:txBody>
      </p:sp>
      <p:pic>
        <p:nvPicPr>
          <p:cNvPr id="3" name="Picture 2">
            <a:extLst>
              <a:ext uri="{FF2B5EF4-FFF2-40B4-BE49-F238E27FC236}">
                <a16:creationId xmlns:a16="http://schemas.microsoft.com/office/drawing/2014/main" id="{BF838869-2B7C-4508-A04E-134FEE1A457D}"/>
              </a:ext>
            </a:extLst>
          </p:cNvPr>
          <p:cNvPicPr>
            <a:picLocks noChangeAspect="1"/>
          </p:cNvPicPr>
          <p:nvPr/>
        </p:nvPicPr>
        <p:blipFill>
          <a:blip r:embed="rId2"/>
          <a:stretch>
            <a:fillRect/>
          </a:stretch>
        </p:blipFill>
        <p:spPr>
          <a:xfrm>
            <a:off x="962787" y="1493086"/>
            <a:ext cx="4060378" cy="3651938"/>
          </a:xfrm>
          <a:prstGeom prst="rect">
            <a:avLst/>
          </a:prstGeom>
        </p:spPr>
      </p:pic>
    </p:spTree>
    <p:extLst>
      <p:ext uri="{BB962C8B-B14F-4D97-AF65-F5344CB8AC3E}">
        <p14:creationId xmlns:p14="http://schemas.microsoft.com/office/powerpoint/2010/main" val="52047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405B2F-C22F-4282-BCE8-E9EBE2418689}"/>
              </a:ext>
            </a:extLst>
          </p:cNvPr>
          <p:cNvSpPr/>
          <p:nvPr/>
        </p:nvSpPr>
        <p:spPr>
          <a:xfrm>
            <a:off x="5474208" y="546925"/>
            <a:ext cx="6327077" cy="3231654"/>
          </a:xfrm>
          <a:prstGeom prst="rect">
            <a:avLst/>
          </a:prstGeom>
        </p:spPr>
        <p:txBody>
          <a:bodyPr wrap="square">
            <a:spAutoFit/>
          </a:bodyPr>
          <a:lstStyle/>
          <a:p>
            <a:r>
              <a:rPr lang="en-US" sz="3600" b="1" dirty="0"/>
              <a:t>Apple's slide-to-unlock function</a:t>
            </a:r>
          </a:p>
          <a:p>
            <a:r>
              <a:rPr lang="en-US" sz="2800" dirty="0"/>
              <a:t>The slide-to-unlock used to unlock previous versions of the iPhone is patented by Apple. </a:t>
            </a:r>
          </a:p>
          <a:p>
            <a:r>
              <a:rPr lang="en-US" sz="2800" dirty="0"/>
              <a:t>Apple sued Samsung for $119.6 million for using a similar function and won the decision.</a:t>
            </a:r>
            <a:endParaRPr lang="en-AU" sz="2800" dirty="0"/>
          </a:p>
        </p:txBody>
      </p:sp>
      <p:pic>
        <p:nvPicPr>
          <p:cNvPr id="5" name="Picture 4">
            <a:extLst>
              <a:ext uri="{FF2B5EF4-FFF2-40B4-BE49-F238E27FC236}">
                <a16:creationId xmlns:a16="http://schemas.microsoft.com/office/drawing/2014/main" id="{C0ADBDD6-BDE1-4C15-85AE-7BA9FF226838}"/>
              </a:ext>
            </a:extLst>
          </p:cNvPr>
          <p:cNvPicPr>
            <a:picLocks noChangeAspect="1"/>
          </p:cNvPicPr>
          <p:nvPr/>
        </p:nvPicPr>
        <p:blipFill>
          <a:blip r:embed="rId2"/>
          <a:stretch>
            <a:fillRect/>
          </a:stretch>
        </p:blipFill>
        <p:spPr>
          <a:xfrm>
            <a:off x="390715" y="546925"/>
            <a:ext cx="4745284" cy="3135059"/>
          </a:xfrm>
          <a:prstGeom prst="rect">
            <a:avLst/>
          </a:prstGeom>
        </p:spPr>
      </p:pic>
      <p:sp>
        <p:nvSpPr>
          <p:cNvPr id="6" name="Rectangle 5">
            <a:extLst>
              <a:ext uri="{FF2B5EF4-FFF2-40B4-BE49-F238E27FC236}">
                <a16:creationId xmlns:a16="http://schemas.microsoft.com/office/drawing/2014/main" id="{C479342E-7441-4850-AA3D-1A4AB656A135}"/>
              </a:ext>
            </a:extLst>
          </p:cNvPr>
          <p:cNvSpPr/>
          <p:nvPr/>
        </p:nvSpPr>
        <p:spPr>
          <a:xfrm>
            <a:off x="4401026" y="4635020"/>
            <a:ext cx="8473440" cy="1508105"/>
          </a:xfrm>
          <a:prstGeom prst="rect">
            <a:avLst/>
          </a:prstGeom>
        </p:spPr>
        <p:txBody>
          <a:bodyPr wrap="square">
            <a:spAutoFit/>
          </a:bodyPr>
          <a:lstStyle/>
          <a:p>
            <a:r>
              <a:rPr lang="en-US" sz="3600" b="1" dirty="0"/>
              <a:t>The "chime" sound on its devices</a:t>
            </a:r>
          </a:p>
          <a:p>
            <a:r>
              <a:rPr lang="en-US" sz="2800" dirty="0"/>
              <a:t>Apple trademarks everything associated with their products even the sounds they make.</a:t>
            </a:r>
            <a:endParaRPr lang="en-AU" sz="2800" dirty="0"/>
          </a:p>
        </p:txBody>
      </p:sp>
      <p:pic>
        <p:nvPicPr>
          <p:cNvPr id="7" name="Picture 6">
            <a:extLst>
              <a:ext uri="{FF2B5EF4-FFF2-40B4-BE49-F238E27FC236}">
                <a16:creationId xmlns:a16="http://schemas.microsoft.com/office/drawing/2014/main" id="{96B894B3-3282-4BDB-AD75-B34BE740D3BF}"/>
              </a:ext>
            </a:extLst>
          </p:cNvPr>
          <p:cNvPicPr>
            <a:picLocks noChangeAspect="1"/>
          </p:cNvPicPr>
          <p:nvPr/>
        </p:nvPicPr>
        <p:blipFill>
          <a:blip r:embed="rId3"/>
          <a:stretch>
            <a:fillRect/>
          </a:stretch>
        </p:blipFill>
        <p:spPr>
          <a:xfrm>
            <a:off x="1125343" y="4011168"/>
            <a:ext cx="2629643" cy="2299907"/>
          </a:xfrm>
          <a:prstGeom prst="rect">
            <a:avLst/>
          </a:prstGeom>
        </p:spPr>
      </p:pic>
    </p:spTree>
    <p:extLst>
      <p:ext uri="{BB962C8B-B14F-4D97-AF65-F5344CB8AC3E}">
        <p14:creationId xmlns:p14="http://schemas.microsoft.com/office/powerpoint/2010/main" val="272165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B887E-A5E2-4817-BA19-6138325E1779}"/>
              </a:ext>
            </a:extLst>
          </p:cNvPr>
          <p:cNvSpPr/>
          <p:nvPr/>
        </p:nvSpPr>
        <p:spPr>
          <a:xfrm>
            <a:off x="6291072" y="1352634"/>
            <a:ext cx="5510784" cy="2800767"/>
          </a:xfrm>
          <a:prstGeom prst="rect">
            <a:avLst/>
          </a:prstGeom>
        </p:spPr>
        <p:txBody>
          <a:bodyPr wrap="square">
            <a:spAutoFit/>
          </a:bodyPr>
          <a:lstStyle/>
          <a:p>
            <a:r>
              <a:rPr lang="en-US" sz="3600" b="1" dirty="0"/>
              <a:t>The term "realtor"</a:t>
            </a:r>
          </a:p>
          <a:p>
            <a:r>
              <a:rPr lang="en-US" sz="2800" dirty="0"/>
              <a:t>This term is frequently used as a synonym for a real-estate agent. "realtor" is a trademarked term</a:t>
            </a:r>
          </a:p>
          <a:p>
            <a:r>
              <a:rPr lang="en-US" sz="2800" dirty="0"/>
              <a:t>owned by the National Association of Realtors might just come calling.</a:t>
            </a:r>
            <a:endParaRPr lang="en-AU" sz="2800" dirty="0"/>
          </a:p>
        </p:txBody>
      </p:sp>
      <p:pic>
        <p:nvPicPr>
          <p:cNvPr id="3" name="Picture 2">
            <a:extLst>
              <a:ext uri="{FF2B5EF4-FFF2-40B4-BE49-F238E27FC236}">
                <a16:creationId xmlns:a16="http://schemas.microsoft.com/office/drawing/2014/main" id="{4AA76C39-7113-488E-B635-1A8EECC8F0F3}"/>
              </a:ext>
            </a:extLst>
          </p:cNvPr>
          <p:cNvPicPr>
            <a:picLocks noChangeAspect="1"/>
          </p:cNvPicPr>
          <p:nvPr/>
        </p:nvPicPr>
        <p:blipFill>
          <a:blip r:embed="rId2"/>
          <a:stretch>
            <a:fillRect/>
          </a:stretch>
        </p:blipFill>
        <p:spPr>
          <a:xfrm>
            <a:off x="902208" y="1029080"/>
            <a:ext cx="4853677" cy="3725799"/>
          </a:xfrm>
          <a:prstGeom prst="rect">
            <a:avLst/>
          </a:prstGeom>
        </p:spPr>
      </p:pic>
    </p:spTree>
    <p:extLst>
      <p:ext uri="{BB962C8B-B14F-4D97-AF65-F5344CB8AC3E}">
        <p14:creationId xmlns:p14="http://schemas.microsoft.com/office/powerpoint/2010/main" val="81437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EDEBC-7BFC-4B05-8E56-F0FFD3E3EA18}"/>
              </a:ext>
            </a:extLst>
          </p:cNvPr>
          <p:cNvSpPr/>
          <p:nvPr/>
        </p:nvSpPr>
        <p:spPr>
          <a:xfrm>
            <a:off x="5669280" y="1494550"/>
            <a:ext cx="5596128" cy="2800767"/>
          </a:xfrm>
          <a:prstGeom prst="rect">
            <a:avLst/>
          </a:prstGeom>
        </p:spPr>
        <p:txBody>
          <a:bodyPr wrap="square">
            <a:spAutoFit/>
          </a:bodyPr>
          <a:lstStyle/>
          <a:p>
            <a:r>
              <a:rPr lang="en-US" sz="3600" b="1" dirty="0"/>
              <a:t>Zippo's click sound</a:t>
            </a:r>
          </a:p>
          <a:p>
            <a:r>
              <a:rPr lang="en-US" sz="2800" dirty="0"/>
              <a:t>That satisfying sound you hear when you flick open a Zippo lighter. </a:t>
            </a:r>
          </a:p>
          <a:p>
            <a:r>
              <a:rPr lang="en-US" sz="2800" dirty="0"/>
              <a:t>The brand says the sound is so specific to their products that they secured a trademark for it in 2018.</a:t>
            </a:r>
            <a:endParaRPr lang="en-AU" sz="2800" dirty="0"/>
          </a:p>
        </p:txBody>
      </p:sp>
      <p:pic>
        <p:nvPicPr>
          <p:cNvPr id="3" name="Picture 2">
            <a:extLst>
              <a:ext uri="{FF2B5EF4-FFF2-40B4-BE49-F238E27FC236}">
                <a16:creationId xmlns:a16="http://schemas.microsoft.com/office/drawing/2014/main" id="{1DDEE176-EAF4-406B-A8C9-32BFE402B286}"/>
              </a:ext>
            </a:extLst>
          </p:cNvPr>
          <p:cNvPicPr>
            <a:picLocks noChangeAspect="1"/>
          </p:cNvPicPr>
          <p:nvPr/>
        </p:nvPicPr>
        <p:blipFill>
          <a:blip r:embed="rId2"/>
          <a:stretch>
            <a:fillRect/>
          </a:stretch>
        </p:blipFill>
        <p:spPr>
          <a:xfrm>
            <a:off x="926592" y="1041272"/>
            <a:ext cx="4491815" cy="3762375"/>
          </a:xfrm>
          <a:prstGeom prst="rect">
            <a:avLst/>
          </a:prstGeom>
        </p:spPr>
      </p:pic>
    </p:spTree>
    <p:extLst>
      <p:ext uri="{BB962C8B-B14F-4D97-AF65-F5344CB8AC3E}">
        <p14:creationId xmlns:p14="http://schemas.microsoft.com/office/powerpoint/2010/main" val="41054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301200-648F-481D-8AC5-669205FECAAB}"/>
              </a:ext>
            </a:extLst>
          </p:cNvPr>
          <p:cNvSpPr/>
          <p:nvPr/>
        </p:nvSpPr>
        <p:spPr>
          <a:xfrm>
            <a:off x="6669024" y="1624495"/>
            <a:ext cx="4706279" cy="2800767"/>
          </a:xfrm>
          <a:prstGeom prst="rect">
            <a:avLst/>
          </a:prstGeom>
        </p:spPr>
        <p:txBody>
          <a:bodyPr wrap="square">
            <a:spAutoFit/>
          </a:bodyPr>
          <a:lstStyle/>
          <a:p>
            <a:r>
              <a:rPr lang="en-US" sz="3600" b="1" dirty="0"/>
              <a:t>The word "onesie"</a:t>
            </a:r>
          </a:p>
          <a:p>
            <a:r>
              <a:rPr lang="en-US" sz="2800" dirty="0"/>
              <a:t>"onesie", a generic term for a baby's one-piece garment is the trademarked property of the Gerber Childrenswear Company.</a:t>
            </a:r>
            <a:endParaRPr lang="en-AU" sz="2800" dirty="0"/>
          </a:p>
        </p:txBody>
      </p:sp>
      <p:pic>
        <p:nvPicPr>
          <p:cNvPr id="3" name="Picture 2">
            <a:extLst>
              <a:ext uri="{FF2B5EF4-FFF2-40B4-BE49-F238E27FC236}">
                <a16:creationId xmlns:a16="http://schemas.microsoft.com/office/drawing/2014/main" id="{5A9214B0-4352-46E8-AAC6-5ED32BD61F1F}"/>
              </a:ext>
            </a:extLst>
          </p:cNvPr>
          <p:cNvPicPr>
            <a:picLocks noChangeAspect="1"/>
          </p:cNvPicPr>
          <p:nvPr/>
        </p:nvPicPr>
        <p:blipFill>
          <a:blip r:embed="rId2"/>
          <a:stretch>
            <a:fillRect/>
          </a:stretch>
        </p:blipFill>
        <p:spPr>
          <a:xfrm>
            <a:off x="955167" y="1405039"/>
            <a:ext cx="4706280" cy="3537204"/>
          </a:xfrm>
          <a:prstGeom prst="rect">
            <a:avLst/>
          </a:prstGeom>
        </p:spPr>
      </p:pic>
    </p:spTree>
    <p:extLst>
      <p:ext uri="{BB962C8B-B14F-4D97-AF65-F5344CB8AC3E}">
        <p14:creationId xmlns:p14="http://schemas.microsoft.com/office/powerpoint/2010/main" val="5428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D1B3BD-4DF2-4790-9897-D2E6BA7C75B1}"/>
              </a:ext>
            </a:extLst>
          </p:cNvPr>
          <p:cNvSpPr/>
          <p:nvPr/>
        </p:nvSpPr>
        <p:spPr>
          <a:xfrm>
            <a:off x="6766560" y="1235100"/>
            <a:ext cx="4315968" cy="2800767"/>
          </a:xfrm>
          <a:prstGeom prst="rect">
            <a:avLst/>
          </a:prstGeom>
        </p:spPr>
        <p:txBody>
          <a:bodyPr wrap="square">
            <a:spAutoFit/>
          </a:bodyPr>
          <a:lstStyle/>
          <a:p>
            <a:r>
              <a:rPr lang="en-US" sz="3600" b="1" dirty="0"/>
              <a:t>Tiffany blue</a:t>
            </a:r>
          </a:p>
          <a:p>
            <a:r>
              <a:rPr lang="en-US" sz="2800" dirty="0"/>
              <a:t>While it's often imitated, that widely recognized shade of blue is specific to the jewelry giant and legally trademarked.</a:t>
            </a:r>
            <a:endParaRPr lang="en-AU" sz="2800" dirty="0"/>
          </a:p>
        </p:txBody>
      </p:sp>
      <p:pic>
        <p:nvPicPr>
          <p:cNvPr id="3" name="Picture 2">
            <a:extLst>
              <a:ext uri="{FF2B5EF4-FFF2-40B4-BE49-F238E27FC236}">
                <a16:creationId xmlns:a16="http://schemas.microsoft.com/office/drawing/2014/main" id="{EE885B6D-D7BF-485C-A504-555A4056AF78}"/>
              </a:ext>
            </a:extLst>
          </p:cNvPr>
          <p:cNvPicPr>
            <a:picLocks noChangeAspect="1"/>
          </p:cNvPicPr>
          <p:nvPr/>
        </p:nvPicPr>
        <p:blipFill>
          <a:blip r:embed="rId2"/>
          <a:stretch>
            <a:fillRect/>
          </a:stretch>
        </p:blipFill>
        <p:spPr>
          <a:xfrm>
            <a:off x="637082" y="1424940"/>
            <a:ext cx="5458918" cy="3329940"/>
          </a:xfrm>
          <a:prstGeom prst="rect">
            <a:avLst/>
          </a:prstGeom>
        </p:spPr>
      </p:pic>
    </p:spTree>
    <p:extLst>
      <p:ext uri="{BB962C8B-B14F-4D97-AF65-F5344CB8AC3E}">
        <p14:creationId xmlns:p14="http://schemas.microsoft.com/office/powerpoint/2010/main" val="390188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1DF6A6-F7DA-4751-9629-77D111C63E68}"/>
              </a:ext>
            </a:extLst>
          </p:cNvPr>
          <p:cNvPicPr>
            <a:picLocks noChangeAspect="1"/>
          </p:cNvPicPr>
          <p:nvPr/>
        </p:nvPicPr>
        <p:blipFill>
          <a:blip r:embed="rId2"/>
          <a:stretch>
            <a:fillRect/>
          </a:stretch>
        </p:blipFill>
        <p:spPr>
          <a:xfrm>
            <a:off x="1030521" y="1042625"/>
            <a:ext cx="3467100" cy="3095625"/>
          </a:xfrm>
          <a:prstGeom prst="rect">
            <a:avLst/>
          </a:prstGeom>
        </p:spPr>
      </p:pic>
      <p:sp>
        <p:nvSpPr>
          <p:cNvPr id="6" name="Rectangle 5">
            <a:extLst>
              <a:ext uri="{FF2B5EF4-FFF2-40B4-BE49-F238E27FC236}">
                <a16:creationId xmlns:a16="http://schemas.microsoft.com/office/drawing/2014/main" id="{F8015744-1243-468E-B2CA-3C1291B5ADF4}"/>
              </a:ext>
            </a:extLst>
          </p:cNvPr>
          <p:cNvSpPr/>
          <p:nvPr/>
        </p:nvSpPr>
        <p:spPr>
          <a:xfrm>
            <a:off x="5031783" y="669571"/>
            <a:ext cx="5073112" cy="3939540"/>
          </a:xfrm>
          <a:prstGeom prst="rect">
            <a:avLst/>
          </a:prstGeom>
        </p:spPr>
        <p:txBody>
          <a:bodyPr wrap="square">
            <a:spAutoFit/>
          </a:bodyPr>
          <a:lstStyle/>
          <a:p>
            <a:r>
              <a:rPr lang="en-US" sz="3600" b="1" dirty="0"/>
              <a:t>The phrase "That's hot"</a:t>
            </a:r>
          </a:p>
          <a:p>
            <a:endParaRPr lang="en-US" dirty="0"/>
          </a:p>
          <a:p>
            <a:r>
              <a:rPr lang="en-US" sz="2800" dirty="0"/>
              <a:t>Reality TV-star-turned-DJ Paris Hilton </a:t>
            </a:r>
          </a:p>
          <a:p>
            <a:r>
              <a:rPr lang="en-US" sz="2800" dirty="0"/>
              <a:t>decided to trademark her phrase “</a:t>
            </a:r>
            <a:r>
              <a:rPr lang="en-US" sz="2800" dirty="0" err="1"/>
              <a:t>That’shot</a:t>
            </a:r>
            <a:r>
              <a:rPr lang="en-US" sz="2800" dirty="0"/>
              <a:t>”. </a:t>
            </a:r>
          </a:p>
          <a:p>
            <a:endParaRPr lang="en-US" sz="2800" dirty="0"/>
          </a:p>
          <a:p>
            <a:r>
              <a:rPr lang="en-US" sz="2800" dirty="0"/>
              <a:t>She sued Hallmark for use of the phrase on a greeting card.</a:t>
            </a:r>
            <a:endParaRPr lang="en-AU" sz="2800" dirty="0"/>
          </a:p>
        </p:txBody>
      </p:sp>
    </p:spTree>
    <p:extLst>
      <p:ext uri="{BB962C8B-B14F-4D97-AF65-F5344CB8AC3E}">
        <p14:creationId xmlns:p14="http://schemas.microsoft.com/office/powerpoint/2010/main" val="313479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DDD480-0C39-4E8E-95B3-1899053AC546}"/>
              </a:ext>
            </a:extLst>
          </p:cNvPr>
          <p:cNvSpPr/>
          <p:nvPr/>
        </p:nvSpPr>
        <p:spPr>
          <a:xfrm>
            <a:off x="6644640" y="878586"/>
            <a:ext cx="5059680" cy="3785652"/>
          </a:xfrm>
          <a:prstGeom prst="rect">
            <a:avLst/>
          </a:prstGeom>
        </p:spPr>
        <p:txBody>
          <a:bodyPr wrap="square">
            <a:spAutoFit/>
          </a:bodyPr>
          <a:lstStyle/>
          <a:p>
            <a:r>
              <a:rPr lang="en-US" sz="3600" b="1" dirty="0"/>
              <a:t>Boise State's blue football field</a:t>
            </a:r>
          </a:p>
          <a:p>
            <a:r>
              <a:rPr lang="en-US" sz="2800" dirty="0"/>
              <a:t>The blue turf is a signature of Boise State University's football stadium—in addition to being the first school to have a non-green field, they also have a trademark on the turf.</a:t>
            </a:r>
            <a:endParaRPr lang="en-AU" sz="2800" dirty="0"/>
          </a:p>
        </p:txBody>
      </p:sp>
      <p:pic>
        <p:nvPicPr>
          <p:cNvPr id="5" name="Picture 4">
            <a:extLst>
              <a:ext uri="{FF2B5EF4-FFF2-40B4-BE49-F238E27FC236}">
                <a16:creationId xmlns:a16="http://schemas.microsoft.com/office/drawing/2014/main" id="{EEF0ADB0-4CEE-4CC4-8E3F-6019D48BEA5D}"/>
              </a:ext>
            </a:extLst>
          </p:cNvPr>
          <p:cNvPicPr>
            <a:picLocks noChangeAspect="1"/>
          </p:cNvPicPr>
          <p:nvPr/>
        </p:nvPicPr>
        <p:blipFill>
          <a:blip r:embed="rId2"/>
          <a:stretch>
            <a:fillRect/>
          </a:stretch>
        </p:blipFill>
        <p:spPr>
          <a:xfrm>
            <a:off x="611269" y="1327041"/>
            <a:ext cx="5740763" cy="2888742"/>
          </a:xfrm>
          <a:prstGeom prst="rect">
            <a:avLst/>
          </a:prstGeom>
        </p:spPr>
      </p:pic>
    </p:spTree>
    <p:extLst>
      <p:ext uri="{BB962C8B-B14F-4D97-AF65-F5344CB8AC3E}">
        <p14:creationId xmlns:p14="http://schemas.microsoft.com/office/powerpoint/2010/main" val="263831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79CC92-8BC9-4F8F-BBC8-FEDA1175ED60}"/>
              </a:ext>
            </a:extLst>
          </p:cNvPr>
          <p:cNvSpPr/>
          <p:nvPr/>
        </p:nvSpPr>
        <p:spPr>
          <a:xfrm>
            <a:off x="5766815" y="358997"/>
            <a:ext cx="6096000" cy="1508105"/>
          </a:xfrm>
          <a:prstGeom prst="rect">
            <a:avLst/>
          </a:prstGeom>
        </p:spPr>
        <p:txBody>
          <a:bodyPr>
            <a:spAutoFit/>
          </a:bodyPr>
          <a:lstStyle/>
          <a:p>
            <a:r>
              <a:rPr lang="en-US" sz="3600" b="1" dirty="0"/>
              <a:t>Ping-pong</a:t>
            </a:r>
          </a:p>
          <a:p>
            <a:r>
              <a:rPr lang="en-US" sz="2800" dirty="0"/>
              <a:t>Ping-pong is trademarked by games company Parker Brothers</a:t>
            </a:r>
            <a:endParaRPr lang="en-AU" sz="2800" dirty="0"/>
          </a:p>
        </p:txBody>
      </p:sp>
      <p:pic>
        <p:nvPicPr>
          <p:cNvPr id="3" name="Picture 2">
            <a:extLst>
              <a:ext uri="{FF2B5EF4-FFF2-40B4-BE49-F238E27FC236}">
                <a16:creationId xmlns:a16="http://schemas.microsoft.com/office/drawing/2014/main" id="{6FF8F95A-7C6C-4AF3-AF01-581EB4E051F2}"/>
              </a:ext>
            </a:extLst>
          </p:cNvPr>
          <p:cNvPicPr>
            <a:picLocks noChangeAspect="1"/>
          </p:cNvPicPr>
          <p:nvPr/>
        </p:nvPicPr>
        <p:blipFill>
          <a:blip r:embed="rId2"/>
          <a:stretch>
            <a:fillRect/>
          </a:stretch>
        </p:blipFill>
        <p:spPr>
          <a:xfrm>
            <a:off x="1584597" y="358997"/>
            <a:ext cx="3735544" cy="2097652"/>
          </a:xfrm>
          <a:prstGeom prst="rect">
            <a:avLst/>
          </a:prstGeom>
        </p:spPr>
      </p:pic>
    </p:spTree>
    <p:extLst>
      <p:ext uri="{BB962C8B-B14F-4D97-AF65-F5344CB8AC3E}">
        <p14:creationId xmlns:p14="http://schemas.microsoft.com/office/powerpoint/2010/main" val="1301163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EC8B5D-B0B2-4728-85AD-ED5CA5FD3C1D}"/>
              </a:ext>
            </a:extLst>
          </p:cNvPr>
          <p:cNvSpPr/>
          <p:nvPr/>
        </p:nvSpPr>
        <p:spPr>
          <a:xfrm>
            <a:off x="6534912" y="1536174"/>
            <a:ext cx="5010912" cy="3785652"/>
          </a:xfrm>
          <a:prstGeom prst="rect">
            <a:avLst/>
          </a:prstGeom>
        </p:spPr>
        <p:txBody>
          <a:bodyPr wrap="square">
            <a:spAutoFit/>
          </a:bodyPr>
          <a:lstStyle/>
          <a:p>
            <a:r>
              <a:rPr lang="en-US" sz="3600" b="1" dirty="0"/>
              <a:t>The phrase "This sick beat"</a:t>
            </a:r>
          </a:p>
          <a:p>
            <a:r>
              <a:rPr lang="en-US" sz="2800" dirty="0"/>
              <a:t>Taylor Swift trademarked the phrase "this sick beat" from her hit single "Shake It Off," as well as "Nice to meet you, where you been?" and a handful of other utterances from her album 1989.</a:t>
            </a:r>
            <a:endParaRPr lang="en-AU" sz="2800" dirty="0"/>
          </a:p>
        </p:txBody>
      </p:sp>
      <p:pic>
        <p:nvPicPr>
          <p:cNvPr id="3" name="Picture 2">
            <a:extLst>
              <a:ext uri="{FF2B5EF4-FFF2-40B4-BE49-F238E27FC236}">
                <a16:creationId xmlns:a16="http://schemas.microsoft.com/office/drawing/2014/main" id="{A26C5F23-3413-40B7-B7A4-C50763513441}"/>
              </a:ext>
            </a:extLst>
          </p:cNvPr>
          <p:cNvPicPr>
            <a:picLocks noChangeAspect="1"/>
          </p:cNvPicPr>
          <p:nvPr/>
        </p:nvPicPr>
        <p:blipFill>
          <a:blip r:embed="rId2"/>
          <a:stretch>
            <a:fillRect/>
          </a:stretch>
        </p:blipFill>
        <p:spPr>
          <a:xfrm>
            <a:off x="646176" y="1335539"/>
            <a:ext cx="5532718" cy="4186922"/>
          </a:xfrm>
          <a:prstGeom prst="rect">
            <a:avLst/>
          </a:prstGeom>
        </p:spPr>
      </p:pic>
    </p:spTree>
    <p:extLst>
      <p:ext uri="{BB962C8B-B14F-4D97-AF65-F5344CB8AC3E}">
        <p14:creationId xmlns:p14="http://schemas.microsoft.com/office/powerpoint/2010/main" val="2691254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8B6A73-BFB7-407D-B539-1D5EC5FB6A2A}"/>
              </a:ext>
            </a:extLst>
          </p:cNvPr>
          <p:cNvSpPr/>
          <p:nvPr/>
        </p:nvSpPr>
        <p:spPr>
          <a:xfrm>
            <a:off x="5998464" y="1087827"/>
            <a:ext cx="5145024" cy="3662541"/>
          </a:xfrm>
          <a:prstGeom prst="rect">
            <a:avLst/>
          </a:prstGeom>
        </p:spPr>
        <p:txBody>
          <a:bodyPr wrap="square">
            <a:spAutoFit/>
          </a:bodyPr>
          <a:lstStyle/>
          <a:p>
            <a:r>
              <a:rPr lang="en-US" sz="3600" b="1" dirty="0"/>
              <a:t>Rapper 50 Cent's name</a:t>
            </a:r>
          </a:p>
          <a:p>
            <a:r>
              <a:rPr lang="en-US" sz="2800" dirty="0"/>
              <a:t>The rapper even sued Taco Bell for using his name and image in an advertisement that suggested he change his moniker to 79 Cent, 89 Cent, or 99 Cent in exchange for a donation to the charity of his choice.</a:t>
            </a:r>
            <a:endParaRPr lang="en-AU" sz="2800" dirty="0"/>
          </a:p>
        </p:txBody>
      </p:sp>
      <p:pic>
        <p:nvPicPr>
          <p:cNvPr id="3" name="Picture 2">
            <a:extLst>
              <a:ext uri="{FF2B5EF4-FFF2-40B4-BE49-F238E27FC236}">
                <a16:creationId xmlns:a16="http://schemas.microsoft.com/office/drawing/2014/main" id="{A1653097-8EE6-4F87-BBBC-EC730B66FDAC}"/>
              </a:ext>
            </a:extLst>
          </p:cNvPr>
          <p:cNvPicPr>
            <a:picLocks noChangeAspect="1"/>
          </p:cNvPicPr>
          <p:nvPr/>
        </p:nvPicPr>
        <p:blipFill>
          <a:blip r:embed="rId2"/>
          <a:stretch>
            <a:fillRect/>
          </a:stretch>
        </p:blipFill>
        <p:spPr>
          <a:xfrm>
            <a:off x="952118" y="738758"/>
            <a:ext cx="4302633" cy="5325041"/>
          </a:xfrm>
          <a:prstGeom prst="rect">
            <a:avLst/>
          </a:prstGeom>
        </p:spPr>
      </p:pic>
    </p:spTree>
    <p:extLst>
      <p:ext uri="{BB962C8B-B14F-4D97-AF65-F5344CB8AC3E}">
        <p14:creationId xmlns:p14="http://schemas.microsoft.com/office/powerpoint/2010/main" val="696373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6DCFA0-DD61-4596-B2E9-B1C1A415C544}"/>
              </a:ext>
            </a:extLst>
          </p:cNvPr>
          <p:cNvSpPr/>
          <p:nvPr/>
        </p:nvSpPr>
        <p:spPr>
          <a:xfrm>
            <a:off x="6412992" y="1564285"/>
            <a:ext cx="4120896" cy="2369880"/>
          </a:xfrm>
          <a:prstGeom prst="rect">
            <a:avLst/>
          </a:prstGeom>
        </p:spPr>
        <p:txBody>
          <a:bodyPr wrap="square">
            <a:spAutoFit/>
          </a:bodyPr>
          <a:lstStyle/>
          <a:p>
            <a:r>
              <a:rPr lang="en-US" sz="3600" b="1" dirty="0"/>
              <a:t>Post-It yellow</a:t>
            </a:r>
          </a:p>
          <a:p>
            <a:r>
              <a:rPr lang="en-US" sz="2800" dirty="0"/>
              <a:t>The Post-It's specific shade of yellow is only on office supplies made by it's parent company 3M.</a:t>
            </a:r>
            <a:endParaRPr lang="en-AU" sz="2800" dirty="0"/>
          </a:p>
        </p:txBody>
      </p:sp>
      <p:pic>
        <p:nvPicPr>
          <p:cNvPr id="3" name="Picture 2">
            <a:extLst>
              <a:ext uri="{FF2B5EF4-FFF2-40B4-BE49-F238E27FC236}">
                <a16:creationId xmlns:a16="http://schemas.microsoft.com/office/drawing/2014/main" id="{981DAF8A-AA44-44EF-A0EB-8857094B6E7A}"/>
              </a:ext>
            </a:extLst>
          </p:cNvPr>
          <p:cNvPicPr>
            <a:picLocks noChangeAspect="1"/>
          </p:cNvPicPr>
          <p:nvPr/>
        </p:nvPicPr>
        <p:blipFill>
          <a:blip r:embed="rId2"/>
          <a:stretch>
            <a:fillRect/>
          </a:stretch>
        </p:blipFill>
        <p:spPr>
          <a:xfrm>
            <a:off x="945070" y="726566"/>
            <a:ext cx="4630441" cy="4686681"/>
          </a:xfrm>
          <a:prstGeom prst="rect">
            <a:avLst/>
          </a:prstGeom>
        </p:spPr>
      </p:pic>
    </p:spTree>
    <p:extLst>
      <p:ext uri="{BB962C8B-B14F-4D97-AF65-F5344CB8AC3E}">
        <p14:creationId xmlns:p14="http://schemas.microsoft.com/office/powerpoint/2010/main" val="6073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12D62-D14D-438E-BE75-73EF24D12707}"/>
              </a:ext>
            </a:extLst>
          </p:cNvPr>
          <p:cNvSpPr/>
          <p:nvPr/>
        </p:nvSpPr>
        <p:spPr>
          <a:xfrm>
            <a:off x="6096000" y="1470166"/>
            <a:ext cx="4706112" cy="3662541"/>
          </a:xfrm>
          <a:prstGeom prst="rect">
            <a:avLst/>
          </a:prstGeom>
        </p:spPr>
        <p:txBody>
          <a:bodyPr wrap="square">
            <a:spAutoFit/>
          </a:bodyPr>
          <a:lstStyle/>
          <a:p>
            <a:r>
              <a:rPr lang="en-US" sz="3600" b="1" dirty="0"/>
              <a:t>Dry ice</a:t>
            </a:r>
          </a:p>
          <a:p>
            <a:r>
              <a:rPr lang="en-US" sz="2800" dirty="0"/>
              <a:t>Referring to solid carbon dioxide as "dry ice," uses a term that had been the trademark of the Dry Ice Corporation of America from 1925 to 1989, when it officially expired.</a:t>
            </a:r>
            <a:endParaRPr lang="en-AU" sz="2800" dirty="0"/>
          </a:p>
        </p:txBody>
      </p:sp>
      <p:pic>
        <p:nvPicPr>
          <p:cNvPr id="5" name="Picture 4">
            <a:extLst>
              <a:ext uri="{FF2B5EF4-FFF2-40B4-BE49-F238E27FC236}">
                <a16:creationId xmlns:a16="http://schemas.microsoft.com/office/drawing/2014/main" id="{C3E0563E-6D3B-4EDF-A6E2-B6A023E05FA6}"/>
              </a:ext>
            </a:extLst>
          </p:cNvPr>
          <p:cNvPicPr>
            <a:picLocks noChangeAspect="1"/>
          </p:cNvPicPr>
          <p:nvPr/>
        </p:nvPicPr>
        <p:blipFill>
          <a:blip r:embed="rId2"/>
          <a:stretch>
            <a:fillRect/>
          </a:stretch>
        </p:blipFill>
        <p:spPr>
          <a:xfrm>
            <a:off x="741045" y="1108519"/>
            <a:ext cx="4843982" cy="4341305"/>
          </a:xfrm>
          <a:prstGeom prst="rect">
            <a:avLst/>
          </a:prstGeom>
        </p:spPr>
      </p:pic>
    </p:spTree>
    <p:extLst>
      <p:ext uri="{BB962C8B-B14F-4D97-AF65-F5344CB8AC3E}">
        <p14:creationId xmlns:p14="http://schemas.microsoft.com/office/powerpoint/2010/main" val="2897526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3A21B-DC14-4997-ACDA-7DFE91737F6A}"/>
              </a:ext>
            </a:extLst>
          </p:cNvPr>
          <p:cNvSpPr/>
          <p:nvPr/>
        </p:nvSpPr>
        <p:spPr>
          <a:xfrm>
            <a:off x="5462016" y="1318504"/>
            <a:ext cx="6181344" cy="3662541"/>
          </a:xfrm>
          <a:prstGeom prst="rect">
            <a:avLst/>
          </a:prstGeom>
        </p:spPr>
        <p:txBody>
          <a:bodyPr wrap="square">
            <a:spAutoFit/>
          </a:bodyPr>
          <a:lstStyle/>
          <a:p>
            <a:r>
              <a:rPr lang="en-US" sz="3600" b="1" dirty="0"/>
              <a:t>Barbie pink  (Pantone 219C)</a:t>
            </a:r>
          </a:p>
          <a:p>
            <a:r>
              <a:rPr lang="en-US" sz="2800" dirty="0"/>
              <a:t>Barbie is a trademarked name, and her favorite color is also legally protected and owned by Mattel. </a:t>
            </a:r>
          </a:p>
          <a:p>
            <a:r>
              <a:rPr lang="en-US" sz="2800" dirty="0"/>
              <a:t>The brand sued RCA Records for using the color in the packaging for Aqua's single "Barbie Girl"—the song's title and lyric also got the band in hot water.</a:t>
            </a:r>
            <a:endParaRPr lang="en-AU" sz="2800" dirty="0"/>
          </a:p>
        </p:txBody>
      </p:sp>
      <p:pic>
        <p:nvPicPr>
          <p:cNvPr id="3" name="Picture 2">
            <a:extLst>
              <a:ext uri="{FF2B5EF4-FFF2-40B4-BE49-F238E27FC236}">
                <a16:creationId xmlns:a16="http://schemas.microsoft.com/office/drawing/2014/main" id="{D7875435-CD28-4090-BE43-A5BEFC46B6D7}"/>
              </a:ext>
            </a:extLst>
          </p:cNvPr>
          <p:cNvPicPr>
            <a:picLocks noChangeAspect="1"/>
          </p:cNvPicPr>
          <p:nvPr/>
        </p:nvPicPr>
        <p:blipFill>
          <a:blip r:embed="rId2"/>
          <a:stretch>
            <a:fillRect/>
          </a:stretch>
        </p:blipFill>
        <p:spPr>
          <a:xfrm>
            <a:off x="910208" y="762571"/>
            <a:ext cx="4210431" cy="5209877"/>
          </a:xfrm>
          <a:prstGeom prst="rect">
            <a:avLst/>
          </a:prstGeom>
        </p:spPr>
      </p:pic>
    </p:spTree>
    <p:extLst>
      <p:ext uri="{BB962C8B-B14F-4D97-AF65-F5344CB8AC3E}">
        <p14:creationId xmlns:p14="http://schemas.microsoft.com/office/powerpoint/2010/main" val="251704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CA3A13-44BF-4F90-9545-119047D549F5}"/>
              </a:ext>
            </a:extLst>
          </p:cNvPr>
          <p:cNvSpPr/>
          <p:nvPr/>
        </p:nvSpPr>
        <p:spPr>
          <a:xfrm>
            <a:off x="5057932" y="1336039"/>
            <a:ext cx="5779008" cy="2492990"/>
          </a:xfrm>
          <a:prstGeom prst="rect">
            <a:avLst/>
          </a:prstGeom>
        </p:spPr>
        <p:txBody>
          <a:bodyPr wrap="square">
            <a:spAutoFit/>
          </a:bodyPr>
          <a:lstStyle/>
          <a:p>
            <a:r>
              <a:rPr lang="en-US" sz="3600" b="1" dirty="0"/>
              <a:t>The phrase "Just a kid from Akron"</a:t>
            </a:r>
          </a:p>
          <a:p>
            <a:r>
              <a:rPr lang="en-US" sz="2800" dirty="0"/>
              <a:t>LeBron James has staked claim on a number of his signature phrases</a:t>
            </a:r>
          </a:p>
          <a:p>
            <a:r>
              <a:rPr lang="en-US" sz="2800" dirty="0"/>
              <a:t>most notably: "Just a kid from Akron."</a:t>
            </a:r>
            <a:endParaRPr lang="en-AU" sz="2800" dirty="0"/>
          </a:p>
        </p:txBody>
      </p:sp>
      <p:pic>
        <p:nvPicPr>
          <p:cNvPr id="3" name="Picture 2">
            <a:extLst>
              <a:ext uri="{FF2B5EF4-FFF2-40B4-BE49-F238E27FC236}">
                <a16:creationId xmlns:a16="http://schemas.microsoft.com/office/drawing/2014/main" id="{1101A5EE-ECD4-4B69-80D7-EDB67908059D}"/>
              </a:ext>
            </a:extLst>
          </p:cNvPr>
          <p:cNvPicPr>
            <a:picLocks noChangeAspect="1"/>
          </p:cNvPicPr>
          <p:nvPr/>
        </p:nvPicPr>
        <p:blipFill>
          <a:blip r:embed="rId2"/>
          <a:stretch>
            <a:fillRect/>
          </a:stretch>
        </p:blipFill>
        <p:spPr>
          <a:xfrm>
            <a:off x="1558829" y="662700"/>
            <a:ext cx="2687706" cy="5240182"/>
          </a:xfrm>
          <a:prstGeom prst="rect">
            <a:avLst/>
          </a:prstGeom>
        </p:spPr>
      </p:pic>
    </p:spTree>
    <p:extLst>
      <p:ext uri="{BB962C8B-B14F-4D97-AF65-F5344CB8AC3E}">
        <p14:creationId xmlns:p14="http://schemas.microsoft.com/office/powerpoint/2010/main" val="2424043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2AB5E2-C33F-4E6C-923D-EC4CD13BEB7F}"/>
              </a:ext>
            </a:extLst>
          </p:cNvPr>
          <p:cNvSpPr/>
          <p:nvPr/>
        </p:nvSpPr>
        <p:spPr>
          <a:xfrm>
            <a:off x="5527109" y="1836133"/>
            <a:ext cx="6096000" cy="1938992"/>
          </a:xfrm>
          <a:prstGeom prst="rect">
            <a:avLst/>
          </a:prstGeom>
        </p:spPr>
        <p:txBody>
          <a:bodyPr>
            <a:spAutoFit/>
          </a:bodyPr>
          <a:lstStyle/>
          <a:p>
            <a:r>
              <a:rPr lang="en-US" sz="3600" b="1" dirty="0"/>
              <a:t>The word "Bam!"</a:t>
            </a:r>
          </a:p>
          <a:p>
            <a:r>
              <a:rPr lang="en-US" sz="2800" dirty="0"/>
              <a:t>Celebrity chef, Emeril Lagasse's signature shout is trademarked as it relates to kitchenware.</a:t>
            </a:r>
            <a:endParaRPr lang="en-AU" sz="2800" dirty="0"/>
          </a:p>
        </p:txBody>
      </p:sp>
      <p:pic>
        <p:nvPicPr>
          <p:cNvPr id="3" name="Picture 2">
            <a:extLst>
              <a:ext uri="{FF2B5EF4-FFF2-40B4-BE49-F238E27FC236}">
                <a16:creationId xmlns:a16="http://schemas.microsoft.com/office/drawing/2014/main" id="{AB1DDBA9-E931-4EE5-A01D-9328F10BFDD6}"/>
              </a:ext>
            </a:extLst>
          </p:cNvPr>
          <p:cNvPicPr>
            <a:picLocks noChangeAspect="1"/>
          </p:cNvPicPr>
          <p:nvPr/>
        </p:nvPicPr>
        <p:blipFill>
          <a:blip r:embed="rId2"/>
          <a:stretch>
            <a:fillRect/>
          </a:stretch>
        </p:blipFill>
        <p:spPr>
          <a:xfrm>
            <a:off x="1520932" y="888358"/>
            <a:ext cx="3701996" cy="4647761"/>
          </a:xfrm>
          <a:prstGeom prst="rect">
            <a:avLst/>
          </a:prstGeom>
        </p:spPr>
      </p:pic>
    </p:spTree>
    <p:extLst>
      <p:ext uri="{BB962C8B-B14F-4D97-AF65-F5344CB8AC3E}">
        <p14:creationId xmlns:p14="http://schemas.microsoft.com/office/powerpoint/2010/main" val="4001129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821EC-80B9-478F-84F9-B13F74A8F8D4}"/>
              </a:ext>
            </a:extLst>
          </p:cNvPr>
          <p:cNvSpPr/>
          <p:nvPr/>
        </p:nvSpPr>
        <p:spPr>
          <a:xfrm>
            <a:off x="5140270" y="1622925"/>
            <a:ext cx="6096000" cy="3231654"/>
          </a:xfrm>
          <a:prstGeom prst="rect">
            <a:avLst/>
          </a:prstGeom>
        </p:spPr>
        <p:txBody>
          <a:bodyPr>
            <a:spAutoFit/>
          </a:bodyPr>
          <a:lstStyle/>
          <a:p>
            <a:r>
              <a:rPr lang="en-US" sz="3600" b="1" dirty="0"/>
              <a:t>Guy Fieri's name</a:t>
            </a:r>
          </a:p>
          <a:p>
            <a:r>
              <a:rPr lang="en-US" sz="2800" dirty="0"/>
              <a:t>Food Network star Guy Fieri trademarked his name under International Class 30, meaning you can't use his moniker in association with virtually any food product. </a:t>
            </a:r>
          </a:p>
          <a:p>
            <a:r>
              <a:rPr lang="en-US" sz="2800" dirty="0"/>
              <a:t>He also owns the phrase "flavor town“.</a:t>
            </a:r>
            <a:endParaRPr lang="en-AU" sz="2800" dirty="0"/>
          </a:p>
        </p:txBody>
      </p:sp>
      <p:pic>
        <p:nvPicPr>
          <p:cNvPr id="3" name="Picture 2">
            <a:extLst>
              <a:ext uri="{FF2B5EF4-FFF2-40B4-BE49-F238E27FC236}">
                <a16:creationId xmlns:a16="http://schemas.microsoft.com/office/drawing/2014/main" id="{163DB388-7B1E-4026-9768-005795039F65}"/>
              </a:ext>
            </a:extLst>
          </p:cNvPr>
          <p:cNvPicPr>
            <a:picLocks noChangeAspect="1"/>
          </p:cNvPicPr>
          <p:nvPr/>
        </p:nvPicPr>
        <p:blipFill>
          <a:blip r:embed="rId2"/>
          <a:stretch>
            <a:fillRect/>
          </a:stretch>
        </p:blipFill>
        <p:spPr>
          <a:xfrm>
            <a:off x="1082781" y="895219"/>
            <a:ext cx="3768187" cy="5067562"/>
          </a:xfrm>
          <a:prstGeom prst="rect">
            <a:avLst/>
          </a:prstGeom>
        </p:spPr>
      </p:pic>
    </p:spTree>
    <p:extLst>
      <p:ext uri="{BB962C8B-B14F-4D97-AF65-F5344CB8AC3E}">
        <p14:creationId xmlns:p14="http://schemas.microsoft.com/office/powerpoint/2010/main" val="317062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4D8D16-C436-47DC-ADEA-617AB43CAEA9}"/>
              </a:ext>
            </a:extLst>
          </p:cNvPr>
          <p:cNvSpPr/>
          <p:nvPr/>
        </p:nvSpPr>
        <p:spPr>
          <a:xfrm>
            <a:off x="4386020" y="675385"/>
            <a:ext cx="7609667" cy="4370427"/>
          </a:xfrm>
          <a:prstGeom prst="rect">
            <a:avLst/>
          </a:prstGeom>
        </p:spPr>
        <p:txBody>
          <a:bodyPr wrap="square">
            <a:spAutoFit/>
          </a:bodyPr>
          <a:lstStyle/>
          <a:p>
            <a:r>
              <a:rPr lang="en-US" sz="3600" b="1" dirty="0"/>
              <a:t>Photos of the Eiffel Tower at night</a:t>
            </a:r>
          </a:p>
          <a:p>
            <a:endParaRPr lang="en-US" dirty="0"/>
          </a:p>
          <a:p>
            <a:r>
              <a:rPr lang="en-US" sz="2800" dirty="0"/>
              <a:t>The tower itself is part of the public domain, but its lighting display is a separate work of art—and copyrighted. </a:t>
            </a:r>
          </a:p>
          <a:p>
            <a:endParaRPr lang="en-US" sz="2800" dirty="0"/>
          </a:p>
          <a:p>
            <a:r>
              <a:rPr lang="en-US" sz="2800" dirty="0"/>
              <a:t>If you did want to sell your nighttime image of the magnificent illumination, you would need to request permission from the Société </a:t>
            </a:r>
            <a:r>
              <a:rPr lang="en-US" sz="2800" dirty="0" err="1"/>
              <a:t>d'Exploitation</a:t>
            </a:r>
            <a:r>
              <a:rPr lang="en-US" sz="2800" dirty="0"/>
              <a:t> de la Tour Eiffel, which runs the famous landmark.</a:t>
            </a:r>
            <a:endParaRPr lang="en-AU" sz="2800" dirty="0"/>
          </a:p>
        </p:txBody>
      </p:sp>
      <p:pic>
        <p:nvPicPr>
          <p:cNvPr id="3" name="Picture 2">
            <a:extLst>
              <a:ext uri="{FF2B5EF4-FFF2-40B4-BE49-F238E27FC236}">
                <a16:creationId xmlns:a16="http://schemas.microsoft.com/office/drawing/2014/main" id="{71BD6A42-941E-490A-9F71-C4D9E5A995D7}"/>
              </a:ext>
            </a:extLst>
          </p:cNvPr>
          <p:cNvPicPr>
            <a:picLocks noChangeAspect="1"/>
          </p:cNvPicPr>
          <p:nvPr/>
        </p:nvPicPr>
        <p:blipFill>
          <a:blip r:embed="rId2"/>
          <a:stretch>
            <a:fillRect/>
          </a:stretch>
        </p:blipFill>
        <p:spPr>
          <a:xfrm>
            <a:off x="871699" y="455585"/>
            <a:ext cx="3173359" cy="5412233"/>
          </a:xfrm>
          <a:prstGeom prst="rect">
            <a:avLst/>
          </a:prstGeom>
        </p:spPr>
      </p:pic>
    </p:spTree>
    <p:extLst>
      <p:ext uri="{BB962C8B-B14F-4D97-AF65-F5344CB8AC3E}">
        <p14:creationId xmlns:p14="http://schemas.microsoft.com/office/powerpoint/2010/main" val="452518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4CE70-3CB7-4A4D-80BB-69BE30392092}"/>
              </a:ext>
            </a:extLst>
          </p:cNvPr>
          <p:cNvSpPr/>
          <p:nvPr/>
        </p:nvSpPr>
        <p:spPr>
          <a:xfrm>
            <a:off x="7005234" y="1141935"/>
            <a:ext cx="4695986" cy="3354765"/>
          </a:xfrm>
          <a:prstGeom prst="rect">
            <a:avLst/>
          </a:prstGeom>
        </p:spPr>
        <p:txBody>
          <a:bodyPr wrap="square">
            <a:spAutoFit/>
          </a:bodyPr>
          <a:lstStyle/>
          <a:p>
            <a:r>
              <a:rPr lang="en-US" sz="3600" b="1" dirty="0"/>
              <a:t>The New York Stock Exchange bell ring</a:t>
            </a:r>
          </a:p>
          <a:p>
            <a:r>
              <a:rPr lang="en-US" sz="2800" dirty="0"/>
              <a:t>The bell's iconic clang is </a:t>
            </a:r>
            <a:r>
              <a:rPr lang="en-US" sz="2800" dirty="0" err="1"/>
              <a:t>is</a:t>
            </a:r>
            <a:r>
              <a:rPr lang="en-US" sz="2800" dirty="0"/>
              <a:t> owned by the NYSE, as are the capitalized versions of the phrases: "Opening Bell" and "Closing Bell."</a:t>
            </a:r>
            <a:endParaRPr lang="en-AU" sz="2800" dirty="0"/>
          </a:p>
        </p:txBody>
      </p:sp>
      <p:pic>
        <p:nvPicPr>
          <p:cNvPr id="3" name="Picture 2">
            <a:extLst>
              <a:ext uri="{FF2B5EF4-FFF2-40B4-BE49-F238E27FC236}">
                <a16:creationId xmlns:a16="http://schemas.microsoft.com/office/drawing/2014/main" id="{A3CD6631-37FF-4A0C-B987-0853AA3CB6CF}"/>
              </a:ext>
            </a:extLst>
          </p:cNvPr>
          <p:cNvPicPr>
            <a:picLocks noChangeAspect="1"/>
          </p:cNvPicPr>
          <p:nvPr/>
        </p:nvPicPr>
        <p:blipFill>
          <a:blip r:embed="rId2"/>
          <a:stretch>
            <a:fillRect/>
          </a:stretch>
        </p:blipFill>
        <p:spPr>
          <a:xfrm>
            <a:off x="690562" y="632685"/>
            <a:ext cx="6080242" cy="4605742"/>
          </a:xfrm>
          <a:prstGeom prst="rect">
            <a:avLst/>
          </a:prstGeom>
        </p:spPr>
      </p:pic>
      <p:sp>
        <p:nvSpPr>
          <p:cNvPr id="4" name="Rectangle 3">
            <a:extLst>
              <a:ext uri="{FF2B5EF4-FFF2-40B4-BE49-F238E27FC236}">
                <a16:creationId xmlns:a16="http://schemas.microsoft.com/office/drawing/2014/main" id="{CF826684-655A-4CB5-A553-38D980013A62}"/>
              </a:ext>
            </a:extLst>
          </p:cNvPr>
          <p:cNvSpPr/>
          <p:nvPr/>
        </p:nvSpPr>
        <p:spPr>
          <a:xfrm>
            <a:off x="4379159" y="5716065"/>
            <a:ext cx="7184146" cy="954107"/>
          </a:xfrm>
          <a:prstGeom prst="rect">
            <a:avLst/>
          </a:prstGeom>
        </p:spPr>
        <p:txBody>
          <a:bodyPr wrap="none">
            <a:spAutoFit/>
          </a:bodyPr>
          <a:lstStyle/>
          <a:p>
            <a:r>
              <a:rPr lang="en-AU" sz="2800" dirty="0">
                <a:hlinkClick r:id="rId3"/>
              </a:rPr>
              <a:t>https://bestlifeonline.com/surprising-copyright/</a:t>
            </a:r>
            <a:endParaRPr lang="en-AU" sz="2800" dirty="0"/>
          </a:p>
          <a:p>
            <a:endParaRPr lang="en-AU" sz="2800" dirty="0"/>
          </a:p>
        </p:txBody>
      </p:sp>
    </p:spTree>
    <p:extLst>
      <p:ext uri="{BB962C8B-B14F-4D97-AF65-F5344CB8AC3E}">
        <p14:creationId xmlns:p14="http://schemas.microsoft.com/office/powerpoint/2010/main" val="4076976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CE0A-F398-40AB-A387-618A971186C7}"/>
              </a:ext>
            </a:extLst>
          </p:cNvPr>
          <p:cNvSpPr>
            <a:spLocks noGrp="1"/>
          </p:cNvSpPr>
          <p:nvPr>
            <p:ph type="title"/>
          </p:nvPr>
        </p:nvSpPr>
        <p:spPr>
          <a:xfrm>
            <a:off x="3069336" y="2103437"/>
            <a:ext cx="6428232" cy="1325563"/>
          </a:xfrm>
        </p:spPr>
        <p:txBody>
          <a:bodyPr/>
          <a:lstStyle/>
          <a:p>
            <a:r>
              <a:rPr lang="en-AU" b="1" dirty="0"/>
              <a:t>Unusual Copyright Claims</a:t>
            </a:r>
          </a:p>
        </p:txBody>
      </p:sp>
      <p:sp>
        <p:nvSpPr>
          <p:cNvPr id="5" name="Rectangle 4">
            <a:extLst>
              <a:ext uri="{FF2B5EF4-FFF2-40B4-BE49-F238E27FC236}">
                <a16:creationId xmlns:a16="http://schemas.microsoft.com/office/drawing/2014/main" id="{EDCB1A2F-30FA-4BC6-8290-8B76DBAF741B}"/>
              </a:ext>
            </a:extLst>
          </p:cNvPr>
          <p:cNvSpPr/>
          <p:nvPr/>
        </p:nvSpPr>
        <p:spPr>
          <a:xfrm>
            <a:off x="176784" y="935659"/>
            <a:ext cx="11838432" cy="954107"/>
          </a:xfrm>
          <a:prstGeom prst="rect">
            <a:avLst/>
          </a:prstGeom>
        </p:spPr>
        <p:txBody>
          <a:bodyPr wrap="square">
            <a:spAutoFit/>
          </a:bodyPr>
          <a:lstStyle/>
          <a:p>
            <a:r>
              <a:rPr lang="en-AU" sz="2800" dirty="0">
                <a:hlinkClick r:id="rId2"/>
              </a:rPr>
              <a:t>https://listverse.com/2018/07/15/top-10-craziest-copyright-claims-ever-made/</a:t>
            </a:r>
            <a:endParaRPr lang="en-AU" sz="2800" dirty="0"/>
          </a:p>
          <a:p>
            <a:endParaRPr lang="en-AU" sz="2800" dirty="0"/>
          </a:p>
        </p:txBody>
      </p:sp>
    </p:spTree>
    <p:extLst>
      <p:ext uri="{BB962C8B-B14F-4D97-AF65-F5344CB8AC3E}">
        <p14:creationId xmlns:p14="http://schemas.microsoft.com/office/powerpoint/2010/main" val="136743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CFC054-EAA4-46A9-AFEF-03112340D6D7}"/>
              </a:ext>
            </a:extLst>
          </p:cNvPr>
          <p:cNvSpPr/>
          <p:nvPr/>
        </p:nvSpPr>
        <p:spPr>
          <a:xfrm>
            <a:off x="5109274" y="925501"/>
            <a:ext cx="6250984" cy="3477875"/>
          </a:xfrm>
          <a:prstGeom prst="rect">
            <a:avLst/>
          </a:prstGeom>
        </p:spPr>
        <p:txBody>
          <a:bodyPr wrap="square">
            <a:spAutoFit/>
          </a:bodyPr>
          <a:lstStyle/>
          <a:p>
            <a:r>
              <a:rPr lang="en-US" sz="3600" b="1" dirty="0"/>
              <a:t>Usain Bolt's "lightning bolt" gesture</a:t>
            </a:r>
          </a:p>
          <a:p>
            <a:endParaRPr lang="en-US" sz="3600" dirty="0"/>
          </a:p>
          <a:p>
            <a:r>
              <a:rPr lang="en-US" sz="2800" dirty="0"/>
              <a:t>A gesture can be trademarked. </a:t>
            </a:r>
          </a:p>
          <a:p>
            <a:r>
              <a:rPr lang="en-US" sz="2800" dirty="0"/>
              <a:t>In addition to trademarking his name, runner Usain Bolt has trademarked his signature "lightning bolt" victory move.</a:t>
            </a:r>
            <a:endParaRPr lang="en-AU" sz="2800" dirty="0"/>
          </a:p>
        </p:txBody>
      </p:sp>
      <p:pic>
        <p:nvPicPr>
          <p:cNvPr id="3" name="Picture 2">
            <a:extLst>
              <a:ext uri="{FF2B5EF4-FFF2-40B4-BE49-F238E27FC236}">
                <a16:creationId xmlns:a16="http://schemas.microsoft.com/office/drawing/2014/main" id="{471CAC6A-62BC-4FDE-9E6B-9758853AA859}"/>
              </a:ext>
            </a:extLst>
          </p:cNvPr>
          <p:cNvPicPr>
            <a:picLocks noChangeAspect="1"/>
          </p:cNvPicPr>
          <p:nvPr/>
        </p:nvPicPr>
        <p:blipFill>
          <a:blip r:embed="rId2"/>
          <a:stretch>
            <a:fillRect/>
          </a:stretch>
        </p:blipFill>
        <p:spPr>
          <a:xfrm>
            <a:off x="598299" y="1014592"/>
            <a:ext cx="4144084" cy="4456309"/>
          </a:xfrm>
          <a:prstGeom prst="rect">
            <a:avLst/>
          </a:prstGeom>
        </p:spPr>
      </p:pic>
    </p:spTree>
    <p:extLst>
      <p:ext uri="{BB962C8B-B14F-4D97-AF65-F5344CB8AC3E}">
        <p14:creationId xmlns:p14="http://schemas.microsoft.com/office/powerpoint/2010/main" val="243319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0131D-E096-4D12-89DF-09AD3DBA294D}"/>
              </a:ext>
            </a:extLst>
          </p:cNvPr>
          <p:cNvSpPr/>
          <p:nvPr/>
        </p:nvSpPr>
        <p:spPr>
          <a:xfrm>
            <a:off x="5047488" y="1052221"/>
            <a:ext cx="5864352" cy="3231654"/>
          </a:xfrm>
          <a:prstGeom prst="rect">
            <a:avLst/>
          </a:prstGeom>
        </p:spPr>
        <p:txBody>
          <a:bodyPr wrap="square">
            <a:spAutoFit/>
          </a:bodyPr>
          <a:lstStyle/>
          <a:p>
            <a:r>
              <a:rPr lang="en-US" sz="3600" b="1" dirty="0"/>
              <a:t>The Law &amp; Order sound</a:t>
            </a:r>
          </a:p>
          <a:p>
            <a:endParaRPr lang="en-US" sz="2800" dirty="0"/>
          </a:p>
          <a:p>
            <a:r>
              <a:rPr lang="en-US" sz="2800" dirty="0"/>
              <a:t>That "dun </a:t>
            </a:r>
            <a:r>
              <a:rPr lang="en-US" sz="2800" dirty="0" err="1"/>
              <a:t>dun</a:t>
            </a:r>
            <a:r>
              <a:rPr lang="en-US" sz="2800" dirty="0"/>
              <a:t>" sound that precedes every episode of Law &amp; Order was created by composer Mike Post, and its trademark is owned by NBCUniversal Media.</a:t>
            </a:r>
            <a:endParaRPr lang="en-AU" sz="2800" dirty="0"/>
          </a:p>
        </p:txBody>
      </p:sp>
      <p:pic>
        <p:nvPicPr>
          <p:cNvPr id="3" name="Picture 2">
            <a:extLst>
              <a:ext uri="{FF2B5EF4-FFF2-40B4-BE49-F238E27FC236}">
                <a16:creationId xmlns:a16="http://schemas.microsoft.com/office/drawing/2014/main" id="{D83C9CB3-57AF-4A7F-A0CB-A1EBBE98B67F}"/>
              </a:ext>
            </a:extLst>
          </p:cNvPr>
          <p:cNvPicPr>
            <a:picLocks noChangeAspect="1"/>
          </p:cNvPicPr>
          <p:nvPr/>
        </p:nvPicPr>
        <p:blipFill>
          <a:blip r:embed="rId2"/>
          <a:stretch>
            <a:fillRect/>
          </a:stretch>
        </p:blipFill>
        <p:spPr>
          <a:xfrm>
            <a:off x="721232" y="1052221"/>
            <a:ext cx="4106799" cy="4400142"/>
          </a:xfrm>
          <a:prstGeom prst="rect">
            <a:avLst/>
          </a:prstGeom>
        </p:spPr>
      </p:pic>
    </p:spTree>
    <p:extLst>
      <p:ext uri="{BB962C8B-B14F-4D97-AF65-F5344CB8AC3E}">
        <p14:creationId xmlns:p14="http://schemas.microsoft.com/office/powerpoint/2010/main" val="118512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9B5730-7B15-4724-974A-89169B93AB2C}"/>
              </a:ext>
            </a:extLst>
          </p:cNvPr>
          <p:cNvSpPr/>
          <p:nvPr/>
        </p:nvSpPr>
        <p:spPr>
          <a:xfrm>
            <a:off x="5510784" y="1474554"/>
            <a:ext cx="5876544" cy="3508653"/>
          </a:xfrm>
          <a:prstGeom prst="rect">
            <a:avLst/>
          </a:prstGeom>
        </p:spPr>
        <p:txBody>
          <a:bodyPr wrap="square">
            <a:spAutoFit/>
          </a:bodyPr>
          <a:lstStyle/>
          <a:p>
            <a:r>
              <a:rPr lang="en-US" sz="3600" b="1" dirty="0"/>
              <a:t>Reese's orange</a:t>
            </a:r>
          </a:p>
          <a:p>
            <a:endParaRPr lang="en-US" dirty="0"/>
          </a:p>
          <a:p>
            <a:r>
              <a:rPr lang="en-US" sz="2800" dirty="0"/>
              <a:t>The orange color on the peanut butter cup's packaging is not on any other food wrapper. </a:t>
            </a:r>
          </a:p>
          <a:p>
            <a:r>
              <a:rPr lang="en-US" sz="2800" dirty="0"/>
              <a:t>Reese's wrappers clearly state the "orange background color is a registered trademark."</a:t>
            </a:r>
            <a:endParaRPr lang="en-AU" sz="2800" dirty="0"/>
          </a:p>
        </p:txBody>
      </p:sp>
      <p:pic>
        <p:nvPicPr>
          <p:cNvPr id="3" name="Picture 2">
            <a:extLst>
              <a:ext uri="{FF2B5EF4-FFF2-40B4-BE49-F238E27FC236}">
                <a16:creationId xmlns:a16="http://schemas.microsoft.com/office/drawing/2014/main" id="{FB4048BD-D90D-451F-9A64-9B196652FCA5}"/>
              </a:ext>
            </a:extLst>
          </p:cNvPr>
          <p:cNvPicPr>
            <a:picLocks noChangeAspect="1"/>
          </p:cNvPicPr>
          <p:nvPr/>
        </p:nvPicPr>
        <p:blipFill>
          <a:blip r:embed="rId2"/>
          <a:stretch>
            <a:fillRect/>
          </a:stretch>
        </p:blipFill>
        <p:spPr>
          <a:xfrm>
            <a:off x="513397" y="1474554"/>
            <a:ext cx="4581525" cy="3048000"/>
          </a:xfrm>
          <a:prstGeom prst="rect">
            <a:avLst/>
          </a:prstGeom>
        </p:spPr>
      </p:pic>
    </p:spTree>
    <p:extLst>
      <p:ext uri="{BB962C8B-B14F-4D97-AF65-F5344CB8AC3E}">
        <p14:creationId xmlns:p14="http://schemas.microsoft.com/office/powerpoint/2010/main" val="336640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529558-9812-4A11-9DE6-774E74B62677}"/>
              </a:ext>
            </a:extLst>
          </p:cNvPr>
          <p:cNvSpPr/>
          <p:nvPr/>
        </p:nvSpPr>
        <p:spPr>
          <a:xfrm>
            <a:off x="6204620" y="1535418"/>
            <a:ext cx="6096000" cy="3231654"/>
          </a:xfrm>
          <a:prstGeom prst="rect">
            <a:avLst/>
          </a:prstGeom>
        </p:spPr>
        <p:txBody>
          <a:bodyPr>
            <a:spAutoFit/>
          </a:bodyPr>
          <a:lstStyle/>
          <a:p>
            <a:r>
              <a:rPr lang="en-US" sz="3600" b="1" dirty="0"/>
              <a:t>The word "baggies"</a:t>
            </a:r>
          </a:p>
          <a:p>
            <a:endParaRPr lang="en-US" sz="2800" dirty="0"/>
          </a:p>
          <a:p>
            <a:r>
              <a:rPr lang="en-US" sz="2800" dirty="0"/>
              <a:t>"Baggies" is a registered trademark of the Pactiv Corporation, which owns Hefty and is a subsidiary of Reynolds Group Holdings—the folks behind Reynolds Wrap.</a:t>
            </a:r>
            <a:endParaRPr lang="en-AU" sz="2800" dirty="0"/>
          </a:p>
        </p:txBody>
      </p:sp>
      <p:pic>
        <p:nvPicPr>
          <p:cNvPr id="3" name="Picture 2">
            <a:extLst>
              <a:ext uri="{FF2B5EF4-FFF2-40B4-BE49-F238E27FC236}">
                <a16:creationId xmlns:a16="http://schemas.microsoft.com/office/drawing/2014/main" id="{2BC1FF37-39E8-49B3-869B-AE8D6B92A91E}"/>
              </a:ext>
            </a:extLst>
          </p:cNvPr>
          <p:cNvPicPr>
            <a:picLocks noChangeAspect="1"/>
          </p:cNvPicPr>
          <p:nvPr/>
        </p:nvPicPr>
        <p:blipFill>
          <a:blip r:embed="rId2"/>
          <a:stretch>
            <a:fillRect/>
          </a:stretch>
        </p:blipFill>
        <p:spPr>
          <a:xfrm>
            <a:off x="609599" y="1054126"/>
            <a:ext cx="5377783" cy="3712946"/>
          </a:xfrm>
          <a:prstGeom prst="rect">
            <a:avLst/>
          </a:prstGeom>
        </p:spPr>
      </p:pic>
    </p:spTree>
    <p:extLst>
      <p:ext uri="{BB962C8B-B14F-4D97-AF65-F5344CB8AC3E}">
        <p14:creationId xmlns:p14="http://schemas.microsoft.com/office/powerpoint/2010/main" val="170140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F8727E-DED1-48D3-BCB1-4915C1AE0367}"/>
              </a:ext>
            </a:extLst>
          </p:cNvPr>
          <p:cNvSpPr/>
          <p:nvPr/>
        </p:nvSpPr>
        <p:spPr>
          <a:xfrm>
            <a:off x="5913120" y="674400"/>
            <a:ext cx="5120640" cy="5509200"/>
          </a:xfrm>
          <a:prstGeom prst="rect">
            <a:avLst/>
          </a:prstGeom>
        </p:spPr>
        <p:txBody>
          <a:bodyPr wrap="square">
            <a:spAutoFit/>
          </a:bodyPr>
          <a:lstStyle/>
          <a:p>
            <a:r>
              <a:rPr lang="en-US" sz="3600" b="1" dirty="0"/>
              <a:t>The phrase "Let's get ready to rumble"</a:t>
            </a:r>
          </a:p>
          <a:p>
            <a:r>
              <a:rPr lang="en-US" sz="2800" dirty="0"/>
              <a:t>Boxing and wrestling announcer Michael Buffer knew he had a good idea on his hands when he came up with the phrase "Let's get ready to rumble!" </a:t>
            </a:r>
          </a:p>
          <a:p>
            <a:r>
              <a:rPr lang="en-US" sz="2800" dirty="0"/>
              <a:t>Buffer trademarked the phrase in 1992 and has reportedly made more than $400 million from licensing its use in the decades since.</a:t>
            </a:r>
            <a:endParaRPr lang="en-AU" sz="2800" dirty="0"/>
          </a:p>
        </p:txBody>
      </p:sp>
      <p:pic>
        <p:nvPicPr>
          <p:cNvPr id="3" name="Picture 2">
            <a:extLst>
              <a:ext uri="{FF2B5EF4-FFF2-40B4-BE49-F238E27FC236}">
                <a16:creationId xmlns:a16="http://schemas.microsoft.com/office/drawing/2014/main" id="{EAD285A6-FFAA-4BF6-9CB4-8C0067BFF7D7}"/>
              </a:ext>
            </a:extLst>
          </p:cNvPr>
          <p:cNvPicPr>
            <a:picLocks noChangeAspect="1"/>
          </p:cNvPicPr>
          <p:nvPr/>
        </p:nvPicPr>
        <p:blipFill>
          <a:blip r:embed="rId2"/>
          <a:stretch>
            <a:fillRect/>
          </a:stretch>
        </p:blipFill>
        <p:spPr>
          <a:xfrm>
            <a:off x="318134" y="1484376"/>
            <a:ext cx="5301415" cy="3889248"/>
          </a:xfrm>
          <a:prstGeom prst="rect">
            <a:avLst/>
          </a:prstGeom>
        </p:spPr>
      </p:pic>
    </p:spTree>
    <p:extLst>
      <p:ext uri="{BB962C8B-B14F-4D97-AF65-F5344CB8AC3E}">
        <p14:creationId xmlns:p14="http://schemas.microsoft.com/office/powerpoint/2010/main" val="227990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016D86-5AC3-4FA3-8499-F9A81B115C25}"/>
              </a:ext>
            </a:extLst>
          </p:cNvPr>
          <p:cNvSpPr/>
          <p:nvPr/>
        </p:nvSpPr>
        <p:spPr>
          <a:xfrm>
            <a:off x="5498592" y="1421398"/>
            <a:ext cx="6096000" cy="3662541"/>
          </a:xfrm>
          <a:prstGeom prst="rect">
            <a:avLst/>
          </a:prstGeom>
        </p:spPr>
        <p:txBody>
          <a:bodyPr>
            <a:spAutoFit/>
          </a:bodyPr>
          <a:lstStyle/>
          <a:p>
            <a:r>
              <a:rPr lang="en-US" sz="3600" b="1" dirty="0"/>
              <a:t>The word "face"</a:t>
            </a:r>
          </a:p>
          <a:p>
            <a:r>
              <a:rPr lang="en-US" sz="2800" dirty="0"/>
              <a:t>While staking claim to the word "face" might seem like overkill, that's exactly what Mark Zuckerberg managed to do following the success of Facebook. </a:t>
            </a:r>
          </a:p>
          <a:p>
            <a:r>
              <a:rPr lang="en-US" sz="2800" dirty="0"/>
              <a:t>The word "face" is now a trademark of Facebook, but only when applied by potential social media competitors.</a:t>
            </a:r>
            <a:endParaRPr lang="en-AU" sz="2800" dirty="0"/>
          </a:p>
        </p:txBody>
      </p:sp>
      <p:pic>
        <p:nvPicPr>
          <p:cNvPr id="3" name="Picture 2">
            <a:extLst>
              <a:ext uri="{FF2B5EF4-FFF2-40B4-BE49-F238E27FC236}">
                <a16:creationId xmlns:a16="http://schemas.microsoft.com/office/drawing/2014/main" id="{5264EF81-2CF7-4A0B-B80E-268DE7A081F6}"/>
              </a:ext>
            </a:extLst>
          </p:cNvPr>
          <p:cNvPicPr>
            <a:picLocks noChangeAspect="1"/>
          </p:cNvPicPr>
          <p:nvPr/>
        </p:nvPicPr>
        <p:blipFill>
          <a:blip r:embed="rId2"/>
          <a:stretch>
            <a:fillRect/>
          </a:stretch>
        </p:blipFill>
        <p:spPr>
          <a:xfrm>
            <a:off x="872299" y="990980"/>
            <a:ext cx="4302306" cy="4434459"/>
          </a:xfrm>
          <a:prstGeom prst="rect">
            <a:avLst/>
          </a:prstGeom>
        </p:spPr>
      </p:pic>
    </p:spTree>
    <p:extLst>
      <p:ext uri="{BB962C8B-B14F-4D97-AF65-F5344CB8AC3E}">
        <p14:creationId xmlns:p14="http://schemas.microsoft.com/office/powerpoint/2010/main" val="1679039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1112</Words>
  <Application>Microsoft Office PowerPoint</Application>
  <PresentationFormat>Widescreen</PresentationFormat>
  <Paragraphs>89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Unusual Trademarks  in no particular 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Unusual Copyright Claims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Unusual Trademarks</dc:title>
  <dc:creator>Charles Hauxby</dc:creator>
  <cp:lastModifiedBy>Charles Hauxby</cp:lastModifiedBy>
  <cp:revision>11</cp:revision>
  <dcterms:created xsi:type="dcterms:W3CDTF">2021-08-16T02:12:20Z</dcterms:created>
  <dcterms:modified xsi:type="dcterms:W3CDTF">2021-08-16T03:51:54Z</dcterms:modified>
</cp:coreProperties>
</file>