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A71AF-8E8B-4E13-9B78-66B65322D936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1C805-1E17-4F0C-954D-EE39F3C67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09441-7A7C-4B2A-80D6-DB03DDD2ED93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29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03F6-D233-4DB1-B726-0AABD57C543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32EF-25AA-491E-AB0A-B59FB4F61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gcfglobal.org/en/problem-solving-and-decision-making/what-is-critical-thinking/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36268"/>
              </p:ext>
            </p:extLst>
          </p:nvPr>
        </p:nvGraphicFramePr>
        <p:xfrm>
          <a:off x="1919536" y="1844824"/>
          <a:ext cx="8280920" cy="1073468"/>
        </p:xfrm>
        <a:graphic>
          <a:graphicData uri="http://schemas.openxmlformats.org/drawingml/2006/table">
            <a:tbl>
              <a:tblPr/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3200" b="1" dirty="0">
                          <a:solidFill>
                            <a:srgbClr val="FFFFFF"/>
                          </a:solidFill>
                          <a:latin typeface="Segoe UI Light"/>
                          <a:ea typeface="Times New Roman"/>
                          <a:cs typeface="Segoe UI Light" pitchFamily="34" charset="0"/>
                        </a:rPr>
                        <a:t>BSBCRT404 Apply advanced critical thinking to work processes – Sessions 5 &amp; 6</a:t>
                      </a:r>
                      <a:endParaRPr lang="en-AU" sz="1400" b="1" dirty="0">
                        <a:solidFill>
                          <a:srgbClr val="4F81BD"/>
                        </a:solidFill>
                        <a:latin typeface="Segoe UI Light" pitchFamily="34" charset="0"/>
                        <a:ea typeface="Times New Roman"/>
                        <a:cs typeface="Segoe UI Light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9536" y="1050717"/>
            <a:ext cx="8748464" cy="6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AU" sz="1300" b="1" dirty="0">
                <a:solidFill>
                  <a:srgbClr val="000000"/>
                </a:solidFill>
                <a:latin typeface="Segoe UI Light" pitchFamily="34" charset="0"/>
                <a:ea typeface="Calibri" pitchFamily="34" charset="0"/>
                <a:cs typeface="Segoe UI Light" pitchFamily="34" charset="0"/>
              </a:rPr>
              <a:t>Business and Information Technology</a:t>
            </a:r>
            <a:endParaRPr lang="en-AU" sz="600" dirty="0">
              <a:latin typeface="Segoe UI Light" pitchFamily="34" charset="0"/>
              <a:cs typeface="Segoe UI Light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7" name="Picture 6" descr="http://businessdevel.com/wp/wp-content/uploads/2013/03/business-dress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5856" y="3776360"/>
            <a:ext cx="5732145" cy="308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EE4B01-CA7A-4C07-88C4-66BDCBE1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692696"/>
            <a:ext cx="3695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5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7740BBC-2B06-40B0-8A05-06E85BC80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Steps in Critical Thinking:</a:t>
            </a:r>
            <a:br>
              <a:rPr lang="en-US" altLang="en-US" sz="3600" dirty="0"/>
            </a:br>
            <a:r>
              <a:rPr lang="en-US" altLang="en-US" sz="3600" dirty="0"/>
              <a:t>Knowing/Analysing Sources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056B607-3718-43B1-9500-9314A6867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Char char="ü"/>
            </a:pPr>
            <a:r>
              <a:rPr lang="en-US" altLang="en-US" dirty="0">
                <a:cs typeface="Segoe UI Light" panose="020B0502040204020203" pitchFamily="34" charset="0"/>
              </a:rPr>
              <a:t>Judge the credibility of a source. Major criteria (but not necessary conditions):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Segoe UI Light" panose="020B0502040204020203" pitchFamily="34" charset="0"/>
              </a:rPr>
              <a:t>Expertise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Segoe UI Light" panose="020B0502040204020203" pitchFamily="34" charset="0"/>
              </a:rPr>
              <a:t>Lack of conflict of interest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Segoe UI Light" panose="020B0502040204020203" pitchFamily="34" charset="0"/>
              </a:rPr>
              <a:t>Agreement among sources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Segoe UI Light" panose="020B0502040204020203" pitchFamily="34" charset="0"/>
              </a:rPr>
              <a:t>Reputation or risk to reputation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Segoe UI Light" panose="020B0502040204020203" pitchFamily="34" charset="0"/>
              </a:rPr>
              <a:t>Use of established procedures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Segoe UI Light" panose="020B0502040204020203" pitchFamily="34" charset="0"/>
              </a:rPr>
              <a:t>Ability to give reasons</a:t>
            </a:r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endParaRPr lang="en-US" altLang="en-US" dirty="0"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BB6BA5-64C3-4CE1-B9D5-32D81C1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1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1CFE7DB-B8B5-4BE5-879E-F1831A193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Steps in Critical Thinking:</a:t>
            </a:r>
            <a:br>
              <a:rPr lang="en-US" altLang="en-US" sz="3600" dirty="0"/>
            </a:br>
            <a:r>
              <a:rPr lang="en-US" altLang="en-US" sz="3600" dirty="0"/>
              <a:t>Knowing the Basis for Decisions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2274E6F-3123-47B6-93BD-6C166B65C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sz="2400" dirty="0">
                <a:cs typeface="Segoe UI Light" panose="020B0502040204020203" pitchFamily="34" charset="0"/>
              </a:rPr>
              <a:t>Example:  guilt or innocence of an accused criminal defendant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Segoe UI Light" panose="020B0502040204020203" pitchFamily="34" charset="0"/>
              </a:rPr>
              <a:t>Is the evidence physical or circumstantial?  How good is the evidence?  Were there eyewitnesses?  How reliable are they? 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000" dirty="0">
                <a:cs typeface="Segoe UI Light" panose="020B0502040204020203" pitchFamily="34" charset="0"/>
              </a:rPr>
              <a:t>Direct observations are strong evidence because:</a:t>
            </a:r>
          </a:p>
          <a:p>
            <a:pPr marL="1295400" lvl="2" indent="-3810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Minimal inference involved</a:t>
            </a:r>
          </a:p>
          <a:p>
            <a:pPr marL="1295400" lvl="2" indent="-3810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Short time interval between observation and report</a:t>
            </a:r>
          </a:p>
          <a:p>
            <a:pPr marL="1295400" lvl="2" indent="-3810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Report by the observer, rather than someone else (that is, the report is not hearsay, and can be verified)</a:t>
            </a:r>
          </a:p>
          <a:p>
            <a:pPr marL="1295400" lvl="2" indent="-3810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Corroboration or possibility of corroboration</a:t>
            </a:r>
          </a:p>
          <a:p>
            <a:pPr marL="1295400" lvl="2" indent="-3810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Good access to actual physical evidence</a:t>
            </a:r>
          </a:p>
          <a:p>
            <a:pPr marL="1295400" lvl="2" indent="-3810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Competent employment of technology, if technology is useful</a:t>
            </a:r>
          </a:p>
          <a:p>
            <a:pPr marL="1295400" lvl="2" indent="-3810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Satisfaction by observer (and reporter, if a different person) of credibility criteria 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533400" indent="-533400"/>
            <a:endParaRPr lang="en-US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1753C-FB4E-4085-927B-B80F23A7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28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 these sessions we looked 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The characteristics of Critical Thinkers</a:t>
            </a:r>
          </a:p>
          <a:p>
            <a:r>
              <a:rPr lang="en-AU" sz="3200" dirty="0"/>
              <a:t>The benefits of Critical Thinking</a:t>
            </a:r>
          </a:p>
          <a:p>
            <a:r>
              <a:rPr lang="en-AU" sz="3200" dirty="0"/>
              <a:t>Steps in Critical Thinking and analysing arguments</a:t>
            </a:r>
          </a:p>
          <a:p>
            <a:r>
              <a:rPr lang="en-AU" sz="3200" dirty="0"/>
              <a:t>Analysing sources and their credibility</a:t>
            </a:r>
          </a:p>
          <a:p>
            <a:r>
              <a:rPr lang="en-US" altLang="en-US" sz="3200" dirty="0"/>
              <a:t>Understanding the basis for Decisions</a:t>
            </a:r>
            <a:endParaRPr lang="en-AU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478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Reading, Activities and 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Open the Workbook and read pages 27 - 31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 </a:t>
            </a:r>
            <a:r>
              <a:rPr lang="en-US"/>
              <a:t>Activity 4 in </a:t>
            </a:r>
            <a:r>
              <a:rPr lang="en-US" dirty="0"/>
              <a:t>Workbook (individually or as a class)</a:t>
            </a:r>
          </a:p>
          <a:p>
            <a:pPr>
              <a:lnSpc>
                <a:spcPct val="150000"/>
              </a:lnSpc>
            </a:pPr>
            <a:r>
              <a:rPr lang="en-AU" dirty="0"/>
              <a:t>Continue AT02 assessment question 4</a:t>
            </a:r>
          </a:p>
          <a:p>
            <a:pPr>
              <a:lnSpc>
                <a:spcPct val="150000"/>
              </a:lnSpc>
            </a:pPr>
            <a:r>
              <a:rPr lang="en-AU" dirty="0"/>
              <a:t>Continue AT01 assessment questions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5 &amp; 6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Characteristics of Critical Thinkers</a:t>
            </a:r>
          </a:p>
          <a:p>
            <a:r>
              <a:rPr lang="en-AU" sz="3200" dirty="0"/>
              <a:t>Benefits of Critical Thinking – video and activity</a:t>
            </a:r>
          </a:p>
          <a:p>
            <a:r>
              <a:rPr lang="en-AU" sz="3200" dirty="0"/>
              <a:t>Steps in Critical Thinking</a:t>
            </a:r>
          </a:p>
          <a:p>
            <a:r>
              <a:rPr lang="en-AU" sz="3200" dirty="0"/>
              <a:t>Analysing Sources</a:t>
            </a:r>
          </a:p>
          <a:p>
            <a:r>
              <a:rPr lang="en-US" altLang="en-US" sz="3200" dirty="0"/>
              <a:t>Knowing the Basis for Decisions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56085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8CCA0E2-DB41-44D4-B814-98B2CD2B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Critical Thinkers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3F66173-0114-4E49-83BE-569221E48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Critical thinkers: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Care that their beliefs be true and that their decisions be justified; that is, care to "get it right“ to the extent possible.  This includes the dispositions to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Times New Roman" panose="02020603050405020304" pitchFamily="18" charset="0"/>
              </a:rPr>
              <a:t>Seek alternative hypotheses, explanations, conclusions, plans, sources, etc. and be open to them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Times New Roman" panose="02020603050405020304" pitchFamily="18" charset="0"/>
              </a:rPr>
              <a:t>Endorse a position to the extent that, but only to the extent that, it is justified by the information that is available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Times New Roman" panose="02020603050405020304" pitchFamily="18" charset="0"/>
              </a:rPr>
              <a:t>Be well informed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Times New Roman" panose="02020603050405020304" pitchFamily="18" charset="0"/>
              </a:rPr>
              <a:t>Consider seriously points of view other than their own</a:t>
            </a:r>
          </a:p>
          <a:p>
            <a:pPr>
              <a:lnSpc>
                <a:spcPct val="90000"/>
              </a:lnSpc>
            </a:pPr>
            <a:endParaRPr lang="en-US" alt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E1ACC-9BB3-49BC-83FC-340C0224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58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03021EB-D9D5-4321-8E7C-DCA7A9843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II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1032DA4-0AC1-49EF-BA30-32E3DDFB7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cs typeface="Segoe UI Light" panose="020B0502040204020203" pitchFamily="34" charset="0"/>
              </a:rPr>
              <a:t>Critical thinkers: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cs typeface="Segoe UI Light" panose="020B0502040204020203" pitchFamily="34" charset="0"/>
              </a:rPr>
              <a:t>Care to present a position honestly and clearly, theirs as well as others’.  This includes the decisions to:</a:t>
            </a:r>
          </a:p>
          <a:p>
            <a:pPr eaLnBrk="1" hangingPunct="1">
              <a:spcBef>
                <a:spcPct val="0"/>
              </a:spcBef>
            </a:pPr>
            <a:endParaRPr lang="en-US" altLang="en-US" sz="2400" dirty="0">
              <a:cs typeface="Segoe UI Light" panose="020B0502040204020203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Segoe UI Light" panose="020B0502040204020203" pitchFamily="34" charset="0"/>
              </a:rPr>
              <a:t>Be clear about the intended meaning of what is said, written, or otherwise communicated, seeking as much information and precision as the situation requires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Segoe UI Light" panose="020B0502040204020203" pitchFamily="34" charset="0"/>
              </a:rPr>
              <a:t>Determine, and maintain focus on, the conclusion or question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Segoe UI Light" panose="020B0502040204020203" pitchFamily="34" charset="0"/>
              </a:rPr>
              <a:t>Seek and offer reasons for their opinions/conclusions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Times New Roman" panose="02020603050405020304" pitchFamily="18" charset="0"/>
              </a:rPr>
              <a:t>T</a:t>
            </a:r>
            <a:r>
              <a:rPr lang="en-US" altLang="en-US" sz="2000" b="1" dirty="0">
                <a:cs typeface="Segoe UI Light" panose="020B0502040204020203" pitchFamily="34" charset="0"/>
              </a:rPr>
              <a:t>ake into account the total situation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000" b="1" dirty="0">
                <a:cs typeface="Segoe UI Light" panose="020B0502040204020203" pitchFamily="34" charset="0"/>
              </a:rPr>
              <a:t>Be reflectively aware of their own basic beliefs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412E1-D1ED-4912-BD74-9CA00F98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87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AE8AA5-5382-4E57-9ED0-16CC7022E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III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BD6BDC0-931A-4555-B1E5-9E771FB6C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4000" dirty="0">
                <a:cs typeface="Segoe UI Light" panose="020B0502040204020203" pitchFamily="34" charset="0"/>
              </a:rPr>
              <a:t>Critical thinkers:</a:t>
            </a:r>
          </a:p>
          <a:p>
            <a:r>
              <a:rPr lang="en-US" altLang="en-US" dirty="0">
                <a:cs typeface="Segoe UI Light" panose="020B0502040204020203" pitchFamily="34" charset="0"/>
              </a:rPr>
              <a:t>Care about others’ point of view and treat it with respect.  They: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cs typeface="Segoe UI Light" panose="020B0502040204020203" pitchFamily="34" charset="0"/>
              </a:rPr>
              <a:t>Discover and listen to others' views and reasons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cs typeface="Segoe UI Light" panose="020B0502040204020203" pitchFamily="34" charset="0"/>
              </a:rPr>
              <a:t>Avoid intimidating or confusing others, taking into account others' feelings and level of understanding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cs typeface="Segoe UI Light" panose="020B0502040204020203" pitchFamily="34" charset="0"/>
              </a:rPr>
              <a:t>Are concerned about others' welfare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cs typeface="Times New Roman" panose="02020603050405020304" pitchFamily="18" charset="0"/>
              </a:rPr>
              <a:t>Are concerned about educating others on the issues</a:t>
            </a:r>
          </a:p>
          <a:p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0BFCD-0407-4887-B64F-9335D8DF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1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01711-B808-4BD3-AB56-62A3E8ED22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Benefits of Critical Thinking</a:t>
            </a:r>
            <a:endParaRPr lang="en-AU" sz="1400" dirty="0">
              <a:solidFill>
                <a:schemeClr val="tx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Critical Thinking (CT)? Quick recap using this 2 min video: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hlinkClick r:id="rId3"/>
              </a:rPr>
              <a:t>https://edu.gcfglobal.org/en/problem-solving-and-decision-making/what-is-critical-thinking/1/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dirty="0"/>
              <a:t>When would you use CT in the workplace?</a:t>
            </a:r>
          </a:p>
          <a:p>
            <a:pPr>
              <a:lnSpc>
                <a:spcPct val="150000"/>
              </a:lnSpc>
            </a:pPr>
            <a:r>
              <a:rPr lang="en-US" dirty="0"/>
              <a:t>In pairs, brainstorm the benefits of using CT and discuss as a class (e.g. list on the board)</a:t>
            </a:r>
          </a:p>
          <a:p>
            <a:pPr>
              <a:lnSpc>
                <a:spcPct val="150000"/>
              </a:lnSpc>
            </a:pPr>
            <a:r>
              <a:rPr lang="en-US" dirty="0"/>
              <a:t>Conversely, what are the risks of not using CT?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1691C-43D9-4CAA-BDFA-EA0BCC4C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73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B3A2A9B-EC42-4FF0-8FB4-7833289E7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Steps in Critical Thinking:</a:t>
            </a:r>
            <a:br>
              <a:rPr lang="en-US" altLang="en-US" sz="3600" dirty="0"/>
            </a:br>
            <a:r>
              <a:rPr lang="en-US" altLang="en-US" sz="3600" dirty="0"/>
              <a:t>Formulating your argument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91AB09F-9A11-422E-B07D-EFBED737F3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 marL="609600" indent="-609600"/>
            <a:r>
              <a:rPr lang="en-US" altLang="en-US" dirty="0">
                <a:cs typeface="Segoe UI Light" panose="020B0502040204020203" pitchFamily="34" charset="0"/>
              </a:rPr>
              <a:t>Focus on a question</a:t>
            </a:r>
          </a:p>
          <a:p>
            <a:pPr marL="990600" lvl="1" indent="-533400"/>
            <a:r>
              <a:rPr lang="en-US" altLang="en-US" b="1" dirty="0"/>
              <a:t>Identify and formulate the question</a:t>
            </a:r>
          </a:p>
          <a:p>
            <a:pPr marL="990600" lvl="1" indent="-533400"/>
            <a:r>
              <a:rPr lang="en-US" altLang="en-US" b="1" dirty="0"/>
              <a:t>Develop criteria for judging possible answers</a:t>
            </a:r>
          </a:p>
          <a:p>
            <a:pPr marL="990600" lvl="1" indent="-533400"/>
            <a:r>
              <a:rPr lang="en-US" altLang="en-US" b="1" dirty="0"/>
              <a:t>Develop a plan for collecting data</a:t>
            </a:r>
          </a:p>
          <a:p>
            <a:pPr marL="609600" indent="-609600"/>
            <a:r>
              <a:rPr lang="en-US" altLang="en-US" dirty="0"/>
              <a:t>Develop an argument</a:t>
            </a:r>
          </a:p>
          <a:p>
            <a:pPr marL="990600" lvl="1" indent="-533400"/>
            <a:r>
              <a:rPr lang="en-US" altLang="en-US" b="1" dirty="0"/>
              <a:t>Generate premises and conclusions (the “whereas”, “conversely” and “therefore”)</a:t>
            </a:r>
          </a:p>
          <a:p>
            <a:pPr marL="990600" lvl="1" indent="-533400"/>
            <a:r>
              <a:rPr lang="en-US" altLang="en-US" b="1" dirty="0"/>
              <a:t>Develop reasoning steps/support for conclusions (the “why”)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A2520-6827-4B5D-BB0E-D6DA85D5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3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7BE42D6-F829-40AF-93A2-9EA114C73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Steps in Critical Thinking:</a:t>
            </a:r>
            <a:br>
              <a:rPr lang="en-US" altLang="en-US" sz="3600" dirty="0"/>
            </a:br>
            <a:r>
              <a:rPr lang="en-US" altLang="en-US" sz="3600" dirty="0"/>
              <a:t>Deconstructing your Argument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7709EC4-4346-4D2B-90D8-BAC6504E8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dirty="0">
                <a:cs typeface="Segoe UI Light" panose="020B0502040204020203" pitchFamily="34" charset="0"/>
              </a:rPr>
              <a:t>Analyze arguments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dirty="0">
                <a:cs typeface="Segoe UI Light" panose="020B0502040204020203" pitchFamily="34" charset="0"/>
              </a:rPr>
              <a:t> </a:t>
            </a:r>
            <a:r>
              <a:rPr lang="en-US" altLang="en-US" b="1" dirty="0">
                <a:cs typeface="Segoe UI Light" panose="020B0502040204020203" pitchFamily="34" charset="0"/>
              </a:rPr>
              <a:t>Identify conclusions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 Identify unstated reasons (assumptions)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 Identify stated reasons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 Identify and handle irrelevance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 See the structure of an argument</a:t>
            </a:r>
          </a:p>
          <a:p>
            <a:pPr marL="1371600" lvl="2" indent="-457200"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 b="1" dirty="0">
                <a:cs typeface="Segoe UI Light" panose="020B0502040204020203" pitchFamily="34" charset="0"/>
              </a:rPr>
              <a:t> Summarise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609600" indent="-609600"/>
            <a:endParaRPr lang="en-US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04DC8-62AA-44F6-BE26-B3F2A1C7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61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22410E2-9ECA-4735-BAA8-2C10144A0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Steps in Critical Thinking:</a:t>
            </a:r>
            <a:br>
              <a:rPr lang="en-US" altLang="en-US" sz="3600" dirty="0"/>
            </a:br>
            <a:r>
              <a:rPr lang="en-US" altLang="en-US" sz="3600" dirty="0"/>
              <a:t>Clarifying Arguments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92F6DDD-A483-42A7-BD32-374E9D92A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077200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400" dirty="0">
                <a:cs typeface="Segoe UI Light" panose="020B0502040204020203" pitchFamily="34" charset="0"/>
              </a:rPr>
              <a:t>Ask and answer questions of clarification and/or challenge, such as: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Why?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What is your main point?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What do you mean by…?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What would be an example?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What would be an exception?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How does that apply to this case (describe a case, which might well appear to be a counter example)?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What difference does it make?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What are the facts?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Is this what you are saying: ____________?</a:t>
            </a:r>
          </a:p>
          <a:p>
            <a:pPr marL="533400" indent="-5334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 b="1" dirty="0">
                <a:cs typeface="Segoe UI Light" panose="020B0502040204020203" pitchFamily="34" charset="0"/>
              </a:rPr>
              <a:t>Would you say some more about that?</a:t>
            </a:r>
            <a:endParaRPr lang="en-US" altLang="en-US" sz="2000" b="1" dirty="0">
              <a:cs typeface="Times New Roman" panose="02020603050405020304" pitchFamily="18" charset="0"/>
            </a:endParaRPr>
          </a:p>
          <a:p>
            <a:pPr marL="533400" indent="-533400"/>
            <a:endParaRPr lang="en-US" alt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739B22-8FB8-496B-9B0F-14BC34DA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7F37-6BD7-4C2D-A4B8-B1044A8D050E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06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808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Wingdings</vt:lpstr>
      <vt:lpstr>Office Theme</vt:lpstr>
      <vt:lpstr>PowerPoint Presentation</vt:lpstr>
      <vt:lpstr>Session 5 &amp; 6 Topics</vt:lpstr>
      <vt:lpstr>Characteristics of Critical Thinkers</vt:lpstr>
      <vt:lpstr>Characteristics II</vt:lpstr>
      <vt:lpstr>Characteristics III</vt:lpstr>
      <vt:lpstr>Benefits of Critical Thinking</vt:lpstr>
      <vt:lpstr>Steps in Critical Thinking: Formulating your argument</vt:lpstr>
      <vt:lpstr>Steps in Critical Thinking: Deconstructing your Argument</vt:lpstr>
      <vt:lpstr>Steps in Critical Thinking: Clarifying Arguments</vt:lpstr>
      <vt:lpstr>Steps in Critical Thinking: Knowing/Analysing Sources</vt:lpstr>
      <vt:lpstr>Steps in Critical Thinking: Knowing the Basis for Decisions</vt:lpstr>
      <vt:lpstr>In these sessions we looked at:</vt:lpstr>
      <vt:lpstr>Further Reading, Activities and Assessments</vt:lpstr>
    </vt:vector>
  </TitlesOfParts>
  <Company>South Metropolitan TAFE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Technician</dc:creator>
  <cp:lastModifiedBy>Rob Bolton</cp:lastModifiedBy>
  <cp:revision>6</cp:revision>
  <dcterms:created xsi:type="dcterms:W3CDTF">2021-08-20T05:29:21Z</dcterms:created>
  <dcterms:modified xsi:type="dcterms:W3CDTF">2021-08-31T06:45:58Z</dcterms:modified>
</cp:coreProperties>
</file>