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wmf" ContentType="image/x-wmf"/>
  <Default Extension="xml" ContentType="application/xml"/>
  <Default Extension="gif" ContentType="image/gif"/>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diagrams/data1.xml" ContentType="application/vnd.openxmlformats-officedocument.drawingml.diagramData+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40.xml" ContentType="application/vnd.openxmlformats-officedocument.presentationml.notesSlide+xml"/>
  <Override PartName="/ppt/notesSlides/notesSlide39.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1.xml" ContentType="application/vnd.openxmlformats-officedocument.presentationml.notesSlide+xml"/>
  <Override PartName="/ppt/notesSlides/notesSlide7.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82"/>
  </p:notesMasterIdLst>
  <p:sldIdLst>
    <p:sldId id="464" r:id="rId2"/>
    <p:sldId id="465" r:id="rId3"/>
    <p:sldId id="256" r:id="rId4"/>
    <p:sldId id="259" r:id="rId5"/>
    <p:sldId id="466" r:id="rId6"/>
    <p:sldId id="467" r:id="rId7"/>
    <p:sldId id="260" r:id="rId8"/>
    <p:sldId id="271" r:id="rId9"/>
    <p:sldId id="261" r:id="rId10"/>
    <p:sldId id="267" r:id="rId11"/>
    <p:sldId id="263" r:id="rId12"/>
    <p:sldId id="264" r:id="rId13"/>
    <p:sldId id="265" r:id="rId14"/>
    <p:sldId id="266" r:id="rId15"/>
    <p:sldId id="268" r:id="rId16"/>
    <p:sldId id="270" r:id="rId17"/>
    <p:sldId id="272" r:id="rId18"/>
    <p:sldId id="273" r:id="rId19"/>
    <p:sldId id="269" r:id="rId20"/>
    <p:sldId id="274" r:id="rId21"/>
    <p:sldId id="258" r:id="rId22"/>
    <p:sldId id="471" r:id="rId23"/>
    <p:sldId id="472" r:id="rId24"/>
    <p:sldId id="482" r:id="rId25"/>
    <p:sldId id="473" r:id="rId26"/>
    <p:sldId id="262" r:id="rId27"/>
    <p:sldId id="474" r:id="rId28"/>
    <p:sldId id="475" r:id="rId29"/>
    <p:sldId id="476" r:id="rId30"/>
    <p:sldId id="477" r:id="rId31"/>
    <p:sldId id="478" r:id="rId32"/>
    <p:sldId id="479" r:id="rId33"/>
    <p:sldId id="480" r:id="rId34"/>
    <p:sldId id="481" r:id="rId35"/>
    <p:sldId id="275" r:id="rId36"/>
    <p:sldId id="276" r:id="rId37"/>
    <p:sldId id="483" r:id="rId38"/>
    <p:sldId id="340" r:id="rId39"/>
    <p:sldId id="341" r:id="rId40"/>
    <p:sldId id="342" r:id="rId41"/>
    <p:sldId id="343" r:id="rId42"/>
    <p:sldId id="344" r:id="rId43"/>
    <p:sldId id="345" r:id="rId44"/>
    <p:sldId id="280" r:id="rId45"/>
    <p:sldId id="484" r:id="rId46"/>
    <p:sldId id="296" r:id="rId47"/>
    <p:sldId id="281" r:id="rId48"/>
    <p:sldId id="485" r:id="rId49"/>
    <p:sldId id="486" r:id="rId50"/>
    <p:sldId id="487" r:id="rId51"/>
    <p:sldId id="488" r:id="rId52"/>
    <p:sldId id="489" r:id="rId53"/>
    <p:sldId id="356" r:id="rId54"/>
    <p:sldId id="359" r:id="rId55"/>
    <p:sldId id="360" r:id="rId56"/>
    <p:sldId id="361" r:id="rId57"/>
    <p:sldId id="283" r:id="rId58"/>
    <p:sldId id="490" r:id="rId59"/>
    <p:sldId id="491" r:id="rId60"/>
    <p:sldId id="257" r:id="rId61"/>
    <p:sldId id="492" r:id="rId62"/>
    <p:sldId id="493" r:id="rId63"/>
    <p:sldId id="494" r:id="rId64"/>
    <p:sldId id="495" r:id="rId65"/>
    <p:sldId id="496" r:id="rId66"/>
    <p:sldId id="497" r:id="rId67"/>
    <p:sldId id="511" r:id="rId68"/>
    <p:sldId id="498" r:id="rId69"/>
    <p:sldId id="499" r:id="rId70"/>
    <p:sldId id="500" r:id="rId71"/>
    <p:sldId id="501" r:id="rId72"/>
    <p:sldId id="502" r:id="rId73"/>
    <p:sldId id="503" r:id="rId74"/>
    <p:sldId id="504" r:id="rId75"/>
    <p:sldId id="505" r:id="rId76"/>
    <p:sldId id="506" r:id="rId77"/>
    <p:sldId id="507" r:id="rId78"/>
    <p:sldId id="510" r:id="rId79"/>
    <p:sldId id="278" r:id="rId80"/>
    <p:sldId id="307" r:id="rId81"/>
  </p:sldIdLst>
  <p:sldSz cx="9144000" cy="6858000" type="screen4x3"/>
  <p:notesSz cx="6797675" cy="99266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46" autoAdjust="0"/>
    <p:restoredTop sz="83906" autoAdjust="0"/>
  </p:normalViewPr>
  <p:slideViewPr>
    <p:cSldViewPr>
      <p:cViewPr varScale="1">
        <p:scale>
          <a:sx n="195" d="100"/>
          <a:sy n="195" d="100"/>
        </p:scale>
        <p:origin x="1968" y="12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viewProps" Target="viewProps.xml"/><Relationship Id="rId89" Type="http://schemas.openxmlformats.org/officeDocument/2006/relationships/customXml" Target="../customXml/item3.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presProps" Target="presProps.xml"/><Relationship Id="rId88"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customXml" Target="../customXml/item1.xml"/><Relationship Id="rId61" Type="http://schemas.openxmlformats.org/officeDocument/2006/relationships/slide" Target="slides/slide60.xml"/><Relationship Id="rId82" Type="http://schemas.openxmlformats.org/officeDocument/2006/relationships/notesMaster" Target="notesMasters/notesMaster1.xml"/><Relationship Id="rId19" Type="http://schemas.openxmlformats.org/officeDocument/2006/relationships/slide" Target="slides/slide1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9E1FB02-F5F7-4C46-BABE-5B38C9F96222}" type="doc">
      <dgm:prSet loTypeId="urn:microsoft.com/office/officeart/2005/8/layout/pyramid2" loCatId="pyramid" qsTypeId="urn:microsoft.com/office/officeart/2005/8/quickstyle/simple1" qsCatId="simple" csTypeId="urn:microsoft.com/office/officeart/2005/8/colors/accent1_2" csCatId="accent1" phldr="1"/>
      <dgm:spPr/>
      <dgm:t>
        <a:bodyPr/>
        <a:lstStyle/>
        <a:p>
          <a:endParaRPr lang="en-AU"/>
        </a:p>
      </dgm:t>
    </dgm:pt>
    <dgm:pt modelId="{6E81AEC3-BB25-4C2E-8794-16F501CB3357}">
      <dgm:prSet/>
      <dgm:spPr/>
      <dgm:t>
        <a:bodyPr/>
        <a:lstStyle/>
        <a:p>
          <a:r>
            <a:rPr lang="en-AU" dirty="0"/>
            <a:t>Develop critical thinking mindset</a:t>
          </a:r>
        </a:p>
      </dgm:t>
    </dgm:pt>
    <dgm:pt modelId="{8C628C79-5A0E-405F-99E5-FF17A27AE46A}" type="parTrans" cxnId="{2330D7B8-62CD-4D5F-86C3-3C164AD83830}">
      <dgm:prSet/>
      <dgm:spPr/>
      <dgm:t>
        <a:bodyPr/>
        <a:lstStyle/>
        <a:p>
          <a:endParaRPr lang="en-AU"/>
        </a:p>
      </dgm:t>
    </dgm:pt>
    <dgm:pt modelId="{6C860864-6D0C-45AD-99D3-536E75FED4AF}" type="sibTrans" cxnId="{2330D7B8-62CD-4D5F-86C3-3C164AD83830}">
      <dgm:prSet/>
      <dgm:spPr/>
      <dgm:t>
        <a:bodyPr/>
        <a:lstStyle/>
        <a:p>
          <a:endParaRPr lang="en-AU"/>
        </a:p>
      </dgm:t>
    </dgm:pt>
    <dgm:pt modelId="{61B0FEA4-AE02-47EE-9BE0-99DFB9347985}">
      <dgm:prSet/>
      <dgm:spPr/>
      <dgm:t>
        <a:bodyPr/>
        <a:lstStyle/>
        <a:p>
          <a:r>
            <a:rPr lang="en-AU" dirty="0"/>
            <a:t>Understand critical thinking in a workplace context</a:t>
          </a:r>
        </a:p>
      </dgm:t>
    </dgm:pt>
    <dgm:pt modelId="{C357DC4B-F8A5-4EE9-BC84-E258D63BEF9A}" type="parTrans" cxnId="{44844921-D4FF-45AE-8F30-7AB80929E04C}">
      <dgm:prSet/>
      <dgm:spPr/>
      <dgm:t>
        <a:bodyPr/>
        <a:lstStyle/>
        <a:p>
          <a:endParaRPr lang="en-AU"/>
        </a:p>
      </dgm:t>
    </dgm:pt>
    <dgm:pt modelId="{F8207731-BCE6-421A-ABA5-BDC858E8D80D}" type="sibTrans" cxnId="{44844921-D4FF-45AE-8F30-7AB80929E04C}">
      <dgm:prSet/>
      <dgm:spPr/>
      <dgm:t>
        <a:bodyPr/>
        <a:lstStyle/>
        <a:p>
          <a:endParaRPr lang="en-AU"/>
        </a:p>
      </dgm:t>
    </dgm:pt>
    <dgm:pt modelId="{283AB241-D964-4F61-AD1B-57340A63A983}">
      <dgm:prSet/>
      <dgm:spPr/>
      <dgm:t>
        <a:bodyPr/>
        <a:lstStyle/>
        <a:p>
          <a:r>
            <a:rPr lang="en-AU" dirty="0"/>
            <a:t>Apply a systematic approach to decision making</a:t>
          </a:r>
        </a:p>
      </dgm:t>
    </dgm:pt>
    <dgm:pt modelId="{1AC8E890-291C-4177-B4F1-F02F4088213B}" type="parTrans" cxnId="{75DDC13F-7AD3-43CE-BC0C-BE4EB38AB0A2}">
      <dgm:prSet/>
      <dgm:spPr/>
      <dgm:t>
        <a:bodyPr/>
        <a:lstStyle/>
        <a:p>
          <a:endParaRPr lang="en-AU"/>
        </a:p>
      </dgm:t>
    </dgm:pt>
    <dgm:pt modelId="{17974331-53C4-4A69-8383-7D02600A5419}" type="sibTrans" cxnId="{75DDC13F-7AD3-43CE-BC0C-BE4EB38AB0A2}">
      <dgm:prSet/>
      <dgm:spPr/>
      <dgm:t>
        <a:bodyPr/>
        <a:lstStyle/>
        <a:p>
          <a:endParaRPr lang="en-AU"/>
        </a:p>
      </dgm:t>
    </dgm:pt>
    <dgm:pt modelId="{20EB9199-3500-4E55-8E5A-3641A92A9E51}" type="pres">
      <dgm:prSet presAssocID="{C9E1FB02-F5F7-4C46-BABE-5B38C9F96222}" presName="compositeShape" presStyleCnt="0">
        <dgm:presLayoutVars>
          <dgm:dir/>
          <dgm:resizeHandles/>
        </dgm:presLayoutVars>
      </dgm:prSet>
      <dgm:spPr/>
    </dgm:pt>
    <dgm:pt modelId="{8BF313FA-3C4A-4E34-8AA4-2C1B2FD3ED34}" type="pres">
      <dgm:prSet presAssocID="{C9E1FB02-F5F7-4C46-BABE-5B38C9F96222}" presName="pyramid" presStyleLbl="node1" presStyleIdx="0" presStyleCnt="1"/>
      <dgm:spPr>
        <a:solidFill>
          <a:schemeClr val="accent4">
            <a:lumMod val="20000"/>
            <a:lumOff val="80000"/>
          </a:schemeClr>
        </a:solidFill>
        <a:ln w="12700"/>
      </dgm:spPr>
    </dgm:pt>
    <dgm:pt modelId="{783A2521-E293-4884-A159-CD6DEC3B9877}" type="pres">
      <dgm:prSet presAssocID="{C9E1FB02-F5F7-4C46-BABE-5B38C9F96222}" presName="theList" presStyleCnt="0"/>
      <dgm:spPr/>
    </dgm:pt>
    <dgm:pt modelId="{BABF7690-EDE4-44D2-B206-2CADD982431F}" type="pres">
      <dgm:prSet presAssocID="{61B0FEA4-AE02-47EE-9BE0-99DFB9347985}" presName="aNode" presStyleLbl="fgAcc1" presStyleIdx="0" presStyleCnt="3">
        <dgm:presLayoutVars>
          <dgm:bulletEnabled val="1"/>
        </dgm:presLayoutVars>
      </dgm:prSet>
      <dgm:spPr/>
    </dgm:pt>
    <dgm:pt modelId="{B9996ACC-675A-40D1-99BF-F259911CC22C}" type="pres">
      <dgm:prSet presAssocID="{61B0FEA4-AE02-47EE-9BE0-99DFB9347985}" presName="aSpace" presStyleCnt="0"/>
      <dgm:spPr/>
    </dgm:pt>
    <dgm:pt modelId="{E57993E0-5244-48CB-9EF2-6F1CB94DFB7A}" type="pres">
      <dgm:prSet presAssocID="{283AB241-D964-4F61-AD1B-57340A63A983}" presName="aNode" presStyleLbl="fgAcc1" presStyleIdx="1" presStyleCnt="3">
        <dgm:presLayoutVars>
          <dgm:bulletEnabled val="1"/>
        </dgm:presLayoutVars>
      </dgm:prSet>
      <dgm:spPr/>
    </dgm:pt>
    <dgm:pt modelId="{115B7B50-CFA3-4DCB-A7BE-F0FF47254654}" type="pres">
      <dgm:prSet presAssocID="{283AB241-D964-4F61-AD1B-57340A63A983}" presName="aSpace" presStyleCnt="0"/>
      <dgm:spPr/>
    </dgm:pt>
    <dgm:pt modelId="{0E3DE108-E1BD-4747-8986-A5527948B2FC}" type="pres">
      <dgm:prSet presAssocID="{6E81AEC3-BB25-4C2E-8794-16F501CB3357}" presName="aNode" presStyleLbl="fgAcc1" presStyleIdx="2" presStyleCnt="3">
        <dgm:presLayoutVars>
          <dgm:bulletEnabled val="1"/>
        </dgm:presLayoutVars>
      </dgm:prSet>
      <dgm:spPr/>
    </dgm:pt>
    <dgm:pt modelId="{1583D6AD-5705-4738-A40B-FAA3F5C9050E}" type="pres">
      <dgm:prSet presAssocID="{6E81AEC3-BB25-4C2E-8794-16F501CB3357}" presName="aSpace" presStyleCnt="0"/>
      <dgm:spPr/>
    </dgm:pt>
  </dgm:ptLst>
  <dgm:cxnLst>
    <dgm:cxn modelId="{F3E6D804-FCB4-43A4-9146-20FF9970B002}" type="presOf" srcId="{C9E1FB02-F5F7-4C46-BABE-5B38C9F96222}" destId="{20EB9199-3500-4E55-8E5A-3641A92A9E51}" srcOrd="0" destOrd="0" presId="urn:microsoft.com/office/officeart/2005/8/layout/pyramid2"/>
    <dgm:cxn modelId="{44844921-D4FF-45AE-8F30-7AB80929E04C}" srcId="{C9E1FB02-F5F7-4C46-BABE-5B38C9F96222}" destId="{61B0FEA4-AE02-47EE-9BE0-99DFB9347985}" srcOrd="0" destOrd="0" parTransId="{C357DC4B-F8A5-4EE9-BC84-E258D63BEF9A}" sibTransId="{F8207731-BCE6-421A-ABA5-BDC858E8D80D}"/>
    <dgm:cxn modelId="{75DDC13F-7AD3-43CE-BC0C-BE4EB38AB0A2}" srcId="{C9E1FB02-F5F7-4C46-BABE-5B38C9F96222}" destId="{283AB241-D964-4F61-AD1B-57340A63A983}" srcOrd="1" destOrd="0" parTransId="{1AC8E890-291C-4177-B4F1-F02F4088213B}" sibTransId="{17974331-53C4-4A69-8383-7D02600A5419}"/>
    <dgm:cxn modelId="{507C8180-9C32-47C0-9A2B-6FBB361619FB}" type="presOf" srcId="{61B0FEA4-AE02-47EE-9BE0-99DFB9347985}" destId="{BABF7690-EDE4-44D2-B206-2CADD982431F}" srcOrd="0" destOrd="0" presId="urn:microsoft.com/office/officeart/2005/8/layout/pyramid2"/>
    <dgm:cxn modelId="{051FED9C-CFCA-452E-B11F-D9414F42C771}" type="presOf" srcId="{6E81AEC3-BB25-4C2E-8794-16F501CB3357}" destId="{0E3DE108-E1BD-4747-8986-A5527948B2FC}" srcOrd="0" destOrd="0" presId="urn:microsoft.com/office/officeart/2005/8/layout/pyramid2"/>
    <dgm:cxn modelId="{9FFA7BAC-DDE3-49EA-9BBA-93C963E753F9}" type="presOf" srcId="{283AB241-D964-4F61-AD1B-57340A63A983}" destId="{E57993E0-5244-48CB-9EF2-6F1CB94DFB7A}" srcOrd="0" destOrd="0" presId="urn:microsoft.com/office/officeart/2005/8/layout/pyramid2"/>
    <dgm:cxn modelId="{2330D7B8-62CD-4D5F-86C3-3C164AD83830}" srcId="{C9E1FB02-F5F7-4C46-BABE-5B38C9F96222}" destId="{6E81AEC3-BB25-4C2E-8794-16F501CB3357}" srcOrd="2" destOrd="0" parTransId="{8C628C79-5A0E-405F-99E5-FF17A27AE46A}" sibTransId="{6C860864-6D0C-45AD-99D3-536E75FED4AF}"/>
    <dgm:cxn modelId="{6C2860FC-25F4-41D8-B22F-209FA94BF1DE}" type="presParOf" srcId="{20EB9199-3500-4E55-8E5A-3641A92A9E51}" destId="{8BF313FA-3C4A-4E34-8AA4-2C1B2FD3ED34}" srcOrd="0" destOrd="0" presId="urn:microsoft.com/office/officeart/2005/8/layout/pyramid2"/>
    <dgm:cxn modelId="{9A2948DE-F8BD-4709-B4ED-9A4838238928}" type="presParOf" srcId="{20EB9199-3500-4E55-8E5A-3641A92A9E51}" destId="{783A2521-E293-4884-A159-CD6DEC3B9877}" srcOrd="1" destOrd="0" presId="urn:microsoft.com/office/officeart/2005/8/layout/pyramid2"/>
    <dgm:cxn modelId="{9B4D2C9B-E2CA-424A-B61C-B7BDBEBC8B13}" type="presParOf" srcId="{783A2521-E293-4884-A159-CD6DEC3B9877}" destId="{BABF7690-EDE4-44D2-B206-2CADD982431F}" srcOrd="0" destOrd="0" presId="urn:microsoft.com/office/officeart/2005/8/layout/pyramid2"/>
    <dgm:cxn modelId="{91BD1C74-D87F-49D7-BA70-A89FFFDA976A}" type="presParOf" srcId="{783A2521-E293-4884-A159-CD6DEC3B9877}" destId="{B9996ACC-675A-40D1-99BF-F259911CC22C}" srcOrd="1" destOrd="0" presId="urn:microsoft.com/office/officeart/2005/8/layout/pyramid2"/>
    <dgm:cxn modelId="{B3321AC6-1A6C-4280-93C2-F024388E7FD7}" type="presParOf" srcId="{783A2521-E293-4884-A159-CD6DEC3B9877}" destId="{E57993E0-5244-48CB-9EF2-6F1CB94DFB7A}" srcOrd="2" destOrd="0" presId="urn:microsoft.com/office/officeart/2005/8/layout/pyramid2"/>
    <dgm:cxn modelId="{6FBA24F5-BDFC-479C-AB74-D8FAB4E95725}" type="presParOf" srcId="{783A2521-E293-4884-A159-CD6DEC3B9877}" destId="{115B7B50-CFA3-4DCB-A7BE-F0FF47254654}" srcOrd="3" destOrd="0" presId="urn:microsoft.com/office/officeart/2005/8/layout/pyramid2"/>
    <dgm:cxn modelId="{4D05308A-23F5-4E92-B2B7-8DB0CF43221F}" type="presParOf" srcId="{783A2521-E293-4884-A159-CD6DEC3B9877}" destId="{0E3DE108-E1BD-4747-8986-A5527948B2FC}" srcOrd="4" destOrd="0" presId="urn:microsoft.com/office/officeart/2005/8/layout/pyramid2"/>
    <dgm:cxn modelId="{9E088D5B-14DD-4668-9023-7663D2305CA8}" type="presParOf" srcId="{783A2521-E293-4884-A159-CD6DEC3B9877}" destId="{1583D6AD-5705-4738-A40B-FAA3F5C9050E}" srcOrd="5" destOrd="0" presId="urn:microsoft.com/office/officeart/2005/8/layout/pyramid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F313FA-3C4A-4E34-8AA4-2C1B2FD3ED34}">
      <dsp:nvSpPr>
        <dsp:cNvPr id="0" name=""/>
        <dsp:cNvSpPr/>
      </dsp:nvSpPr>
      <dsp:spPr>
        <a:xfrm>
          <a:off x="1036018" y="0"/>
          <a:ext cx="4209331" cy="4209331"/>
        </a:xfrm>
        <a:prstGeom prst="triangle">
          <a:avLst/>
        </a:prstGeom>
        <a:solidFill>
          <a:schemeClr val="accent4">
            <a:lumMod val="20000"/>
            <a:lumOff val="80000"/>
          </a:schemeClr>
        </a:solidFill>
        <a:ln w="12700" cap="flat" cmpd="sng" algn="ctr">
          <a:solidFill>
            <a:scrgbClr r="0" g="0" b="0"/>
          </a:solidFill>
          <a:prstDash val="solid"/>
        </a:ln>
        <a:effectLst/>
      </dsp:spPr>
      <dsp:style>
        <a:lnRef idx="2">
          <a:scrgbClr r="0" g="0" b="0"/>
        </a:lnRef>
        <a:fillRef idx="1">
          <a:scrgbClr r="0" g="0" b="0"/>
        </a:fillRef>
        <a:effectRef idx="0">
          <a:scrgbClr r="0" g="0" b="0"/>
        </a:effectRef>
        <a:fontRef idx="minor">
          <a:schemeClr val="lt1"/>
        </a:fontRef>
      </dsp:style>
    </dsp:sp>
    <dsp:sp modelId="{BABF7690-EDE4-44D2-B206-2CADD982431F}">
      <dsp:nvSpPr>
        <dsp:cNvPr id="0" name=""/>
        <dsp:cNvSpPr/>
      </dsp:nvSpPr>
      <dsp:spPr>
        <a:xfrm>
          <a:off x="3140684" y="423193"/>
          <a:ext cx="2736065" cy="996427"/>
        </a:xfrm>
        <a:prstGeom prst="round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AU" sz="1800" kern="1200" dirty="0"/>
            <a:t>Understand critical thinking in a workplace context</a:t>
          </a:r>
        </a:p>
      </dsp:txBody>
      <dsp:txXfrm>
        <a:off x="3189326" y="471835"/>
        <a:ext cx="2638781" cy="899143"/>
      </dsp:txXfrm>
    </dsp:sp>
    <dsp:sp modelId="{E57993E0-5244-48CB-9EF2-6F1CB94DFB7A}">
      <dsp:nvSpPr>
        <dsp:cNvPr id="0" name=""/>
        <dsp:cNvSpPr/>
      </dsp:nvSpPr>
      <dsp:spPr>
        <a:xfrm>
          <a:off x="3140684" y="1544174"/>
          <a:ext cx="2736065" cy="996427"/>
        </a:xfrm>
        <a:prstGeom prst="round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AU" sz="1800" kern="1200" dirty="0"/>
            <a:t>Apply a systematic approach to decision making</a:t>
          </a:r>
        </a:p>
      </dsp:txBody>
      <dsp:txXfrm>
        <a:off x="3189326" y="1592816"/>
        <a:ext cx="2638781" cy="899143"/>
      </dsp:txXfrm>
    </dsp:sp>
    <dsp:sp modelId="{0E3DE108-E1BD-4747-8986-A5527948B2FC}">
      <dsp:nvSpPr>
        <dsp:cNvPr id="0" name=""/>
        <dsp:cNvSpPr/>
      </dsp:nvSpPr>
      <dsp:spPr>
        <a:xfrm>
          <a:off x="3140684" y="2665156"/>
          <a:ext cx="2736065" cy="996427"/>
        </a:xfrm>
        <a:prstGeom prst="round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AU" sz="1800" kern="1200" dirty="0"/>
            <a:t>Develop critical thinking mindset</a:t>
          </a:r>
        </a:p>
      </dsp:txBody>
      <dsp:txXfrm>
        <a:off x="3189326" y="2713798"/>
        <a:ext cx="2638781" cy="899143"/>
      </dsp:txXfrm>
    </dsp:sp>
  </dsp:spTree>
</dsp:drawing>
</file>

<file path=ppt/diagrams/layout1.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atin typeface="Segoe UI Light" pitchFamily="34" charset="0"/>
              </a:defRPr>
            </a:lvl1pPr>
          </a:lstStyle>
          <a:p>
            <a:endParaRPr lang="en-AU" dirty="0"/>
          </a:p>
        </p:txBody>
      </p:sp>
      <p:sp>
        <p:nvSpPr>
          <p:cNvPr id="3" name="Date Placeholder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atin typeface="Segoe UI Light" pitchFamily="34" charset="0"/>
              </a:defRPr>
            </a:lvl1pPr>
          </a:lstStyle>
          <a:p>
            <a:fld id="{365FB8B9-83D5-4425-A037-A84858E40ACE}" type="datetimeFigureOut">
              <a:rPr lang="en-AU" smtClean="0"/>
              <a:pPr/>
              <a:t>25/08/2020</a:t>
            </a:fld>
            <a:endParaRPr lang="en-AU" dirty="0"/>
          </a:p>
        </p:txBody>
      </p:sp>
      <p:sp>
        <p:nvSpPr>
          <p:cNvPr id="4" name="Slide Image Placeholder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en-AU" dirty="0"/>
          </a:p>
        </p:txBody>
      </p:sp>
      <p:sp>
        <p:nvSpPr>
          <p:cNvPr id="5" name="Notes Placeholder 4"/>
          <p:cNvSpPr>
            <a:spLocks noGrp="1"/>
          </p:cNvSpPr>
          <p:nvPr>
            <p:ph type="body" sz="quarter" idx="3"/>
          </p:nvPr>
        </p:nvSpPr>
        <p:spPr>
          <a:xfrm>
            <a:off x="679768" y="4715153"/>
            <a:ext cx="5438140" cy="446698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6" name="Footer Placeholder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atin typeface="Segoe UI Light" pitchFamily="34" charset="0"/>
              </a:defRPr>
            </a:lvl1pPr>
          </a:lstStyle>
          <a:p>
            <a:endParaRPr lang="en-AU" dirty="0"/>
          </a:p>
        </p:txBody>
      </p:sp>
      <p:sp>
        <p:nvSpPr>
          <p:cNvPr id="7" name="Slide Number Placeholder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atin typeface="Segoe UI Light" pitchFamily="34" charset="0"/>
              </a:defRPr>
            </a:lvl1pPr>
          </a:lstStyle>
          <a:p>
            <a:fld id="{34E09441-7A7C-4B2A-80D6-DB03DDD2ED93}" type="slidenum">
              <a:rPr lang="en-AU" smtClean="0"/>
              <a:pPr/>
              <a:t>‹#›</a:t>
            </a:fld>
            <a:endParaRPr lang="en-AU" dirty="0"/>
          </a:p>
        </p:txBody>
      </p:sp>
    </p:spTree>
    <p:extLst>
      <p:ext uri="{BB962C8B-B14F-4D97-AF65-F5344CB8AC3E}">
        <p14:creationId xmlns:p14="http://schemas.microsoft.com/office/powerpoint/2010/main" val="15512227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Segoe UI Light" pitchFamily="34" charset="0"/>
        <a:ea typeface="+mn-ea"/>
        <a:cs typeface="+mn-cs"/>
      </a:defRPr>
    </a:lvl1pPr>
    <a:lvl2pPr marL="457200" algn="l" defTabSz="914400" rtl="0" eaLnBrk="1" latinLnBrk="0" hangingPunct="1">
      <a:defRPr sz="1200" kern="1200">
        <a:solidFill>
          <a:schemeClr val="tx1"/>
        </a:solidFill>
        <a:latin typeface="Segoe UI Light" pitchFamily="34" charset="0"/>
        <a:ea typeface="+mn-ea"/>
        <a:cs typeface="+mn-cs"/>
      </a:defRPr>
    </a:lvl2pPr>
    <a:lvl3pPr marL="914400" algn="l" defTabSz="914400" rtl="0" eaLnBrk="1" latinLnBrk="0" hangingPunct="1">
      <a:defRPr sz="1200" kern="1200">
        <a:solidFill>
          <a:schemeClr val="tx1"/>
        </a:solidFill>
        <a:latin typeface="Segoe UI Light" pitchFamily="34" charset="0"/>
        <a:ea typeface="+mn-ea"/>
        <a:cs typeface="+mn-cs"/>
      </a:defRPr>
    </a:lvl3pPr>
    <a:lvl4pPr marL="1371600" algn="l" defTabSz="914400" rtl="0" eaLnBrk="1" latinLnBrk="0" hangingPunct="1">
      <a:defRPr sz="1200" kern="1200">
        <a:solidFill>
          <a:schemeClr val="tx1"/>
        </a:solidFill>
        <a:latin typeface="Segoe UI Light" pitchFamily="34" charset="0"/>
        <a:ea typeface="+mn-ea"/>
        <a:cs typeface="+mn-cs"/>
      </a:defRPr>
    </a:lvl4pPr>
    <a:lvl5pPr marL="1828800" algn="l" defTabSz="914400" rtl="0" eaLnBrk="1" latinLnBrk="0" hangingPunct="1">
      <a:defRPr sz="1200" kern="1200">
        <a:solidFill>
          <a:schemeClr val="tx1"/>
        </a:solidFill>
        <a:latin typeface="Segoe UI Light"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dirty="0"/>
          </a:p>
        </p:txBody>
      </p:sp>
      <p:sp>
        <p:nvSpPr>
          <p:cNvPr id="4" name="Slide Number Placeholder 3"/>
          <p:cNvSpPr>
            <a:spLocks noGrp="1"/>
          </p:cNvSpPr>
          <p:nvPr>
            <p:ph type="sldNum" sz="quarter" idx="10"/>
          </p:nvPr>
        </p:nvSpPr>
        <p:spPr/>
        <p:txBody>
          <a:bodyPr/>
          <a:lstStyle/>
          <a:p>
            <a:fld id="{34E09441-7A7C-4B2A-80D6-DB03DDD2ED93}" type="slidenum">
              <a:rPr lang="en-AU" smtClean="0"/>
              <a:pPr/>
              <a:t>2</a:t>
            </a:fld>
            <a:endParaRPr lang="en-AU"/>
          </a:p>
        </p:txBody>
      </p:sp>
    </p:spTree>
    <p:extLst>
      <p:ext uri="{BB962C8B-B14F-4D97-AF65-F5344CB8AC3E}">
        <p14:creationId xmlns:p14="http://schemas.microsoft.com/office/powerpoint/2010/main" val="38511144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CBF02AA-FE4E-46F3-AC83-334528D7F1FE}" type="slidenum">
              <a:rPr lang="en-US" smtClean="0"/>
              <a:pPr/>
              <a:t>11</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CBF02AA-FE4E-46F3-AC83-334528D7F1FE}" type="slidenum">
              <a:rPr lang="en-US" smtClean="0"/>
              <a:pPr/>
              <a:t>12</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CBF02AA-FE4E-46F3-AC83-334528D7F1FE}" type="slidenum">
              <a:rPr lang="en-US" smtClean="0"/>
              <a:pPr/>
              <a:t>13</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CBF02AA-FE4E-46F3-AC83-334528D7F1FE}" type="slidenum">
              <a:rPr lang="en-US" smtClean="0"/>
              <a:pPr/>
              <a:t>14</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CBF02AA-FE4E-46F3-AC83-334528D7F1FE}" type="slidenum">
              <a:rPr lang="en-US" smtClean="0"/>
              <a:pPr/>
              <a:t>15</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CBF02AA-FE4E-46F3-AC83-334528D7F1FE}" type="slidenum">
              <a:rPr lang="en-US" smtClean="0"/>
              <a:pPr/>
              <a:t>16</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CBF02AA-FE4E-46F3-AC83-334528D7F1FE}" type="slidenum">
              <a:rPr lang="en-US" smtClean="0"/>
              <a:pPr/>
              <a:t>17</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CBF02AA-FE4E-46F3-AC83-334528D7F1FE}" type="slidenum">
              <a:rPr lang="en-US" smtClean="0"/>
              <a:pPr/>
              <a:t>18</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CBF02AA-FE4E-46F3-AC83-334528D7F1FE}" type="slidenum">
              <a:rPr lang="en-US" smtClean="0"/>
              <a:pPr/>
              <a:t>19</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CBF02AA-FE4E-46F3-AC83-334528D7F1FE}" type="slidenum">
              <a:rPr lang="en-US" smtClean="0"/>
              <a:pPr/>
              <a:t>20</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CBF02AA-FE4E-46F3-AC83-334528D7F1FE}" type="slidenum">
              <a:rPr lang="en-US" smtClean="0"/>
              <a:pPr/>
              <a:t>3</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dirty="0"/>
          </a:p>
        </p:txBody>
      </p:sp>
      <p:sp>
        <p:nvSpPr>
          <p:cNvPr id="4" name="Slide Number Placeholder 3"/>
          <p:cNvSpPr>
            <a:spLocks noGrp="1"/>
          </p:cNvSpPr>
          <p:nvPr>
            <p:ph type="sldNum" sz="quarter" idx="10"/>
          </p:nvPr>
        </p:nvSpPr>
        <p:spPr/>
        <p:txBody>
          <a:bodyPr/>
          <a:lstStyle/>
          <a:p>
            <a:fld id="{34E09441-7A7C-4B2A-80D6-DB03DDD2ED93}" type="slidenum">
              <a:rPr lang="en-AU" smtClean="0"/>
              <a:pPr/>
              <a:t>24</a:t>
            </a:fld>
            <a:endParaRPr lang="en-AU"/>
          </a:p>
        </p:txBody>
      </p:sp>
    </p:spTree>
    <p:extLst>
      <p:ext uri="{BB962C8B-B14F-4D97-AF65-F5344CB8AC3E}">
        <p14:creationId xmlns:p14="http://schemas.microsoft.com/office/powerpoint/2010/main" val="9348423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dirty="0"/>
          </a:p>
        </p:txBody>
      </p:sp>
      <p:sp>
        <p:nvSpPr>
          <p:cNvPr id="4" name="Slide Number Placeholder 3"/>
          <p:cNvSpPr>
            <a:spLocks noGrp="1"/>
          </p:cNvSpPr>
          <p:nvPr>
            <p:ph type="sldNum" sz="quarter" idx="10"/>
          </p:nvPr>
        </p:nvSpPr>
        <p:spPr/>
        <p:txBody>
          <a:bodyPr/>
          <a:lstStyle/>
          <a:p>
            <a:fld id="{34E09441-7A7C-4B2A-80D6-DB03DDD2ED93}" type="slidenum">
              <a:rPr lang="en-AU" smtClean="0"/>
              <a:pPr/>
              <a:t>37</a:t>
            </a:fld>
            <a:endParaRPr lang="en-AU"/>
          </a:p>
        </p:txBody>
      </p:sp>
    </p:spTree>
    <p:extLst>
      <p:ext uri="{BB962C8B-B14F-4D97-AF65-F5344CB8AC3E}">
        <p14:creationId xmlns:p14="http://schemas.microsoft.com/office/powerpoint/2010/main" val="13990321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Date Placeholder 3"/>
          <p:cNvSpPr>
            <a:spLocks noGrp="1"/>
          </p:cNvSpPr>
          <p:nvPr>
            <p:ph type="dt" idx="10"/>
          </p:nvPr>
        </p:nvSpPr>
        <p:spPr/>
        <p:txBody>
          <a:bodyPr/>
          <a:lstStyle/>
          <a:p>
            <a:pPr>
              <a:defRPr/>
            </a:pPr>
            <a:endParaRPr lang="en-GB"/>
          </a:p>
        </p:txBody>
      </p:sp>
      <p:sp>
        <p:nvSpPr>
          <p:cNvPr id="5" name="Slide Number Placeholder 4"/>
          <p:cNvSpPr>
            <a:spLocks noGrp="1"/>
          </p:cNvSpPr>
          <p:nvPr>
            <p:ph type="sldNum" sz="quarter" idx="11"/>
          </p:nvPr>
        </p:nvSpPr>
        <p:spPr/>
        <p:txBody>
          <a:bodyPr/>
          <a:lstStyle/>
          <a:p>
            <a:pPr>
              <a:defRPr/>
            </a:pPr>
            <a:fld id="{B912B1CA-4412-42AE-A038-41F2562164AA}" type="slidenum">
              <a:rPr lang="en-GB" smtClean="0"/>
              <a:pPr>
                <a:defRPr/>
              </a:pPr>
              <a:t>38</a:t>
            </a:fld>
            <a:endParaRPr lang="en-GB"/>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Date Placeholder 3"/>
          <p:cNvSpPr>
            <a:spLocks noGrp="1"/>
          </p:cNvSpPr>
          <p:nvPr>
            <p:ph type="dt" idx="10"/>
          </p:nvPr>
        </p:nvSpPr>
        <p:spPr/>
        <p:txBody>
          <a:bodyPr/>
          <a:lstStyle/>
          <a:p>
            <a:pPr>
              <a:defRPr/>
            </a:pPr>
            <a:endParaRPr lang="en-GB"/>
          </a:p>
        </p:txBody>
      </p:sp>
      <p:sp>
        <p:nvSpPr>
          <p:cNvPr id="5" name="Slide Number Placeholder 4"/>
          <p:cNvSpPr>
            <a:spLocks noGrp="1"/>
          </p:cNvSpPr>
          <p:nvPr>
            <p:ph type="sldNum" sz="quarter" idx="11"/>
          </p:nvPr>
        </p:nvSpPr>
        <p:spPr/>
        <p:txBody>
          <a:bodyPr/>
          <a:lstStyle/>
          <a:p>
            <a:pPr>
              <a:defRPr/>
            </a:pPr>
            <a:fld id="{B912B1CA-4412-42AE-A038-41F2562164AA}" type="slidenum">
              <a:rPr lang="en-GB" smtClean="0"/>
              <a:pPr>
                <a:defRPr/>
              </a:pPr>
              <a:t>39</a:t>
            </a:fld>
            <a:endParaRPr lang="en-GB"/>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1B73F12-FED5-47F5-9FF4-5BF1F3C37AE2}" type="slidenum">
              <a:rPr lang="en-GB" smtClean="0"/>
              <a:pPr fontAlgn="base">
                <a:spcBef>
                  <a:spcPct val="0"/>
                </a:spcBef>
                <a:spcAft>
                  <a:spcPct val="0"/>
                </a:spcAft>
                <a:defRPr/>
              </a:pPr>
              <a:t>40</a:t>
            </a:fld>
            <a:endParaRPr lang="en-GB"/>
          </a:p>
        </p:txBody>
      </p:sp>
      <p:sp>
        <p:nvSpPr>
          <p:cNvPr id="6451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451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GB" dirty="0"/>
              <a:t>Does a higher degree automatically = good thinking skills?</a:t>
            </a:r>
          </a:p>
          <a:p>
            <a:pPr eaLnBrk="1" hangingPunct="1">
              <a:spcBef>
                <a:spcPct val="0"/>
              </a:spcBef>
            </a:pPr>
            <a:endParaRPr lang="en-GB" dirty="0"/>
          </a:p>
          <a:p>
            <a:pPr eaLnBrk="1" hangingPunct="1">
              <a:spcBef>
                <a:spcPct val="0"/>
              </a:spcBef>
            </a:pPr>
            <a:r>
              <a:rPr lang="en-GB" dirty="0"/>
              <a:t>Are they automatically applied to all facets of life?  If so, academics would have the best run lives????</a:t>
            </a:r>
          </a:p>
          <a:p>
            <a:pPr eaLnBrk="1" hangingPunct="1">
              <a:spcBef>
                <a:spcPct val="0"/>
              </a:spcBef>
            </a:pPr>
            <a:endParaRPr lang="en-GB" dirty="0"/>
          </a:p>
          <a:p>
            <a:pPr eaLnBrk="1" hangingPunct="1">
              <a:spcBef>
                <a:spcPct val="0"/>
              </a:spcBef>
            </a:pPr>
            <a:r>
              <a:rPr lang="en-GB" dirty="0"/>
              <a:t>I.e. we can all continually be improving our CT skills</a:t>
            </a:r>
          </a:p>
        </p:txBody>
      </p:sp>
      <p:sp>
        <p:nvSpPr>
          <p:cNvPr id="7" name="Date Placeholder 6"/>
          <p:cNvSpPr>
            <a:spLocks noGrp="1"/>
          </p:cNvSpPr>
          <p:nvPr>
            <p:ph type="dt" sz="quarter" idx="1"/>
          </p:nvPr>
        </p:nvSpPr>
        <p:spPr/>
        <p:txBody>
          <a:bodyPr/>
          <a:lstStyle/>
          <a:p>
            <a:pPr>
              <a:defRPr/>
            </a:pPr>
            <a:endParaRPr lang="en-GB"/>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D83C516F-7FDC-476E-841F-C46EB15FB0D2}" type="slidenum">
              <a:rPr lang="en-GB" smtClean="0"/>
              <a:pPr/>
              <a:t>41</a:t>
            </a:fld>
            <a:endParaRPr lang="en-GB"/>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13027">
              <a:defRPr/>
            </a:pPr>
            <a:endParaRPr lang="en-GB" dirty="0"/>
          </a:p>
        </p:txBody>
      </p:sp>
      <p:sp>
        <p:nvSpPr>
          <p:cNvPr id="4" name="Slide Number Placeholder 3"/>
          <p:cNvSpPr>
            <a:spLocks noGrp="1"/>
          </p:cNvSpPr>
          <p:nvPr>
            <p:ph type="sldNum" sz="quarter" idx="10"/>
          </p:nvPr>
        </p:nvSpPr>
        <p:spPr/>
        <p:txBody>
          <a:bodyPr/>
          <a:lstStyle/>
          <a:p>
            <a:fld id="{D83C516F-7FDC-476E-841F-C46EB15FB0D2}" type="slidenum">
              <a:rPr lang="en-GB" smtClean="0"/>
              <a:pPr/>
              <a:t>42</a:t>
            </a:fld>
            <a:endParaRPr lang="en-GB"/>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D83C516F-7FDC-476E-841F-C46EB15FB0D2}" type="slidenum">
              <a:rPr lang="en-GB" smtClean="0"/>
              <a:pPr/>
              <a:t>43</a:t>
            </a:fld>
            <a:endParaRPr lang="en-GB"/>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Date Placeholder 3"/>
          <p:cNvSpPr>
            <a:spLocks noGrp="1"/>
          </p:cNvSpPr>
          <p:nvPr>
            <p:ph type="dt" idx="10"/>
          </p:nvPr>
        </p:nvSpPr>
        <p:spPr/>
        <p:txBody>
          <a:bodyPr/>
          <a:lstStyle/>
          <a:p>
            <a:pPr>
              <a:defRPr/>
            </a:pPr>
            <a:endParaRPr lang="en-GB"/>
          </a:p>
        </p:txBody>
      </p:sp>
      <p:sp>
        <p:nvSpPr>
          <p:cNvPr id="5" name="Slide Number Placeholder 4"/>
          <p:cNvSpPr>
            <a:spLocks noGrp="1"/>
          </p:cNvSpPr>
          <p:nvPr>
            <p:ph type="sldNum" sz="quarter" idx="11"/>
          </p:nvPr>
        </p:nvSpPr>
        <p:spPr/>
        <p:txBody>
          <a:bodyPr/>
          <a:lstStyle/>
          <a:p>
            <a:pPr>
              <a:defRPr/>
            </a:pPr>
            <a:fld id="{B912B1CA-4412-42AE-A038-41F2562164AA}" type="slidenum">
              <a:rPr lang="en-GB" smtClean="0"/>
              <a:pPr>
                <a:defRPr/>
              </a:pPr>
              <a:t>44</a:t>
            </a:fld>
            <a:endParaRPr lang="en-GB"/>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589A483-86D4-43F2-A687-655057C3A681}" type="slidenum">
              <a:rPr lang="en-GB" smtClean="0"/>
              <a:pPr fontAlgn="base">
                <a:spcBef>
                  <a:spcPct val="0"/>
                </a:spcBef>
                <a:spcAft>
                  <a:spcPct val="0"/>
                </a:spcAft>
                <a:defRPr/>
              </a:pPr>
              <a:t>45</a:t>
            </a:fld>
            <a:endParaRPr lang="en-GB"/>
          </a:p>
        </p:txBody>
      </p:sp>
      <p:sp>
        <p:nvSpPr>
          <p:cNvPr id="4813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813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GB" sz="1600" dirty="0"/>
              <a:t>Automatic responses – skilled action, rapid reactions </a:t>
            </a:r>
            <a:r>
              <a:rPr lang="en-GB" sz="1600" dirty="0" err="1"/>
              <a:t>eg</a:t>
            </a:r>
            <a:r>
              <a:rPr lang="en-GB" sz="1600" dirty="0"/>
              <a:t> in a car or prejudices</a:t>
            </a:r>
          </a:p>
          <a:p>
            <a:pPr eaLnBrk="1" hangingPunct="1">
              <a:spcBef>
                <a:spcPct val="0"/>
              </a:spcBef>
            </a:pPr>
            <a:r>
              <a:rPr lang="en-GB" sz="1600" dirty="0"/>
              <a:t>Intuition etc slow thinking, non analytic knowing</a:t>
            </a:r>
          </a:p>
          <a:p>
            <a:pPr eaLnBrk="1" hangingPunct="1">
              <a:spcBef>
                <a:spcPct val="0"/>
              </a:spcBef>
            </a:pPr>
            <a:endParaRPr lang="en-GB" sz="1600" dirty="0"/>
          </a:p>
          <a:p>
            <a:pPr eaLnBrk="1" hangingPunct="1">
              <a:spcBef>
                <a:spcPct val="0"/>
              </a:spcBef>
            </a:pPr>
            <a:r>
              <a:rPr lang="en-GB" sz="1600" dirty="0"/>
              <a:t>Plenty of definitions usually include reason &amp; rationale, use of evidence &amp; criteria, &amp; improving</a:t>
            </a:r>
          </a:p>
          <a:p>
            <a:pPr eaLnBrk="1" hangingPunct="1">
              <a:spcBef>
                <a:spcPct val="0"/>
              </a:spcBef>
            </a:pPr>
            <a:endParaRPr lang="en-GB" sz="1600" dirty="0"/>
          </a:p>
          <a:p>
            <a:pPr eaLnBrk="1" hangingPunct="1">
              <a:spcBef>
                <a:spcPct val="0"/>
              </a:spcBef>
            </a:pPr>
            <a:r>
              <a:rPr lang="en-GB" sz="1600" dirty="0"/>
              <a:t>Critical thinking is the disciplined art of ensuring that you use the best thinking you are capable of in any set of circumstances  Paul &amp; Elder (2002)</a:t>
            </a:r>
          </a:p>
          <a:p>
            <a:pPr eaLnBrk="1" hangingPunct="1">
              <a:spcBef>
                <a:spcPct val="0"/>
              </a:spcBef>
            </a:pPr>
            <a:endParaRPr lang="en-GB" sz="1600" dirty="0"/>
          </a:p>
          <a:p>
            <a:pPr eaLnBrk="1" hangingPunct="1">
              <a:spcBef>
                <a:spcPct val="0"/>
              </a:spcBef>
            </a:pPr>
            <a:r>
              <a:rPr lang="en-GB" sz="1600" dirty="0"/>
              <a:t>Not everything is amenable to analysis &amp; CT</a:t>
            </a:r>
          </a:p>
          <a:p>
            <a:pPr eaLnBrk="1" hangingPunct="1">
              <a:spcBef>
                <a:spcPct val="0"/>
              </a:spcBef>
            </a:pPr>
            <a:r>
              <a:rPr lang="en-GB" sz="1600" dirty="0"/>
              <a:t>Masters/PhD thesis's are!!</a:t>
            </a:r>
          </a:p>
        </p:txBody>
      </p:sp>
      <p:sp>
        <p:nvSpPr>
          <p:cNvPr id="7" name="Date Placeholder 6"/>
          <p:cNvSpPr>
            <a:spLocks noGrp="1"/>
          </p:cNvSpPr>
          <p:nvPr>
            <p:ph type="dt" sz="quarter" idx="1"/>
          </p:nvPr>
        </p:nvSpPr>
        <p:spPr/>
        <p:txBody>
          <a:bodyPr/>
          <a:lstStyle/>
          <a:p>
            <a:pPr>
              <a:defRPr/>
            </a:pPr>
            <a:endParaRPr lang="en-GB"/>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CBF02AA-FE4E-46F3-AC83-334528D7F1FE}" type="slidenum">
              <a:rPr lang="en-US" smtClean="0"/>
              <a:pPr/>
              <a:t>4</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Date Placeholder 3"/>
          <p:cNvSpPr>
            <a:spLocks noGrp="1"/>
          </p:cNvSpPr>
          <p:nvPr>
            <p:ph type="dt" idx="10"/>
          </p:nvPr>
        </p:nvSpPr>
        <p:spPr/>
        <p:txBody>
          <a:bodyPr/>
          <a:lstStyle/>
          <a:p>
            <a:pPr>
              <a:defRPr/>
            </a:pPr>
            <a:endParaRPr lang="en-GB"/>
          </a:p>
        </p:txBody>
      </p:sp>
      <p:sp>
        <p:nvSpPr>
          <p:cNvPr id="5" name="Slide Number Placeholder 4"/>
          <p:cNvSpPr>
            <a:spLocks noGrp="1"/>
          </p:cNvSpPr>
          <p:nvPr>
            <p:ph type="sldNum" sz="quarter" idx="11"/>
          </p:nvPr>
        </p:nvSpPr>
        <p:spPr/>
        <p:txBody>
          <a:bodyPr/>
          <a:lstStyle/>
          <a:p>
            <a:pPr>
              <a:defRPr/>
            </a:pPr>
            <a:fld id="{B912B1CA-4412-42AE-A038-41F2562164AA}" type="slidenum">
              <a:rPr lang="en-GB" smtClean="0"/>
              <a:pPr>
                <a:defRPr/>
              </a:pPr>
              <a:t>46</a:t>
            </a:fld>
            <a:endParaRPr lang="en-GB"/>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61B1179-5B6C-4A9F-A186-F2B3B8682D99}" type="slidenum">
              <a:rPr lang="en-GB" smtClean="0"/>
              <a:pPr fontAlgn="base">
                <a:spcBef>
                  <a:spcPct val="0"/>
                </a:spcBef>
                <a:spcAft>
                  <a:spcPct val="0"/>
                </a:spcAft>
                <a:defRPr/>
              </a:pPr>
              <a:t>48</a:t>
            </a:fld>
            <a:endParaRPr lang="en-GB"/>
          </a:p>
        </p:txBody>
      </p:sp>
      <p:sp>
        <p:nvSpPr>
          <p:cNvPr id="5017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018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GB" sz="1400" dirty="0"/>
              <a:t>Language helps you to know what specific terms mean, able to help others and make specific use of tools at each level</a:t>
            </a:r>
          </a:p>
          <a:p>
            <a:pPr eaLnBrk="1" hangingPunct="1">
              <a:spcBef>
                <a:spcPct val="0"/>
              </a:spcBef>
            </a:pPr>
            <a:endParaRPr lang="en-GB" sz="1400" dirty="0"/>
          </a:p>
          <a:p>
            <a:pPr eaLnBrk="1" hangingPunct="1">
              <a:spcBef>
                <a:spcPct val="0"/>
              </a:spcBef>
            </a:pPr>
            <a:r>
              <a:rPr lang="en-GB" sz="1400" dirty="0"/>
              <a:t>Stress not all neat and tidy, need basics to develop more complex skills</a:t>
            </a:r>
          </a:p>
          <a:p>
            <a:pPr eaLnBrk="1" hangingPunct="1">
              <a:spcBef>
                <a:spcPct val="0"/>
              </a:spcBef>
            </a:pPr>
            <a:endParaRPr lang="en-GB" sz="1400" dirty="0"/>
          </a:p>
          <a:p>
            <a:pPr eaLnBrk="1" hangingPunct="1">
              <a:spcBef>
                <a:spcPct val="0"/>
              </a:spcBef>
            </a:pPr>
            <a:r>
              <a:rPr lang="en-GB" sz="1400" dirty="0"/>
              <a:t>Overlap and complexity can change ‘level’</a:t>
            </a:r>
          </a:p>
          <a:p>
            <a:pPr eaLnBrk="1" hangingPunct="1">
              <a:spcBef>
                <a:spcPct val="0"/>
              </a:spcBef>
            </a:pPr>
            <a:endParaRPr lang="en-GB" sz="1400" dirty="0"/>
          </a:p>
          <a:p>
            <a:pPr eaLnBrk="1" hangingPunct="1">
              <a:spcBef>
                <a:spcPct val="0"/>
              </a:spcBef>
            </a:pPr>
            <a:r>
              <a:rPr lang="en-GB" sz="1400" dirty="0"/>
              <a:t>Blooms taxonomy, relate to course levels – not rigid</a:t>
            </a:r>
          </a:p>
          <a:p>
            <a:pPr eaLnBrk="1" hangingPunct="1">
              <a:spcBef>
                <a:spcPct val="0"/>
              </a:spcBef>
            </a:pPr>
            <a:endParaRPr lang="en-GB" sz="1400" dirty="0"/>
          </a:p>
          <a:p>
            <a:pPr eaLnBrk="1" hangingPunct="1">
              <a:spcBef>
                <a:spcPct val="0"/>
              </a:spcBef>
            </a:pPr>
            <a:r>
              <a:rPr lang="en-GB" sz="1400" dirty="0"/>
              <a:t>1-6 = critical thinking – the works, includes lateral and creative</a:t>
            </a:r>
          </a:p>
          <a:p>
            <a:pPr eaLnBrk="1" hangingPunct="1">
              <a:spcBef>
                <a:spcPct val="0"/>
              </a:spcBef>
            </a:pPr>
            <a:endParaRPr lang="en-GB" sz="1400" dirty="0"/>
          </a:p>
        </p:txBody>
      </p:sp>
      <p:sp>
        <p:nvSpPr>
          <p:cNvPr id="7" name="Date Placeholder 6"/>
          <p:cNvSpPr>
            <a:spLocks noGrp="1"/>
          </p:cNvSpPr>
          <p:nvPr>
            <p:ph type="dt" sz="quarter" idx="1"/>
          </p:nvPr>
        </p:nvSpPr>
        <p:spPr/>
        <p:txBody>
          <a:bodyPr/>
          <a:lstStyle/>
          <a:p>
            <a:pPr>
              <a:defRPr/>
            </a:pPr>
            <a:endParaRPr lang="en-GB"/>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E35C5D4-6185-4685-A7D0-677DCA275D75}" type="slidenum">
              <a:rPr lang="en-GB" smtClean="0"/>
              <a:pPr fontAlgn="base">
                <a:spcBef>
                  <a:spcPct val="0"/>
                </a:spcBef>
                <a:spcAft>
                  <a:spcPct val="0"/>
                </a:spcAft>
                <a:defRPr/>
              </a:pPr>
              <a:t>49</a:t>
            </a:fld>
            <a:endParaRPr lang="en-GB"/>
          </a:p>
        </p:txBody>
      </p:sp>
      <p:sp>
        <p:nvSpPr>
          <p:cNvPr id="5120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120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GB" sz="1600" dirty="0"/>
              <a:t>Writing often criticised for being overly descriptive not analytical or reflective</a:t>
            </a:r>
          </a:p>
          <a:p>
            <a:pPr eaLnBrk="1" hangingPunct="1">
              <a:spcBef>
                <a:spcPct val="0"/>
              </a:spcBef>
            </a:pPr>
            <a:endParaRPr lang="en-GB" sz="1600" dirty="0"/>
          </a:p>
          <a:p>
            <a:pPr eaLnBrk="1" hangingPunct="1">
              <a:spcBef>
                <a:spcPct val="0"/>
              </a:spcBef>
            </a:pPr>
            <a:r>
              <a:rPr lang="en-GB" sz="1600" dirty="0"/>
              <a:t>Depending on group or workshop aims:</a:t>
            </a:r>
          </a:p>
          <a:p>
            <a:pPr eaLnBrk="1" hangingPunct="1">
              <a:spcBef>
                <a:spcPct val="0"/>
              </a:spcBef>
            </a:pPr>
            <a:r>
              <a:rPr lang="en-GB" sz="1600" dirty="0"/>
              <a:t>Handout set 1-6</a:t>
            </a:r>
          </a:p>
          <a:p>
            <a:pPr eaLnBrk="1" hangingPunct="1">
              <a:spcBef>
                <a:spcPct val="0"/>
              </a:spcBef>
            </a:pPr>
            <a:endParaRPr lang="en-GB" sz="1600" dirty="0"/>
          </a:p>
          <a:p>
            <a:pPr eaLnBrk="1" hangingPunct="1">
              <a:spcBef>
                <a:spcPct val="0"/>
              </a:spcBef>
            </a:pPr>
            <a:r>
              <a:rPr lang="en-GB" sz="1600" dirty="0"/>
              <a:t>In groups make up a mnemonic from course work</a:t>
            </a:r>
          </a:p>
        </p:txBody>
      </p:sp>
      <p:sp>
        <p:nvSpPr>
          <p:cNvPr id="7" name="Date Placeholder 6"/>
          <p:cNvSpPr>
            <a:spLocks noGrp="1"/>
          </p:cNvSpPr>
          <p:nvPr>
            <p:ph type="dt" sz="quarter" idx="1"/>
          </p:nvPr>
        </p:nvSpPr>
        <p:spPr/>
        <p:txBody>
          <a:bodyPr/>
          <a:lstStyle/>
          <a:p>
            <a:pPr>
              <a:defRPr/>
            </a:pPr>
            <a:endParaRPr lang="en-GB"/>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4B0B30C-E49A-437F-B66C-CD476EFA9AAF}" type="slidenum">
              <a:rPr lang="en-GB" smtClean="0"/>
              <a:pPr fontAlgn="base">
                <a:spcBef>
                  <a:spcPct val="0"/>
                </a:spcBef>
                <a:spcAft>
                  <a:spcPct val="0"/>
                </a:spcAft>
                <a:defRPr/>
              </a:pPr>
              <a:t>50</a:t>
            </a:fld>
            <a:endParaRPr lang="en-GB"/>
          </a:p>
        </p:txBody>
      </p:sp>
      <p:sp>
        <p:nvSpPr>
          <p:cNvPr id="5222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222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GB" sz="1600" dirty="0"/>
              <a:t>E.g. Summarise strategies #3</a:t>
            </a:r>
          </a:p>
          <a:p>
            <a:pPr eaLnBrk="1" hangingPunct="1">
              <a:spcBef>
                <a:spcPct val="0"/>
              </a:spcBef>
            </a:pPr>
            <a:r>
              <a:rPr lang="en-GB" sz="1600" dirty="0"/>
              <a:t>	3 - interest</a:t>
            </a:r>
          </a:p>
          <a:p>
            <a:pPr eaLnBrk="1" hangingPunct="1">
              <a:spcBef>
                <a:spcPct val="0"/>
              </a:spcBef>
            </a:pPr>
            <a:r>
              <a:rPr lang="en-GB" sz="1600" dirty="0"/>
              <a:t>	2 - like to know more about</a:t>
            </a:r>
          </a:p>
          <a:p>
            <a:pPr eaLnBrk="1" hangingPunct="1">
              <a:spcBef>
                <a:spcPct val="0"/>
              </a:spcBef>
            </a:pPr>
            <a:r>
              <a:rPr lang="en-GB" sz="1600" dirty="0"/>
              <a:t>	1 - tell others about</a:t>
            </a:r>
          </a:p>
        </p:txBody>
      </p:sp>
      <p:sp>
        <p:nvSpPr>
          <p:cNvPr id="7" name="Date Placeholder 6"/>
          <p:cNvSpPr>
            <a:spLocks noGrp="1"/>
          </p:cNvSpPr>
          <p:nvPr>
            <p:ph type="dt" sz="quarter" idx="1"/>
          </p:nvPr>
        </p:nvSpPr>
        <p:spPr/>
        <p:txBody>
          <a:bodyPr/>
          <a:lstStyle/>
          <a:p>
            <a:pPr>
              <a:defRPr/>
            </a:pPr>
            <a:endParaRPr lang="en-GB"/>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DA6C0C5-81EB-4A3B-8A7A-C8EF99A21B20}" type="slidenum">
              <a:rPr lang="en-GB" smtClean="0"/>
              <a:pPr fontAlgn="base">
                <a:spcBef>
                  <a:spcPct val="0"/>
                </a:spcBef>
                <a:spcAft>
                  <a:spcPct val="0"/>
                </a:spcAft>
                <a:defRPr/>
              </a:pPr>
              <a:t>51</a:t>
            </a:fld>
            <a:endParaRPr lang="en-GB"/>
          </a:p>
        </p:txBody>
      </p:sp>
      <p:sp>
        <p:nvSpPr>
          <p:cNvPr id="5529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530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GB" sz="1600" dirty="0"/>
              <a:t>Not focus for this session</a:t>
            </a:r>
          </a:p>
          <a:p>
            <a:pPr eaLnBrk="1" hangingPunct="1">
              <a:spcBef>
                <a:spcPct val="0"/>
              </a:spcBef>
            </a:pPr>
            <a:endParaRPr lang="en-GB" sz="1600" dirty="0"/>
          </a:p>
          <a:p>
            <a:pPr eaLnBrk="1" hangingPunct="1">
              <a:spcBef>
                <a:spcPct val="0"/>
              </a:spcBef>
            </a:pPr>
            <a:r>
              <a:rPr lang="en-GB" u="sng" dirty="0"/>
              <a:t>Talk it</a:t>
            </a:r>
            <a:r>
              <a:rPr lang="en-GB" dirty="0"/>
              <a:t> through – examine it</a:t>
            </a:r>
          </a:p>
          <a:p>
            <a:pPr eaLnBrk="1" hangingPunct="1">
              <a:spcBef>
                <a:spcPct val="0"/>
              </a:spcBef>
            </a:pPr>
            <a:r>
              <a:rPr lang="en-GB" u="sng" dirty="0"/>
              <a:t>Underline</a:t>
            </a:r>
            <a:r>
              <a:rPr lang="en-GB" dirty="0"/>
              <a:t> important points</a:t>
            </a:r>
          </a:p>
          <a:p>
            <a:pPr eaLnBrk="1" hangingPunct="1">
              <a:spcBef>
                <a:spcPct val="0"/>
              </a:spcBef>
            </a:pPr>
            <a:r>
              <a:rPr lang="en-GB" u="sng" dirty="0"/>
              <a:t>Generate ideas</a:t>
            </a:r>
          </a:p>
          <a:p>
            <a:pPr eaLnBrk="1" hangingPunct="1">
              <a:spcBef>
                <a:spcPct val="0"/>
              </a:spcBef>
            </a:pPr>
            <a:endParaRPr lang="en-GB" u="sng" dirty="0"/>
          </a:p>
          <a:p>
            <a:pPr eaLnBrk="1" hangingPunct="1">
              <a:spcBef>
                <a:spcPct val="0"/>
              </a:spcBef>
            </a:pPr>
            <a:r>
              <a:rPr lang="en-GB" u="sng" dirty="0"/>
              <a:t>Decide -</a:t>
            </a:r>
            <a:r>
              <a:rPr lang="en-GB" dirty="0"/>
              <a:t> consider consequences</a:t>
            </a:r>
            <a:endParaRPr lang="en-GB" u="sng" dirty="0"/>
          </a:p>
          <a:p>
            <a:pPr eaLnBrk="1" hangingPunct="1">
              <a:spcBef>
                <a:spcPct val="0"/>
              </a:spcBef>
            </a:pPr>
            <a:r>
              <a:rPr lang="en-GB" u="sng" dirty="0"/>
              <a:t>Implement</a:t>
            </a:r>
            <a:r>
              <a:rPr lang="en-GB" dirty="0"/>
              <a:t> – try it</a:t>
            </a:r>
            <a:endParaRPr lang="en-GB" u="sng" dirty="0"/>
          </a:p>
          <a:p>
            <a:pPr eaLnBrk="1" hangingPunct="1">
              <a:spcBef>
                <a:spcPct val="0"/>
              </a:spcBef>
            </a:pPr>
            <a:r>
              <a:rPr lang="en-GB" u="sng" dirty="0"/>
              <a:t>Evaluate solution</a:t>
            </a:r>
            <a:r>
              <a:rPr lang="en-GB" dirty="0"/>
              <a:t> – did it work</a:t>
            </a:r>
            <a:endParaRPr lang="en-GB" u="sng" dirty="0"/>
          </a:p>
          <a:p>
            <a:pPr eaLnBrk="1" hangingPunct="1">
              <a:spcBef>
                <a:spcPct val="0"/>
              </a:spcBef>
            </a:pPr>
            <a:r>
              <a:rPr lang="en-GB" u="sng" dirty="0"/>
              <a:t>Review</a:t>
            </a:r>
            <a:r>
              <a:rPr lang="en-GB" dirty="0"/>
              <a:t> – better way?</a:t>
            </a:r>
          </a:p>
          <a:p>
            <a:pPr eaLnBrk="1" hangingPunct="1">
              <a:spcBef>
                <a:spcPct val="0"/>
              </a:spcBef>
            </a:pPr>
            <a:endParaRPr lang="en-GB" dirty="0"/>
          </a:p>
        </p:txBody>
      </p:sp>
      <p:sp>
        <p:nvSpPr>
          <p:cNvPr id="7" name="Date Placeholder 6"/>
          <p:cNvSpPr>
            <a:spLocks noGrp="1"/>
          </p:cNvSpPr>
          <p:nvPr>
            <p:ph type="dt" sz="quarter" idx="1"/>
          </p:nvPr>
        </p:nvSpPr>
        <p:spPr/>
        <p:txBody>
          <a:bodyPr/>
          <a:lstStyle/>
          <a:p>
            <a:pPr>
              <a:defRPr/>
            </a:pPr>
            <a:endParaRPr lang="en-GB"/>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23561B5-14CF-4612-98BA-DC5FB43A3743}" type="slidenum">
              <a:rPr lang="en-GB" smtClean="0"/>
              <a:pPr fontAlgn="base">
                <a:spcBef>
                  <a:spcPct val="0"/>
                </a:spcBef>
                <a:spcAft>
                  <a:spcPct val="0"/>
                </a:spcAft>
                <a:defRPr/>
              </a:pPr>
              <a:t>52</a:t>
            </a:fld>
            <a:endParaRPr lang="en-GB"/>
          </a:p>
        </p:txBody>
      </p:sp>
      <p:sp>
        <p:nvSpPr>
          <p:cNvPr id="5632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632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GB" sz="1600" b="1" dirty="0"/>
          </a:p>
        </p:txBody>
      </p:sp>
      <p:sp>
        <p:nvSpPr>
          <p:cNvPr id="7" name="Date Placeholder 6"/>
          <p:cNvSpPr>
            <a:spLocks noGrp="1"/>
          </p:cNvSpPr>
          <p:nvPr>
            <p:ph type="dt" sz="quarter" idx="1"/>
          </p:nvPr>
        </p:nvSpPr>
        <p:spPr/>
        <p:txBody>
          <a:bodyPr/>
          <a:lstStyle/>
          <a:p>
            <a:pPr>
              <a:defRPr/>
            </a:pPr>
            <a:endParaRPr lang="en-GB"/>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a:t>Most students</a:t>
            </a:r>
            <a:r>
              <a:rPr lang="en-GB" baseline="0" dirty="0"/>
              <a:t> get this wrong</a:t>
            </a:r>
          </a:p>
          <a:p>
            <a:r>
              <a:rPr lang="en-GB" baseline="0" dirty="0"/>
              <a:t>It is hard to override the first intuitive response “it’s true, it’s true”</a:t>
            </a:r>
          </a:p>
          <a:p>
            <a:r>
              <a:rPr lang="en-GB" baseline="0" dirty="0"/>
              <a:t>Takes effort to check</a:t>
            </a:r>
            <a:endParaRPr lang="en-GB" dirty="0"/>
          </a:p>
        </p:txBody>
      </p:sp>
      <p:sp>
        <p:nvSpPr>
          <p:cNvPr id="4" name="Date Placeholder 3"/>
          <p:cNvSpPr>
            <a:spLocks noGrp="1"/>
          </p:cNvSpPr>
          <p:nvPr>
            <p:ph type="dt" idx="10"/>
          </p:nvPr>
        </p:nvSpPr>
        <p:spPr/>
        <p:txBody>
          <a:bodyPr/>
          <a:lstStyle/>
          <a:p>
            <a:pPr>
              <a:defRPr/>
            </a:pPr>
            <a:endParaRPr lang="en-GB"/>
          </a:p>
        </p:txBody>
      </p:sp>
      <p:sp>
        <p:nvSpPr>
          <p:cNvPr id="5" name="Slide Number Placeholder 4"/>
          <p:cNvSpPr>
            <a:spLocks noGrp="1"/>
          </p:cNvSpPr>
          <p:nvPr>
            <p:ph type="sldNum" sz="quarter" idx="11"/>
          </p:nvPr>
        </p:nvSpPr>
        <p:spPr/>
        <p:txBody>
          <a:bodyPr/>
          <a:lstStyle/>
          <a:p>
            <a:pPr>
              <a:defRPr/>
            </a:pPr>
            <a:fld id="{B912B1CA-4412-42AE-A038-41F2562164AA}" type="slidenum">
              <a:rPr lang="en-GB" smtClean="0"/>
              <a:pPr>
                <a:defRPr/>
              </a:pPr>
              <a:t>53</a:t>
            </a:fld>
            <a:endParaRPr lang="en-GB"/>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6F75572-07E0-49C5-AA6C-5CFADAF5D7B9}" type="slidenum">
              <a:rPr lang="en-GB" smtClean="0"/>
              <a:pPr fontAlgn="base">
                <a:spcBef>
                  <a:spcPct val="0"/>
                </a:spcBef>
                <a:spcAft>
                  <a:spcPct val="0"/>
                </a:spcAft>
                <a:defRPr/>
              </a:pPr>
              <a:t>57</a:t>
            </a:fld>
            <a:endParaRPr lang="en-GB"/>
          </a:p>
        </p:txBody>
      </p:sp>
      <p:sp>
        <p:nvSpPr>
          <p:cNvPr id="6246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246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GB" sz="1600" dirty="0"/>
              <a:t>Alec Fisher </a:t>
            </a:r>
          </a:p>
          <a:p>
            <a:pPr eaLnBrk="1" hangingPunct="1">
              <a:spcBef>
                <a:spcPct val="0"/>
              </a:spcBef>
            </a:pPr>
            <a:r>
              <a:rPr lang="en-GB" sz="1600" dirty="0"/>
              <a:t>Judge, justify, compare and contrast, good/bad, work/doesn’t work, problems/solutions</a:t>
            </a:r>
          </a:p>
          <a:p>
            <a:pPr eaLnBrk="1" hangingPunct="1">
              <a:spcBef>
                <a:spcPct val="0"/>
              </a:spcBef>
            </a:pPr>
            <a:endParaRPr lang="en-GB" sz="1600" dirty="0"/>
          </a:p>
          <a:p>
            <a:pPr eaLnBrk="1" hangingPunct="1">
              <a:spcBef>
                <a:spcPct val="0"/>
              </a:spcBef>
            </a:pPr>
            <a:r>
              <a:rPr lang="en-GB" sz="1600" dirty="0"/>
              <a:t>Who benefits, who misses out</a:t>
            </a:r>
          </a:p>
          <a:p>
            <a:pPr eaLnBrk="1" hangingPunct="1">
              <a:spcBef>
                <a:spcPct val="0"/>
              </a:spcBef>
            </a:pPr>
            <a:endParaRPr lang="en-GB" sz="1600" dirty="0"/>
          </a:p>
          <a:p>
            <a:pPr eaLnBrk="1" hangingPunct="1">
              <a:spcBef>
                <a:spcPct val="0"/>
              </a:spcBef>
            </a:pPr>
            <a:r>
              <a:rPr lang="en-GB" sz="1600" dirty="0"/>
              <a:t>Link to critical theory, power analysis, social justice</a:t>
            </a:r>
          </a:p>
        </p:txBody>
      </p:sp>
      <p:sp>
        <p:nvSpPr>
          <p:cNvPr id="7" name="Date Placeholder 6"/>
          <p:cNvSpPr>
            <a:spLocks noGrp="1"/>
          </p:cNvSpPr>
          <p:nvPr>
            <p:ph type="dt" sz="quarter" idx="1"/>
          </p:nvPr>
        </p:nvSpPr>
        <p:spPr/>
        <p:txBody>
          <a:bodyPr/>
          <a:lstStyle/>
          <a:p>
            <a:pPr>
              <a:defRPr/>
            </a:pPr>
            <a:endParaRPr lang="en-GB"/>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BAECC6F-109C-44EE-BAB5-03CB21B99D76}" type="slidenum">
              <a:rPr lang="en-GB" smtClean="0"/>
              <a:pPr fontAlgn="base">
                <a:spcBef>
                  <a:spcPct val="0"/>
                </a:spcBef>
                <a:spcAft>
                  <a:spcPct val="0"/>
                </a:spcAft>
                <a:defRPr/>
              </a:pPr>
              <a:t>58</a:t>
            </a:fld>
            <a:endParaRPr lang="en-GB"/>
          </a:p>
        </p:txBody>
      </p:sp>
      <p:sp>
        <p:nvSpPr>
          <p:cNvPr id="5837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837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GB" sz="1600" dirty="0"/>
              <a:t>De Bono</a:t>
            </a:r>
          </a:p>
          <a:p>
            <a:pPr eaLnBrk="1" hangingPunct="1">
              <a:spcBef>
                <a:spcPct val="0"/>
              </a:spcBef>
            </a:pPr>
            <a:endParaRPr lang="en-GB" sz="1600" dirty="0"/>
          </a:p>
          <a:p>
            <a:pPr eaLnBrk="1" hangingPunct="1">
              <a:spcBef>
                <a:spcPct val="0"/>
              </a:spcBef>
            </a:pPr>
            <a:r>
              <a:rPr lang="en-GB" sz="1600" dirty="0"/>
              <a:t>Creativity in higher level HE work</a:t>
            </a:r>
          </a:p>
          <a:p>
            <a:pPr eaLnBrk="1" hangingPunct="1">
              <a:spcBef>
                <a:spcPct val="0"/>
              </a:spcBef>
            </a:pPr>
            <a:endParaRPr lang="en-GB" sz="1600" dirty="0"/>
          </a:p>
          <a:p>
            <a:pPr eaLnBrk="1" hangingPunct="1">
              <a:spcBef>
                <a:spcPct val="0"/>
              </a:spcBef>
            </a:pPr>
            <a:endParaRPr lang="en-GB" sz="1600" dirty="0"/>
          </a:p>
        </p:txBody>
      </p:sp>
      <p:sp>
        <p:nvSpPr>
          <p:cNvPr id="7" name="Date Placeholder 6"/>
          <p:cNvSpPr>
            <a:spLocks noGrp="1"/>
          </p:cNvSpPr>
          <p:nvPr>
            <p:ph type="dt" sz="quarter" idx="1"/>
          </p:nvPr>
        </p:nvSpPr>
        <p:spPr/>
        <p:txBody>
          <a:bodyPr/>
          <a:lstStyle/>
          <a:p>
            <a:pPr>
              <a:defRPr/>
            </a:pPr>
            <a:endParaRPr lang="en-GB"/>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dirty="0"/>
          </a:p>
        </p:txBody>
      </p:sp>
      <p:sp>
        <p:nvSpPr>
          <p:cNvPr id="4" name="Slide Number Placeholder 3"/>
          <p:cNvSpPr>
            <a:spLocks noGrp="1"/>
          </p:cNvSpPr>
          <p:nvPr>
            <p:ph type="sldNum" sz="quarter" idx="10"/>
          </p:nvPr>
        </p:nvSpPr>
        <p:spPr/>
        <p:txBody>
          <a:bodyPr/>
          <a:lstStyle/>
          <a:p>
            <a:fld id="{34E09441-7A7C-4B2A-80D6-DB03DDD2ED93}" type="slidenum">
              <a:rPr lang="en-AU" smtClean="0"/>
              <a:pPr/>
              <a:t>67</a:t>
            </a:fld>
            <a:endParaRPr lang="en-AU"/>
          </a:p>
        </p:txBody>
      </p:sp>
    </p:spTree>
    <p:extLst>
      <p:ext uri="{BB962C8B-B14F-4D97-AF65-F5344CB8AC3E}">
        <p14:creationId xmlns:p14="http://schemas.microsoft.com/office/powerpoint/2010/main" val="13993911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dirty="0"/>
          </a:p>
        </p:txBody>
      </p:sp>
      <p:sp>
        <p:nvSpPr>
          <p:cNvPr id="4" name="Slide Number Placeholder 3"/>
          <p:cNvSpPr>
            <a:spLocks noGrp="1"/>
          </p:cNvSpPr>
          <p:nvPr>
            <p:ph type="sldNum" sz="quarter" idx="10"/>
          </p:nvPr>
        </p:nvSpPr>
        <p:spPr/>
        <p:txBody>
          <a:bodyPr/>
          <a:lstStyle/>
          <a:p>
            <a:fld id="{34E09441-7A7C-4B2A-80D6-DB03DDD2ED93}" type="slidenum">
              <a:rPr lang="en-AU" smtClean="0"/>
              <a:pPr/>
              <a:t>5</a:t>
            </a:fld>
            <a:endParaRPr lang="en-AU"/>
          </a:p>
        </p:txBody>
      </p:sp>
    </p:spTree>
    <p:extLst>
      <p:ext uri="{BB962C8B-B14F-4D97-AF65-F5344CB8AC3E}">
        <p14:creationId xmlns:p14="http://schemas.microsoft.com/office/powerpoint/2010/main" val="385111441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dirty="0"/>
          </a:p>
        </p:txBody>
      </p:sp>
      <p:sp>
        <p:nvSpPr>
          <p:cNvPr id="4" name="Slide Number Placeholder 3"/>
          <p:cNvSpPr>
            <a:spLocks noGrp="1"/>
          </p:cNvSpPr>
          <p:nvPr>
            <p:ph type="sldNum" sz="quarter" idx="10"/>
          </p:nvPr>
        </p:nvSpPr>
        <p:spPr/>
        <p:txBody>
          <a:bodyPr/>
          <a:lstStyle/>
          <a:p>
            <a:fld id="{34E09441-7A7C-4B2A-80D6-DB03DDD2ED93}" type="slidenum">
              <a:rPr lang="en-AU" smtClean="0"/>
              <a:pPr/>
              <a:t>80</a:t>
            </a:fld>
            <a:endParaRPr lang="en-AU"/>
          </a:p>
        </p:txBody>
      </p:sp>
    </p:spTree>
    <p:extLst>
      <p:ext uri="{BB962C8B-B14F-4D97-AF65-F5344CB8AC3E}">
        <p14:creationId xmlns:p14="http://schemas.microsoft.com/office/powerpoint/2010/main" val="38607865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dirty="0"/>
          </a:p>
        </p:txBody>
      </p:sp>
      <p:sp>
        <p:nvSpPr>
          <p:cNvPr id="4" name="Slide Number Placeholder 3"/>
          <p:cNvSpPr>
            <a:spLocks noGrp="1"/>
          </p:cNvSpPr>
          <p:nvPr>
            <p:ph type="sldNum" sz="quarter" idx="10"/>
          </p:nvPr>
        </p:nvSpPr>
        <p:spPr/>
        <p:txBody>
          <a:bodyPr/>
          <a:lstStyle/>
          <a:p>
            <a:fld id="{34E09441-7A7C-4B2A-80D6-DB03DDD2ED93}" type="slidenum">
              <a:rPr lang="en-AU" smtClean="0"/>
              <a:pPr/>
              <a:t>6</a:t>
            </a:fld>
            <a:endParaRPr lang="en-AU"/>
          </a:p>
        </p:txBody>
      </p:sp>
    </p:spTree>
    <p:extLst>
      <p:ext uri="{BB962C8B-B14F-4D97-AF65-F5344CB8AC3E}">
        <p14:creationId xmlns:p14="http://schemas.microsoft.com/office/powerpoint/2010/main" val="38511144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CBF02AA-FE4E-46F3-AC83-334528D7F1FE}" type="slidenum">
              <a:rPr lang="en-US" smtClean="0"/>
              <a:pPr/>
              <a:t>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CBF02AA-FE4E-46F3-AC83-334528D7F1FE}" type="slidenum">
              <a:rPr lang="en-US" smtClean="0"/>
              <a:pPr/>
              <a:t>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CBF02AA-FE4E-46F3-AC83-334528D7F1FE}" type="slidenum">
              <a:rPr lang="en-US" smtClean="0"/>
              <a:pPr/>
              <a:t>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CBF02AA-FE4E-46F3-AC83-334528D7F1FE}" type="slidenum">
              <a:rPr lang="en-US" smtClean="0"/>
              <a:pPr/>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A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AU"/>
          </a:p>
        </p:txBody>
      </p:sp>
      <p:sp>
        <p:nvSpPr>
          <p:cNvPr id="4" name="Date Placeholder 3"/>
          <p:cNvSpPr>
            <a:spLocks noGrp="1"/>
          </p:cNvSpPr>
          <p:nvPr>
            <p:ph type="dt" sz="half" idx="10"/>
          </p:nvPr>
        </p:nvSpPr>
        <p:spPr/>
        <p:txBody>
          <a:bodyPr/>
          <a:lstStyle/>
          <a:p>
            <a:fld id="{CDF20F67-9ECD-4CAA-B397-E0C36C55C75D}" type="datetime1">
              <a:rPr lang="en-AU" smtClean="0"/>
              <a:t>25/08/2020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7B747F37-6BD7-4C2D-A4B8-B1044A8D050E}" type="slidenum">
              <a:rPr lang="en-AU" smtClean="0"/>
              <a:pPr/>
              <a:t>‹#›</a:t>
            </a:fld>
            <a:endParaRPr lang="en-A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34CF5EF0-334F-480F-A0DB-7FC973372481}" type="datetime1">
              <a:rPr lang="en-AU" smtClean="0"/>
              <a:t>25/08/2020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7B747F37-6BD7-4C2D-A4B8-B1044A8D050E}" type="slidenum">
              <a:rPr lang="en-AU" smtClean="0"/>
              <a:pPr/>
              <a:t>‹#›</a:t>
            </a:fld>
            <a:endParaRPr lang="en-A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AU"/>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0E69462A-DBA9-4412-A3DD-940316F21223}" type="datetime1">
              <a:rPr lang="en-AU" smtClean="0"/>
              <a:t>25/08/2020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7B747F37-6BD7-4C2D-A4B8-B1044A8D050E}" type="slidenum">
              <a:rPr lang="en-AU" smtClean="0"/>
              <a:pPr/>
              <a:t>‹#›</a:t>
            </a:fld>
            <a:endParaRPr lang="en-AU"/>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a:t>Click to edit Master title style</a:t>
            </a:r>
            <a:endParaRPr lang="en-GB"/>
          </a:p>
        </p:txBody>
      </p:sp>
      <p:sp>
        <p:nvSpPr>
          <p:cNvPr id="3" name="Text Placeholder 2"/>
          <p:cNvSpPr>
            <a:spLocks noGrp="1"/>
          </p:cNvSpPr>
          <p:nvPr>
            <p:ph type="body"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lipArt Placeholder 3"/>
          <p:cNvSpPr>
            <a:spLocks noGrp="1"/>
          </p:cNvSpPr>
          <p:nvPr>
            <p:ph type="clipArt" sz="half" idx="2"/>
          </p:nvPr>
        </p:nvSpPr>
        <p:spPr>
          <a:xfrm>
            <a:off x="4648200" y="1981200"/>
            <a:ext cx="3810000" cy="4114800"/>
          </a:xfrm>
        </p:spPr>
        <p:txBody>
          <a:bodyPr rtlCol="0">
            <a:normAutofit/>
          </a:bodyPr>
          <a:lstStyle/>
          <a:p>
            <a:pPr lvl="0"/>
            <a:endParaRPr lang="en-GB" noProof="0"/>
          </a:p>
        </p:txBody>
      </p:sp>
      <p:sp>
        <p:nvSpPr>
          <p:cNvPr id="5" name="Date Placeholder 4"/>
          <p:cNvSpPr>
            <a:spLocks noGrp="1"/>
          </p:cNvSpPr>
          <p:nvPr>
            <p:ph type="dt" sz="half" idx="10"/>
          </p:nvPr>
        </p:nvSpPr>
        <p:spPr>
          <a:xfrm>
            <a:off x="685800" y="6248400"/>
            <a:ext cx="1905000" cy="457200"/>
          </a:xfrm>
        </p:spPr>
        <p:txBody>
          <a:bodyPr/>
          <a:lstStyle>
            <a:lvl1pPr>
              <a:defRPr/>
            </a:lvl1pPr>
          </a:lstStyle>
          <a:p>
            <a:pPr>
              <a:defRPr/>
            </a:pPr>
            <a:fld id="{6AC88884-4A68-47D9-BB49-ACBC5A48FE9B}" type="datetime1">
              <a:rPr lang="en-AU" smtClean="0"/>
              <a:t>25/08/2020</a:t>
            </a:fld>
            <a:endParaRPr lang="en-GB"/>
          </a:p>
        </p:txBody>
      </p:sp>
      <p:sp>
        <p:nvSpPr>
          <p:cNvPr id="6" name="Footer Placeholder 5"/>
          <p:cNvSpPr>
            <a:spLocks noGrp="1"/>
          </p:cNvSpPr>
          <p:nvPr>
            <p:ph type="ftr" sz="quarter" idx="11"/>
          </p:nvPr>
        </p:nvSpPr>
        <p:spPr>
          <a:xfrm>
            <a:off x="3124200" y="6248400"/>
            <a:ext cx="2895600" cy="457200"/>
          </a:xfrm>
        </p:spPr>
        <p:txBody>
          <a:bodyPr/>
          <a:lstStyle>
            <a:lvl1pPr>
              <a:defRPr/>
            </a:lvl1pPr>
          </a:lstStyle>
          <a:p>
            <a:pPr>
              <a:defRPr/>
            </a:pPr>
            <a:endParaRPr lang="en-GB"/>
          </a:p>
        </p:txBody>
      </p:sp>
      <p:sp>
        <p:nvSpPr>
          <p:cNvPr id="7" name="Slide Number Placeholder 6"/>
          <p:cNvSpPr>
            <a:spLocks noGrp="1"/>
          </p:cNvSpPr>
          <p:nvPr>
            <p:ph type="sldNum" sz="quarter" idx="12"/>
          </p:nvPr>
        </p:nvSpPr>
        <p:spPr>
          <a:xfrm>
            <a:off x="6553200" y="6248400"/>
            <a:ext cx="1905000" cy="457200"/>
          </a:xfrm>
        </p:spPr>
        <p:txBody>
          <a:bodyPr/>
          <a:lstStyle>
            <a:lvl1pPr>
              <a:defRPr/>
            </a:lvl1pPr>
          </a:lstStyle>
          <a:p>
            <a:pPr>
              <a:defRPr/>
            </a:pPr>
            <a:fld id="{B5138C86-106F-4768-8D45-323605BCA6C6}" type="slidenum">
              <a:rPr lang="en-GB"/>
              <a:pPr>
                <a:defRPr/>
              </a:pPr>
              <a:t>‹#›</a:t>
            </a:fld>
            <a:endParaRPr lang="en-GB"/>
          </a:p>
        </p:txBody>
      </p:sp>
    </p:spTree>
    <p:extLst>
      <p:ext uri="{BB962C8B-B14F-4D97-AF65-F5344CB8AC3E}">
        <p14:creationId xmlns:p14="http://schemas.microsoft.com/office/powerpoint/2010/main" val="21869152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clipArtAndTx">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a:t>Click to edit Master title style</a:t>
            </a:r>
            <a:endParaRPr lang="en-GB"/>
          </a:p>
        </p:txBody>
      </p:sp>
      <p:sp>
        <p:nvSpPr>
          <p:cNvPr id="3" name="ClipArt Placeholder 2"/>
          <p:cNvSpPr>
            <a:spLocks noGrp="1"/>
          </p:cNvSpPr>
          <p:nvPr>
            <p:ph type="clipArt" sz="half" idx="1"/>
          </p:nvPr>
        </p:nvSpPr>
        <p:spPr>
          <a:xfrm>
            <a:off x="685800" y="1981200"/>
            <a:ext cx="3810000" cy="4114800"/>
          </a:xfrm>
        </p:spPr>
        <p:txBody>
          <a:bodyPr rtlCol="0">
            <a:normAutofit/>
          </a:bodyPr>
          <a:lstStyle/>
          <a:p>
            <a:pPr lvl="0"/>
            <a:endParaRPr lang="en-GB" noProof="0"/>
          </a:p>
        </p:txBody>
      </p:sp>
      <p:sp>
        <p:nvSpPr>
          <p:cNvPr id="4" name="Text Placeholder 3"/>
          <p:cNvSpPr>
            <a:spLocks noGrp="1"/>
          </p:cNvSpPr>
          <p:nvPr>
            <p:ph type="body" sz="half" idx="2"/>
          </p:nvPr>
        </p:nvSpPr>
        <p:spPr>
          <a:xfrm>
            <a:off x="46482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a:xfrm>
            <a:off x="685800" y="6248400"/>
            <a:ext cx="1905000" cy="457200"/>
          </a:xfrm>
        </p:spPr>
        <p:txBody>
          <a:bodyPr/>
          <a:lstStyle>
            <a:lvl1pPr>
              <a:defRPr/>
            </a:lvl1pPr>
          </a:lstStyle>
          <a:p>
            <a:pPr>
              <a:defRPr/>
            </a:pPr>
            <a:fld id="{8140D1A9-119C-420B-AF4F-69CA6688CC48}" type="datetime1">
              <a:rPr lang="en-AU" smtClean="0"/>
              <a:t>25/08/2020</a:t>
            </a:fld>
            <a:endParaRPr lang="en-GB"/>
          </a:p>
        </p:txBody>
      </p:sp>
      <p:sp>
        <p:nvSpPr>
          <p:cNvPr id="6" name="Footer Placeholder 5"/>
          <p:cNvSpPr>
            <a:spLocks noGrp="1"/>
          </p:cNvSpPr>
          <p:nvPr>
            <p:ph type="ftr" sz="quarter" idx="11"/>
          </p:nvPr>
        </p:nvSpPr>
        <p:spPr>
          <a:xfrm>
            <a:off x="3124200" y="6248400"/>
            <a:ext cx="2895600" cy="457200"/>
          </a:xfrm>
        </p:spPr>
        <p:txBody>
          <a:bodyPr/>
          <a:lstStyle>
            <a:lvl1pPr>
              <a:defRPr/>
            </a:lvl1pPr>
          </a:lstStyle>
          <a:p>
            <a:pPr>
              <a:defRPr/>
            </a:pPr>
            <a:endParaRPr lang="en-GB"/>
          </a:p>
        </p:txBody>
      </p:sp>
      <p:sp>
        <p:nvSpPr>
          <p:cNvPr id="7" name="Slide Number Placeholder 6"/>
          <p:cNvSpPr>
            <a:spLocks noGrp="1"/>
          </p:cNvSpPr>
          <p:nvPr>
            <p:ph type="sldNum" sz="quarter" idx="12"/>
          </p:nvPr>
        </p:nvSpPr>
        <p:spPr>
          <a:xfrm>
            <a:off x="6553200" y="6248400"/>
            <a:ext cx="1905000" cy="457200"/>
          </a:xfrm>
        </p:spPr>
        <p:txBody>
          <a:bodyPr/>
          <a:lstStyle>
            <a:lvl1pPr>
              <a:defRPr/>
            </a:lvl1pPr>
          </a:lstStyle>
          <a:p>
            <a:pPr>
              <a:defRPr/>
            </a:pPr>
            <a:fld id="{19698E54-5554-48D4-9A84-0FF8E9817969}" type="slidenum">
              <a:rPr lang="en-GB"/>
              <a:pPr>
                <a:defRPr/>
              </a:pPr>
              <a:t>‹#›</a:t>
            </a:fld>
            <a:endParaRPr lang="en-GB"/>
          </a:p>
        </p:txBody>
      </p:sp>
    </p:spTree>
    <p:extLst>
      <p:ext uri="{BB962C8B-B14F-4D97-AF65-F5344CB8AC3E}">
        <p14:creationId xmlns:p14="http://schemas.microsoft.com/office/powerpoint/2010/main" val="34695550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8FC3458A-9CDA-4F3C-B151-E7AB866B8743}" type="datetime1">
              <a:rPr lang="en-AU" smtClean="0"/>
              <a:t>25/08/2020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7B747F37-6BD7-4C2D-A4B8-B1044A8D050E}" type="slidenum">
              <a:rPr lang="en-AU" smtClean="0"/>
              <a:pPr/>
              <a:t>‹#›</a:t>
            </a:fld>
            <a:endParaRPr lang="en-A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A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29DA1AB-36CE-486C-86A6-5D8E9FE46247}" type="datetime1">
              <a:rPr lang="en-AU" smtClean="0"/>
              <a:t>25/08/2020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7B747F37-6BD7-4C2D-A4B8-B1044A8D050E}" type="slidenum">
              <a:rPr lang="en-AU" smtClean="0"/>
              <a:pPr/>
              <a:t>‹#›</a:t>
            </a:fld>
            <a:endParaRPr lang="en-A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p:cNvSpPr>
            <a:spLocks noGrp="1"/>
          </p:cNvSpPr>
          <p:nvPr>
            <p:ph type="dt" sz="half" idx="10"/>
          </p:nvPr>
        </p:nvSpPr>
        <p:spPr/>
        <p:txBody>
          <a:bodyPr/>
          <a:lstStyle/>
          <a:p>
            <a:fld id="{B0DBC338-8482-4F10-AE45-91A3B681F5AD}" type="datetime1">
              <a:rPr lang="en-AU" smtClean="0"/>
              <a:t>25/08/2020</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7B747F37-6BD7-4C2D-A4B8-B1044A8D050E}" type="slidenum">
              <a:rPr lang="en-AU" smtClean="0"/>
              <a:pPr/>
              <a:t>‹#›</a:t>
            </a:fld>
            <a:endParaRPr lang="en-A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A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p:cNvSpPr>
            <a:spLocks noGrp="1"/>
          </p:cNvSpPr>
          <p:nvPr>
            <p:ph type="dt" sz="half" idx="10"/>
          </p:nvPr>
        </p:nvSpPr>
        <p:spPr/>
        <p:txBody>
          <a:bodyPr/>
          <a:lstStyle/>
          <a:p>
            <a:fld id="{CD519411-819D-4C0F-B809-8B7944B612D9}" type="datetime1">
              <a:rPr lang="en-AU" smtClean="0"/>
              <a:t>25/08/2020</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7B747F37-6BD7-4C2D-A4B8-B1044A8D050E}" type="slidenum">
              <a:rPr lang="en-AU" smtClean="0"/>
              <a:pPr/>
              <a:t>‹#›</a:t>
            </a:fld>
            <a:endParaRPr lang="en-A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Date Placeholder 2"/>
          <p:cNvSpPr>
            <a:spLocks noGrp="1"/>
          </p:cNvSpPr>
          <p:nvPr>
            <p:ph type="dt" sz="half" idx="10"/>
          </p:nvPr>
        </p:nvSpPr>
        <p:spPr/>
        <p:txBody>
          <a:bodyPr/>
          <a:lstStyle/>
          <a:p>
            <a:fld id="{5EA3828A-A256-4D54-8890-7821B0E5030F}" type="datetime1">
              <a:rPr lang="en-AU" smtClean="0"/>
              <a:t>25/08/2020</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7B747F37-6BD7-4C2D-A4B8-B1044A8D050E}" type="slidenum">
              <a:rPr lang="en-AU" smtClean="0"/>
              <a:pPr/>
              <a:t>‹#›</a:t>
            </a:fld>
            <a:endParaRPr lang="en-A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945D25-8FD3-48FC-9CA3-9E81A99B4320}" type="datetime1">
              <a:rPr lang="en-AU" smtClean="0"/>
              <a:t>25/08/2020</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7B747F37-6BD7-4C2D-A4B8-B1044A8D050E}" type="slidenum">
              <a:rPr lang="en-AU" smtClean="0"/>
              <a:pPr/>
              <a:t>‹#›</a:t>
            </a:fld>
            <a:endParaRPr lang="en-A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A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0DC223C-029C-4479-B017-F45E9F5A3538}" type="datetime1">
              <a:rPr lang="en-AU" smtClean="0"/>
              <a:t>25/08/2020</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7B747F37-6BD7-4C2D-A4B8-B1044A8D050E}" type="slidenum">
              <a:rPr lang="en-AU" smtClean="0"/>
              <a:pPr/>
              <a:t>‹#›</a:t>
            </a:fld>
            <a:endParaRPr lang="en-A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A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AA9BE9F-2FC8-48D8-AA55-61C67CCDEFBE}" type="datetime1">
              <a:rPr lang="en-AU" smtClean="0"/>
              <a:t>25/08/2020</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7B747F37-6BD7-4C2D-A4B8-B1044A8D050E}" type="slidenum">
              <a:rPr lang="en-AU" smtClean="0"/>
              <a:pPr/>
              <a:t>‹#›</a:t>
            </a:fld>
            <a:endParaRPr lang="en-A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endParaRPr lang="en-AU"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Segoe UI Light" pitchFamily="34" charset="0"/>
              </a:defRPr>
            </a:lvl1pPr>
          </a:lstStyle>
          <a:p>
            <a:fld id="{155D3C15-5BD0-4A4A-88E6-5C873F6656BD}" type="datetime1">
              <a:rPr lang="en-AU" smtClean="0"/>
              <a:t>25/08/2020</a:t>
            </a:fld>
            <a:endParaRPr lang="en-AU"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Segoe UI Light" pitchFamily="34" charset="0"/>
              </a:defRPr>
            </a:lvl1pPr>
          </a:lstStyle>
          <a:p>
            <a:endParaRPr lang="en-AU"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Segoe UI Light" pitchFamily="34" charset="0"/>
              </a:defRPr>
            </a:lvl1pPr>
          </a:lstStyle>
          <a:p>
            <a:fld id="{7B747F37-6BD7-4C2D-A4B8-B1044A8D050E}" type="slidenum">
              <a:rPr lang="en-AU" smtClean="0"/>
              <a:pPr/>
              <a:t>‹#›</a:t>
            </a:fld>
            <a:endParaRPr lang="en-AU"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lvl1pPr algn="ctr" defTabSz="914400" rtl="0" eaLnBrk="1" latinLnBrk="0" hangingPunct="1">
        <a:spcBef>
          <a:spcPct val="0"/>
        </a:spcBef>
        <a:buNone/>
        <a:defRPr sz="4400" kern="1200">
          <a:solidFill>
            <a:schemeClr val="tx1"/>
          </a:solidFill>
          <a:latin typeface="Segoe UI Light"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Segoe UI Light" pitchFamily="34" charset="0"/>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Segoe UI Light" pitchFamily="34" charset="0"/>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Segoe UI Light" pitchFamily="34" charset="0"/>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Segoe UI Light" pitchFamily="34" charset="0"/>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Segoe UI Light"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www.austhink.org/"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http://images.google.co.uk/imgres?imgurl=http://www.godandscience.org/images/hubbledeepfield.jpg&amp;imgrefurl=http://www.godandscience.org/apologetics/universe_too_large.html&amp;h=480&amp;w=640&amp;sz=44&amp;hl=en&amp;start=42&amp;tbnid=Ch9qDjs7cOQqzM:&amp;tbnh=103&amp;tbnw=137&amp;prev=/images?q=universe&amp;start=40&amp;gbv=2&amp;ndsp=20&amp;svnum=10&amp;hl=en&amp;sa=N" TargetMode="External"/><Relationship Id="rId2" Type="http://schemas.openxmlformats.org/officeDocument/2006/relationships/notesSlide" Target="../notesSlides/notesSlide28.xml"/><Relationship Id="rId1" Type="http://schemas.openxmlformats.org/officeDocument/2006/relationships/slideLayout" Target="../slideLayouts/slideLayout4.xml"/><Relationship Id="rId6" Type="http://schemas.openxmlformats.org/officeDocument/2006/relationships/image" Target="../media/image16.jpeg"/><Relationship Id="rId5" Type="http://schemas.openxmlformats.org/officeDocument/2006/relationships/hyperlink" Target="http://images.google.co.uk/imgres?imgurl=http://www1.istockphoto.com/file_thumbview_approve/2999937/2/istockphoto_2999937_dictionary_definitions.jpg&amp;imgrefurl=http://www.istockphoto.com/file_closeup/?id=2999937&amp;refnum=490621&amp;Lang=en&amp;h=248&amp;w=380&amp;sz=64&amp;hl=en&amp;start=1&amp;tbnid=Njgwg248n7P2JM:&amp;tbnh=80&amp;tbnw=123&amp;prev=/images?q=definitions&amp;gbv=2&amp;svnum=10&amp;hl=en" TargetMode="External"/><Relationship Id="rId4" Type="http://schemas.openxmlformats.org/officeDocument/2006/relationships/image" Target="../media/image15.jpeg"/></Relationships>
</file>

<file path=ppt/slides/_rels/slide45.xml.rels><?xml version="1.0" encoding="UTF-8" standalone="yes"?>
<Relationships xmlns="http://schemas.openxmlformats.org/package/2006/relationships"><Relationship Id="rId3" Type="http://schemas.openxmlformats.org/officeDocument/2006/relationships/hyperlink" Target="http://images.google.com/imgres?imgurl=www2.ncsu.edu/ncsu/pams/physics/Courses/py212/einstein.gif&amp;imgrefurl=http://www2.ncsu.edu/ncsu/pams/physics/Courses/py212/physhome.html&amp;h=187&amp;w=187&amp;prev=/images?q=Einstein&amp;start=180&amp;svnum=10&amp;hl=en&amp;lr=&amp;ie=UTF-8&amp;sa=N" TargetMode="External"/><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17.jpeg"/></Relationships>
</file>

<file path=ppt/slides/_rels/slide46.xml.rels><?xml version="1.0" encoding="UTF-8" standalone="yes"?>
<Relationships xmlns="http://schemas.openxmlformats.org/package/2006/relationships"><Relationship Id="rId3" Type="http://schemas.openxmlformats.org/officeDocument/2006/relationships/hyperlink" Target="http://images.google.co.uk/imgres?imgurl=http://www.thechesspiece.com/indian/colombian_chess_setm600.jpg&amp;imgrefurl=http://www.thechesspiece.com/G-280-BTL_the_colombian_knight_set_of_chessmen.html&amp;usg=__0XO2QfSVmQg2N9QcCcQY7tZp-c4=&amp;h=453&amp;w=600&amp;sz=72&amp;hl=en&amp;start=18&amp;tbnid=lfRlNrFA8EywzM:&amp;tbnh=102&amp;tbnw=135&amp;prev=/images?q=chess&amp;gbv=2&amp;ndsp=20&amp;hl=en&amp;rls=ig&amp;sa=N" TargetMode="External"/><Relationship Id="rId2" Type="http://schemas.openxmlformats.org/officeDocument/2006/relationships/notesSlide" Target="../notesSlides/notesSlide30.xml"/><Relationship Id="rId1" Type="http://schemas.openxmlformats.org/officeDocument/2006/relationships/slideLayout" Target="../slideLayouts/slideLayout1.xml"/><Relationship Id="rId4" Type="http://schemas.openxmlformats.org/officeDocument/2006/relationships/image" Target="../media/image18.jpe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hyperlink" Target="http://images.google.com/imgres?imgurl=medicaldomainsforsale.com/images/ladder.jpg&amp;imgrefurl=http://medicaldomainsforsale.com/&amp;h=203&amp;w=156&amp;prev=/images?q=Ladder&amp;start=140&amp;svnum=10&amp;hl=en&amp;lr=&amp;ie=UTF8&amp;oe=UTF8&amp;sa=N" TargetMode="External"/><Relationship Id="rId2" Type="http://schemas.openxmlformats.org/officeDocument/2006/relationships/notesSlide" Target="../notesSlides/notesSlide31.xml"/><Relationship Id="rId1" Type="http://schemas.openxmlformats.org/officeDocument/2006/relationships/slideLayout" Target="../slideLayouts/slideLayout12.xml"/><Relationship Id="rId6" Type="http://schemas.openxmlformats.org/officeDocument/2006/relationships/image" Target="../media/image20.jpeg"/><Relationship Id="rId5" Type="http://schemas.openxmlformats.org/officeDocument/2006/relationships/hyperlink" Target="http://images.google.com/imgres?imgurl=www.sangfroid.com/babypix/17may00-steps.jpg&amp;imgrefurl=http://www.sangfroid.com/babypix/&amp;h=480&amp;w=640&amp;prev=/images?q=steps&amp;svnum=10&amp;hl=en&amp;lr=&amp;ie=UTF8&amp;oe=UTF8&amp;sa=N" TargetMode="External"/><Relationship Id="rId4" Type="http://schemas.openxmlformats.org/officeDocument/2006/relationships/image" Target="../media/image19.jpeg"/></Relationships>
</file>

<file path=ppt/slides/_rels/slide49.xml.rels><?xml version="1.0" encoding="UTF-8" standalone="yes"?>
<Relationships xmlns="http://schemas.openxmlformats.org/package/2006/relationships"><Relationship Id="rId3" Type="http://schemas.openxmlformats.org/officeDocument/2006/relationships/hyperlink" Target="http://images.google.com/imgres?imgurl=www.filmmusic.uk.net/2001/Sept01/Liszt.jpg&amp;imgrefurl=http://www.filmmusic.uk.net/2001/Sept01/Liszt.htm&amp;h=304&amp;w=300&amp;prev=/search?q=liszt&amp;svnum=10&amp;site=images&amp;hl=en&amp;lr=&amp;ie=UTF8&amp;oe=UTF8&amp;output=images&amp;sa=N" TargetMode="External"/><Relationship Id="rId2" Type="http://schemas.openxmlformats.org/officeDocument/2006/relationships/notesSlide" Target="../notesSlides/notesSlide32.xml"/><Relationship Id="rId1" Type="http://schemas.openxmlformats.org/officeDocument/2006/relationships/slideLayout" Target="../slideLayouts/slideLayout12.xml"/><Relationship Id="rId4" Type="http://schemas.openxmlformats.org/officeDocument/2006/relationships/image" Target="../media/image21.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hyperlink" Target="http://images.google.com/imgres?imgurl=www.romanceables.com/lovenotes/understanding.gif&amp;imgrefurl=http://www.romanceables.com/lovenotes4.shtml&amp;h=146&amp;w=261&amp;prev=/search?q=understanding&amp;start=80&amp;svnum=10&amp;site=images&amp;hl=en&amp;lr=&amp;ie=UTF8&amp;oe=UTF8&amp;output=images&amp;sa=N" TargetMode="External"/><Relationship Id="rId2" Type="http://schemas.openxmlformats.org/officeDocument/2006/relationships/notesSlide" Target="../notesSlides/notesSlide33.xml"/><Relationship Id="rId1" Type="http://schemas.openxmlformats.org/officeDocument/2006/relationships/slideLayout" Target="../slideLayouts/slideLayout13.xml"/><Relationship Id="rId4" Type="http://schemas.openxmlformats.org/officeDocument/2006/relationships/image" Target="../media/image22.jpeg"/></Relationships>
</file>

<file path=ppt/slides/_rels/slide51.xml.rels><?xml version="1.0" encoding="UTF-8" standalone="yes"?>
<Relationships xmlns="http://schemas.openxmlformats.org/package/2006/relationships"><Relationship Id="rId3" Type="http://schemas.openxmlformats.org/officeDocument/2006/relationships/hyperlink" Target="http://images.google.com/imgres?imgurl=www.ehime-iinet.or.jp/ehime_e/corp/fujiwara/Applying/Applying.jpg&amp;imgrefurl=http://www.ehime-iinet.or.jp/ehime_e/corp/fujiwara/Applying/Applying.htm&amp;h=211&amp;w=336&amp;prev=/search?q=applying&amp;start=60&amp;svnum=10&amp;site=images&amp;hl=en&amp;lr=&amp;ie=UTF8&amp;oe=UTF8&amp;output=images&amp;sa=N" TargetMode="External"/><Relationship Id="rId2" Type="http://schemas.openxmlformats.org/officeDocument/2006/relationships/notesSlide" Target="../notesSlides/notesSlide34.xml"/><Relationship Id="rId1" Type="http://schemas.openxmlformats.org/officeDocument/2006/relationships/slideLayout" Target="../slideLayouts/slideLayout12.xml"/><Relationship Id="rId4" Type="http://schemas.openxmlformats.org/officeDocument/2006/relationships/image" Target="../media/image23.jpeg"/></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hyperlink" Target="http://images.google.com/imgres?imgurl=www.exceld.com/Inventor%20Services/Evaluation.gif&amp;imgrefurl=http://www.exceld.com/Inventor%20Services/Inventor%20Services.htm&amp;h=250&amp;w=217&amp;start=22&amp;prev=/images?q=evaluation&amp;start=20&amp;svnum=10&amp;hl=en&amp;lr=&amp;ie=UTF8&amp;oe=UTF8&amp;sa=N" TargetMode="External"/><Relationship Id="rId2" Type="http://schemas.openxmlformats.org/officeDocument/2006/relationships/notesSlide" Target="../notesSlides/notesSlide37.xml"/><Relationship Id="rId1" Type="http://schemas.openxmlformats.org/officeDocument/2006/relationships/slideLayout" Target="../slideLayouts/slideLayout13.xml"/><Relationship Id="rId4" Type="http://schemas.openxmlformats.org/officeDocument/2006/relationships/image" Target="../media/image24.jpeg"/></Relationships>
</file>

<file path=ppt/slides/_rels/slide58.xml.rels><?xml version="1.0" encoding="UTF-8" standalone="yes"?>
<Relationships xmlns="http://schemas.openxmlformats.org/package/2006/relationships"><Relationship Id="rId3" Type="http://schemas.openxmlformats.org/officeDocument/2006/relationships/hyperlink" Target="http://images.google.com/imgres?imgurl=www.rhein-neckar.de/bguenter/Genetech/Pics/coffee.gif&amp;imgrefurl=http://www.rninet.de/bguenter/Genetech/Synthesis.html&amp;h=348&amp;w=309&amp;start=31&amp;prev=/images?q=synthesizing&amp;start=20&amp;svnum=10&amp;hl=en&amp;lr=&amp;ie=UTF8&amp;oe=UTF8&amp;sa=N" TargetMode="External"/><Relationship Id="rId2" Type="http://schemas.openxmlformats.org/officeDocument/2006/relationships/notesSlide" Target="../notesSlides/notesSlide38.xml"/><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ideo" Target="https://www.youtube.com/embed/HnJ1bqXUnIM?feature=oembed" TargetMode="External"/><Relationship Id="rId4" Type="http://schemas.openxmlformats.org/officeDocument/2006/relationships/image" Target="../media/image4.jpeg"/></Relationships>
</file>

<file path=ppt/slides/_rels/slide6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slideLayout" Target="../slideLayouts/slideLayout2.xml"/><Relationship Id="rId1" Type="http://schemas.openxmlformats.org/officeDocument/2006/relationships/video" Target="https://www.youtube.com/embed/Qfp3x_qx5IM?feature=oembed" TargetMode="Externa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hyperlink" Target="https://courses.lumenlearning.com/sanjacinto-learningframework/chapter/creative-thinking-skills/?content_only&amp;lti_context_id=cf2c466547a54af098f80a88b46f9da1#footnote-502-2" TargetMode="External"/><Relationship Id="rId2" Type="http://schemas.openxmlformats.org/officeDocument/2006/relationships/hyperlink" Target="https://courses.lumenlearning.com/sanjacinto-learningframework/chapter/creative-thinking-skills/?content_only&amp;lti_context_id=cf2c466547a54af098f80a88b46f9da1#footnote-502-1" TargetMode="Externa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1617644009"/>
              </p:ext>
            </p:extLst>
          </p:nvPr>
        </p:nvGraphicFramePr>
        <p:xfrm>
          <a:off x="395536" y="1844824"/>
          <a:ext cx="8280920" cy="1073468"/>
        </p:xfrm>
        <a:graphic>
          <a:graphicData uri="http://schemas.openxmlformats.org/drawingml/2006/table">
            <a:tbl>
              <a:tblPr/>
              <a:tblGrid>
                <a:gridCol w="8280920">
                  <a:extLst>
                    <a:ext uri="{9D8B030D-6E8A-4147-A177-3AD203B41FA5}">
                      <a16:colId xmlns:a16="http://schemas.microsoft.com/office/drawing/2014/main" val="20000"/>
                    </a:ext>
                  </a:extLst>
                </a:gridCol>
              </a:tblGrid>
              <a:tr h="0">
                <a:tc>
                  <a:txBody>
                    <a:bodyPr/>
                    <a:lstStyle/>
                    <a:p>
                      <a:pPr>
                        <a:lnSpc>
                          <a:spcPct val="115000"/>
                        </a:lnSpc>
                        <a:spcBef>
                          <a:spcPts val="1000"/>
                        </a:spcBef>
                        <a:spcAft>
                          <a:spcPts val="0"/>
                        </a:spcAft>
                      </a:pPr>
                      <a:r>
                        <a:rPr lang="en-GB" sz="3200" b="1" dirty="0">
                          <a:solidFill>
                            <a:srgbClr val="FFFFFF"/>
                          </a:solidFill>
                          <a:latin typeface="Segoe UI Light"/>
                          <a:ea typeface="Times New Roman"/>
                          <a:cs typeface="Segoe UI Light" pitchFamily="34" charset="0"/>
                        </a:rPr>
                        <a:t>BSBCRT404 Apply advanced critical thinking to work processes</a:t>
                      </a:r>
                      <a:endParaRPr lang="en-AU" sz="1400" b="1" dirty="0">
                        <a:solidFill>
                          <a:srgbClr val="4F81BD"/>
                        </a:solidFill>
                        <a:latin typeface="Segoe UI Light" pitchFamily="34" charset="0"/>
                        <a:ea typeface="Times New Roman"/>
                        <a:cs typeface="Segoe UI Light"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extLst>
                  <a:ext uri="{0D108BD9-81ED-4DB2-BD59-A6C34878D82A}">
                    <a16:rowId xmlns:a16="http://schemas.microsoft.com/office/drawing/2014/main" val="10000"/>
                  </a:ext>
                </a:extLst>
              </a:tr>
            </a:tbl>
          </a:graphicData>
        </a:graphic>
      </p:graphicFrame>
      <p:sp>
        <p:nvSpPr>
          <p:cNvPr id="6" name="Rectangle 1"/>
          <p:cNvSpPr>
            <a:spLocks noChangeArrowheads="1"/>
          </p:cNvSpPr>
          <p:nvPr/>
        </p:nvSpPr>
        <p:spPr bwMode="auto">
          <a:xfrm>
            <a:off x="395536" y="1050717"/>
            <a:ext cx="8748464" cy="605254"/>
          </a:xfrm>
          <a:prstGeom prst="rect">
            <a:avLst/>
          </a:prstGeom>
          <a:noFill/>
          <a:ln w="9525">
            <a:noFill/>
            <a:miter lim="800000"/>
            <a:headEnd/>
            <a:tailEnd/>
          </a:ln>
          <a:effectLst/>
        </p:spPr>
        <p:txBody>
          <a:bodyPr vert="horz" wrap="square" lIns="91440" tIns="126960" rIns="9144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1300" b="1" i="0" u="none" strike="noStrike" cap="none" normalizeH="0" baseline="0" dirty="0">
                <a:ln>
                  <a:noFill/>
                </a:ln>
                <a:solidFill>
                  <a:srgbClr val="000000"/>
                </a:solidFill>
                <a:effectLst/>
                <a:latin typeface="Segoe UI Light" pitchFamily="34" charset="0"/>
                <a:ea typeface="Calibri" pitchFamily="34" charset="0"/>
                <a:cs typeface="Segoe UI Light" pitchFamily="34" charset="0"/>
              </a:rPr>
              <a:t>Business</a:t>
            </a:r>
            <a:r>
              <a:rPr lang="en-AU" sz="1300" b="1" dirty="0">
                <a:solidFill>
                  <a:srgbClr val="000000"/>
                </a:solidFill>
                <a:latin typeface="Segoe UI Light" pitchFamily="34" charset="0"/>
                <a:ea typeface="Calibri" pitchFamily="34" charset="0"/>
                <a:cs typeface="Segoe UI Light" pitchFamily="34" charset="0"/>
              </a:rPr>
              <a:t> and </a:t>
            </a:r>
            <a:r>
              <a:rPr kumimoji="0" lang="en-AU" sz="1300" b="1" i="0" u="none" strike="noStrike" cap="none" normalizeH="0" baseline="0" dirty="0">
                <a:ln>
                  <a:noFill/>
                </a:ln>
                <a:solidFill>
                  <a:srgbClr val="000000"/>
                </a:solidFill>
                <a:effectLst/>
                <a:latin typeface="Segoe UI Light" pitchFamily="34" charset="0"/>
                <a:ea typeface="Calibri" pitchFamily="34" charset="0"/>
                <a:cs typeface="Segoe UI Light" pitchFamily="34" charset="0"/>
              </a:rPr>
              <a:t>Information Technology</a:t>
            </a:r>
            <a:endParaRPr kumimoji="0" lang="en-AU" sz="600" b="0" i="0" u="none" strike="noStrike" cap="none" normalizeH="0" baseline="0" dirty="0">
              <a:ln>
                <a:noFill/>
              </a:ln>
              <a:solidFill>
                <a:schemeClr val="tx1"/>
              </a:solidFill>
              <a:effectLst/>
              <a:latin typeface="Segoe UI Light" pitchFamily="34" charset="0"/>
              <a:cs typeface="Segoe UI Light"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AU" sz="1800" b="0" i="0" u="none" strike="noStrike" cap="none" normalizeH="0" baseline="0" dirty="0">
              <a:ln>
                <a:noFill/>
              </a:ln>
              <a:solidFill>
                <a:schemeClr val="tx1"/>
              </a:solidFill>
              <a:effectLst/>
              <a:latin typeface="Segoe UI Light" pitchFamily="34" charset="0"/>
              <a:cs typeface="Segoe UI Light" pitchFamily="34" charset="0"/>
            </a:endParaRPr>
          </a:p>
        </p:txBody>
      </p:sp>
      <p:pic>
        <p:nvPicPr>
          <p:cNvPr id="7" name="Picture 6" descr="http://businessdevel.com/wp/wp-content/uploads/2013/03/business-dress1.jpg"/>
          <p:cNvPicPr/>
          <p:nvPr/>
        </p:nvPicPr>
        <p:blipFill>
          <a:blip r:embed="rId2" cstate="print"/>
          <a:srcRect/>
          <a:stretch>
            <a:fillRect/>
          </a:stretch>
        </p:blipFill>
        <p:spPr bwMode="auto">
          <a:xfrm>
            <a:off x="3411855" y="3776360"/>
            <a:ext cx="5732145" cy="3081640"/>
          </a:xfrm>
          <a:prstGeom prst="rect">
            <a:avLst/>
          </a:prstGeom>
          <a:noFill/>
          <a:ln w="9525">
            <a:noFill/>
            <a:miter lim="800000"/>
            <a:headEnd/>
            <a:tailEnd/>
          </a:ln>
        </p:spPr>
      </p:pic>
      <p:pic>
        <p:nvPicPr>
          <p:cNvPr id="3" name="Picture 2" descr="A close up of a sign&#10;&#10;Description automatically generated">
            <a:extLst>
              <a:ext uri="{FF2B5EF4-FFF2-40B4-BE49-F238E27FC236}">
                <a16:creationId xmlns:a16="http://schemas.microsoft.com/office/drawing/2014/main" id="{82EE4B01-CA7A-4C07-88C4-66BDCBE145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32040" y="692696"/>
            <a:ext cx="3695700" cy="1009650"/>
          </a:xfrm>
          <a:prstGeom prst="rect">
            <a:avLst/>
          </a:prstGeom>
        </p:spPr>
      </p:pic>
    </p:spTree>
    <p:extLst>
      <p:ext uri="{BB962C8B-B14F-4D97-AF65-F5344CB8AC3E}">
        <p14:creationId xmlns:p14="http://schemas.microsoft.com/office/powerpoint/2010/main" val="699937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Avoid Logical Fallacies</a:t>
            </a:r>
          </a:p>
        </p:txBody>
      </p:sp>
      <p:sp>
        <p:nvSpPr>
          <p:cNvPr id="3" name="Content Placeholder 2"/>
          <p:cNvSpPr>
            <a:spLocks noGrp="1"/>
          </p:cNvSpPr>
          <p:nvPr>
            <p:ph idx="1"/>
          </p:nvPr>
        </p:nvSpPr>
        <p:spPr/>
        <p:txBody>
          <a:bodyPr>
            <a:normAutofit/>
          </a:bodyPr>
          <a:lstStyle/>
          <a:p>
            <a:r>
              <a:rPr lang="en-US" sz="2400" dirty="0"/>
              <a:t>A </a:t>
            </a:r>
            <a:r>
              <a:rPr lang="en-US" sz="2400" b="1" i="1" dirty="0"/>
              <a:t>logical fallacy</a:t>
            </a:r>
            <a:r>
              <a:rPr lang="en-US" sz="2400" dirty="0"/>
              <a:t> is a misunderstanding derived from faulty reasoning.</a:t>
            </a:r>
          </a:p>
          <a:p>
            <a:r>
              <a:rPr lang="en-US" sz="2400" dirty="0"/>
              <a:t>Avoid contradictions between answers.  </a:t>
            </a:r>
          </a:p>
          <a:p>
            <a:r>
              <a:rPr lang="en-US" sz="2400" dirty="0"/>
              <a:t>Is your best answer a logical answer?  Does it makes sense?</a:t>
            </a:r>
          </a:p>
          <a:p>
            <a:r>
              <a:rPr lang="en-US" sz="2400" dirty="0"/>
              <a:t>Example of a Logical Fallacy:</a:t>
            </a:r>
          </a:p>
          <a:p>
            <a:pPr lvl="1"/>
            <a:r>
              <a:rPr lang="en-US" sz="1800" dirty="0"/>
              <a:t>Hasty Generalization</a:t>
            </a:r>
          </a:p>
          <a:p>
            <a:pPr marL="1257300" lvl="2" indent="-342900">
              <a:buFont typeface="+mj-lt"/>
              <a:buAutoNum type="arabicPeriod"/>
            </a:pPr>
            <a:r>
              <a:rPr lang="en-US" sz="1600" dirty="0"/>
              <a:t>Cutting people with a knife is a crime.</a:t>
            </a:r>
          </a:p>
          <a:p>
            <a:pPr marL="1257300" lvl="2" indent="-342900">
              <a:buFont typeface="+mj-lt"/>
              <a:buAutoNum type="arabicPeriod"/>
            </a:pPr>
            <a:r>
              <a:rPr lang="en-US" sz="1600" dirty="0"/>
              <a:t>Surgeons cut people with knives.</a:t>
            </a:r>
          </a:p>
          <a:p>
            <a:pPr marL="1257300" lvl="2" indent="-342900">
              <a:buFont typeface="+mj-lt"/>
              <a:buAutoNum type="arabicPeriod"/>
            </a:pPr>
            <a:r>
              <a:rPr lang="en-US" sz="1600" dirty="0"/>
              <a:t>Therefore surgeons are criminals.</a:t>
            </a:r>
          </a:p>
          <a:p>
            <a:pPr marL="1257300" lvl="2" indent="-342900">
              <a:buFont typeface="+mj-lt"/>
              <a:buAutoNum type="arabicPeriod"/>
            </a:pPr>
            <a:endParaRPr lang="en-US" sz="1600" dirty="0"/>
          </a:p>
          <a:p>
            <a:pPr marL="457200">
              <a:buNone/>
            </a:pPr>
            <a:endParaRPr lang="en-US" sz="1800" dirty="0"/>
          </a:p>
        </p:txBody>
      </p:sp>
      <p:pic>
        <p:nvPicPr>
          <p:cNvPr id="1026" name="Picture 2" descr="C:\Documents and Settings\wirichar\Local Settings\Temporary Internet Files\Content.IE5\XKF39UMM\MCj04325380000[1].png"/>
          <p:cNvPicPr>
            <a:picLocks noChangeAspect="1" noChangeArrowheads="1"/>
          </p:cNvPicPr>
          <p:nvPr/>
        </p:nvPicPr>
        <p:blipFill>
          <a:blip r:embed="rId3"/>
          <a:srcRect/>
          <a:stretch>
            <a:fillRect/>
          </a:stretch>
        </p:blipFill>
        <p:spPr bwMode="auto">
          <a:xfrm>
            <a:off x="5562600" y="3657600"/>
            <a:ext cx="2590800" cy="2553252"/>
          </a:xfrm>
          <a:prstGeom prst="rect">
            <a:avLst/>
          </a:prstGeom>
          <a:noFill/>
        </p:spPr>
      </p:pic>
      <p:sp>
        <p:nvSpPr>
          <p:cNvPr id="4" name="Slide Number Placeholder 3">
            <a:extLst>
              <a:ext uri="{FF2B5EF4-FFF2-40B4-BE49-F238E27FC236}">
                <a16:creationId xmlns:a16="http://schemas.microsoft.com/office/drawing/2014/main" id="{FBF1FB36-06BC-478E-8AC3-B773F95F7E0E}"/>
              </a:ext>
            </a:extLst>
          </p:cNvPr>
          <p:cNvSpPr>
            <a:spLocks noGrp="1"/>
          </p:cNvSpPr>
          <p:nvPr>
            <p:ph type="sldNum" sz="quarter" idx="12"/>
          </p:nvPr>
        </p:nvSpPr>
        <p:spPr/>
        <p:txBody>
          <a:bodyPr/>
          <a:lstStyle/>
          <a:p>
            <a:fld id="{7B747F37-6BD7-4C2D-A4B8-B1044A8D050E}" type="slidenum">
              <a:rPr lang="en-AU" smtClean="0"/>
              <a:pPr/>
              <a:t>10</a:t>
            </a:fld>
            <a:endParaRPr lang="en-AU"/>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352800" y="1143000"/>
            <a:ext cx="4994103" cy="4832092"/>
          </a:xfrm>
          <a:prstGeom prst="rect">
            <a:avLst/>
          </a:prstGeom>
          <a:noFill/>
        </p:spPr>
        <p:txBody>
          <a:bodyPr wrap="square" rtlCol="0">
            <a:spAutoFit/>
          </a:bodyPr>
          <a:lstStyle/>
          <a:p>
            <a:pPr algn="r"/>
            <a:r>
              <a:rPr lang="en-US" sz="4400" dirty="0">
                <a:latin typeface="Segoe UI Light" panose="020B0502040204020203" pitchFamily="34" charset="0"/>
              </a:rPr>
              <a:t>  You must be</a:t>
            </a:r>
          </a:p>
          <a:p>
            <a:pPr algn="r"/>
            <a:r>
              <a:rPr lang="en-US" sz="4400" dirty="0">
                <a:latin typeface="Segoe UI Light" panose="020B0502040204020203" pitchFamily="34" charset="0"/>
              </a:rPr>
              <a:t>  willing to say,</a:t>
            </a:r>
          </a:p>
          <a:p>
            <a:pPr algn="r"/>
            <a:r>
              <a:rPr lang="en-US" sz="4400" dirty="0">
                <a:latin typeface="Segoe UI Light" panose="020B0502040204020203" pitchFamily="34" charset="0"/>
              </a:rPr>
              <a:t>“I don’t know.”</a:t>
            </a:r>
          </a:p>
          <a:p>
            <a:pPr algn="r"/>
            <a:endParaRPr lang="en-US" sz="4400" dirty="0">
              <a:latin typeface="Segoe UI Light" panose="020B0502040204020203" pitchFamily="34" charset="0"/>
            </a:endParaRPr>
          </a:p>
          <a:p>
            <a:pPr algn="r"/>
            <a:r>
              <a:rPr lang="en-US" sz="4400" dirty="0">
                <a:latin typeface="Segoe UI Light" panose="020B0502040204020203" pitchFamily="34" charset="0"/>
              </a:rPr>
              <a:t>And then be willing to do something to change that.</a:t>
            </a:r>
          </a:p>
        </p:txBody>
      </p:sp>
      <p:pic>
        <p:nvPicPr>
          <p:cNvPr id="1026" name="Picture 2" descr="C:\Documents and Settings\wirichar\Local Settings\Temporary Internet Files\Content.IE5\XUXKEFKJ\MCj04415230000[1].wmf"/>
          <p:cNvPicPr>
            <a:picLocks noChangeAspect="1" noChangeArrowheads="1"/>
          </p:cNvPicPr>
          <p:nvPr/>
        </p:nvPicPr>
        <p:blipFill>
          <a:blip r:embed="rId3"/>
          <a:srcRect/>
          <a:stretch>
            <a:fillRect/>
          </a:stretch>
        </p:blipFill>
        <p:spPr bwMode="auto">
          <a:xfrm>
            <a:off x="228600" y="1600200"/>
            <a:ext cx="3276600" cy="3962400"/>
          </a:xfrm>
          <a:prstGeom prst="rect">
            <a:avLst/>
          </a:prstGeom>
          <a:noFill/>
        </p:spPr>
      </p:pic>
      <p:sp>
        <p:nvSpPr>
          <p:cNvPr id="2" name="Slide Number Placeholder 1">
            <a:extLst>
              <a:ext uri="{FF2B5EF4-FFF2-40B4-BE49-F238E27FC236}">
                <a16:creationId xmlns:a16="http://schemas.microsoft.com/office/drawing/2014/main" id="{103075C4-D9C4-47E7-B315-EADCFA9D8E7F}"/>
              </a:ext>
            </a:extLst>
          </p:cNvPr>
          <p:cNvSpPr>
            <a:spLocks noGrp="1"/>
          </p:cNvSpPr>
          <p:nvPr>
            <p:ph type="sldNum" sz="quarter" idx="12"/>
          </p:nvPr>
        </p:nvSpPr>
        <p:spPr/>
        <p:txBody>
          <a:bodyPr/>
          <a:lstStyle/>
          <a:p>
            <a:fld id="{7B747F37-6BD7-4C2D-A4B8-B1044A8D050E}" type="slidenum">
              <a:rPr lang="en-AU" smtClean="0"/>
              <a:pPr/>
              <a:t>11</a:t>
            </a:fld>
            <a:endParaRPr lang="en-AU"/>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52600" y="1999833"/>
            <a:ext cx="5543312" cy="2800767"/>
          </a:xfrm>
          <a:prstGeom prst="rect">
            <a:avLst/>
          </a:prstGeom>
          <a:noFill/>
        </p:spPr>
        <p:txBody>
          <a:bodyPr wrap="none" rtlCol="0">
            <a:spAutoFit/>
          </a:bodyPr>
          <a:lstStyle/>
          <a:p>
            <a:r>
              <a:rPr lang="en-US" sz="4400" dirty="0">
                <a:latin typeface="Segoe UI Light" panose="020B0502040204020203" pitchFamily="34" charset="0"/>
              </a:rPr>
              <a:t>Critical Thinking is </a:t>
            </a:r>
            <a:r>
              <a:rPr lang="en-US" sz="4400" u="sng" cap="small" dirty="0">
                <a:latin typeface="Segoe UI Light" panose="020B0502040204020203" pitchFamily="34" charset="0"/>
              </a:rPr>
              <a:t>not</a:t>
            </a:r>
            <a:r>
              <a:rPr lang="en-US" sz="4400" dirty="0">
                <a:latin typeface="Segoe UI Light" panose="020B0502040204020203" pitchFamily="34" charset="0"/>
              </a:rPr>
              <a:t> </a:t>
            </a:r>
          </a:p>
          <a:p>
            <a:r>
              <a:rPr lang="en-US" sz="4400" dirty="0">
                <a:latin typeface="Segoe UI Light" panose="020B0502040204020203" pitchFamily="34" charset="0"/>
              </a:rPr>
              <a:t>   driven by </a:t>
            </a:r>
            <a:r>
              <a:rPr lang="en-US" sz="4400" b="1" dirty="0">
                <a:latin typeface="Segoe UI Light" panose="020B0502040204020203" pitchFamily="34" charset="0"/>
              </a:rPr>
              <a:t>answers</a:t>
            </a:r>
            <a:r>
              <a:rPr lang="en-US" sz="4400" dirty="0">
                <a:latin typeface="Segoe UI Light" panose="020B0502040204020203" pitchFamily="34" charset="0"/>
              </a:rPr>
              <a:t>; </a:t>
            </a:r>
          </a:p>
          <a:p>
            <a:r>
              <a:rPr lang="en-US" sz="4400" dirty="0">
                <a:latin typeface="Segoe UI Light" panose="020B0502040204020203" pitchFamily="34" charset="0"/>
              </a:rPr>
              <a:t>    It </a:t>
            </a:r>
            <a:r>
              <a:rPr lang="en-US" sz="4400" u="sng" cap="small" dirty="0">
                <a:latin typeface="Segoe UI Light" panose="020B0502040204020203" pitchFamily="34" charset="0"/>
              </a:rPr>
              <a:t>is</a:t>
            </a:r>
            <a:r>
              <a:rPr lang="en-US" sz="4400" dirty="0">
                <a:latin typeface="Segoe UI Light" panose="020B0502040204020203" pitchFamily="34" charset="0"/>
              </a:rPr>
              <a:t> driven by the </a:t>
            </a:r>
          </a:p>
          <a:p>
            <a:r>
              <a:rPr lang="en-US" sz="4400" b="1" dirty="0">
                <a:latin typeface="Segoe UI Light" panose="020B0502040204020203" pitchFamily="34" charset="0"/>
              </a:rPr>
              <a:t>questions</a:t>
            </a:r>
            <a:r>
              <a:rPr lang="en-US" sz="4400" dirty="0">
                <a:latin typeface="Segoe UI Light" panose="020B0502040204020203" pitchFamily="34" charset="0"/>
              </a:rPr>
              <a:t> that you ask.</a:t>
            </a:r>
            <a:endParaRPr lang="en-US" sz="4400" u="sng" cap="small" dirty="0">
              <a:latin typeface="Segoe UI Light" panose="020B0502040204020203" pitchFamily="34" charset="0"/>
            </a:endParaRPr>
          </a:p>
        </p:txBody>
      </p:sp>
      <p:sp>
        <p:nvSpPr>
          <p:cNvPr id="3" name="Slide Number Placeholder 2">
            <a:extLst>
              <a:ext uri="{FF2B5EF4-FFF2-40B4-BE49-F238E27FC236}">
                <a16:creationId xmlns:a16="http://schemas.microsoft.com/office/drawing/2014/main" id="{02859BD2-4207-4FD3-A3D6-F48AB660FBE3}"/>
              </a:ext>
            </a:extLst>
          </p:cNvPr>
          <p:cNvSpPr>
            <a:spLocks noGrp="1"/>
          </p:cNvSpPr>
          <p:nvPr>
            <p:ph type="sldNum" sz="quarter" idx="12"/>
          </p:nvPr>
        </p:nvSpPr>
        <p:spPr/>
        <p:txBody>
          <a:bodyPr/>
          <a:lstStyle/>
          <a:p>
            <a:fld id="{7B747F37-6BD7-4C2D-A4B8-B1044A8D050E}" type="slidenum">
              <a:rPr lang="en-AU" smtClean="0"/>
              <a:pPr/>
              <a:t>12</a:t>
            </a:fld>
            <a:endParaRPr lang="en-AU"/>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u="sng" dirty="0"/>
              <a:t>Constantly Ask Questions</a:t>
            </a:r>
          </a:p>
        </p:txBody>
      </p:sp>
      <p:sp>
        <p:nvSpPr>
          <p:cNvPr id="5" name="Content Placeholder 4"/>
          <p:cNvSpPr>
            <a:spLocks noGrp="1"/>
          </p:cNvSpPr>
          <p:nvPr>
            <p:ph idx="1"/>
          </p:nvPr>
        </p:nvSpPr>
        <p:spPr>
          <a:xfrm>
            <a:off x="457200" y="1447800"/>
            <a:ext cx="8229600" cy="5257800"/>
          </a:xfrm>
        </p:spPr>
        <p:txBody>
          <a:bodyPr>
            <a:normAutofit fontScale="92500"/>
          </a:bodyPr>
          <a:lstStyle/>
          <a:p>
            <a:endParaRPr lang="en-US" sz="2400" dirty="0"/>
          </a:p>
          <a:p>
            <a:r>
              <a:rPr lang="en-US" sz="2400" dirty="0"/>
              <a:t>Why?</a:t>
            </a:r>
          </a:p>
          <a:p>
            <a:pPr lvl="1"/>
            <a:r>
              <a:rPr lang="en-US" sz="1800" dirty="0"/>
              <a:t>Why is the population increasing?  Is there an abundance of deer to hunt?</a:t>
            </a:r>
          </a:p>
          <a:p>
            <a:r>
              <a:rPr lang="en-US" sz="2400" dirty="0"/>
              <a:t>What?</a:t>
            </a:r>
          </a:p>
          <a:p>
            <a:pPr lvl="1"/>
            <a:r>
              <a:rPr lang="en-US" sz="1800" dirty="0"/>
              <a:t>What effect is this increase having on the deer population?</a:t>
            </a:r>
          </a:p>
          <a:p>
            <a:r>
              <a:rPr lang="en-US" sz="2400" dirty="0"/>
              <a:t>Where?</a:t>
            </a:r>
          </a:p>
          <a:p>
            <a:pPr lvl="1"/>
            <a:r>
              <a:rPr lang="en-US" sz="1800" dirty="0"/>
              <a:t>Where is the population increasing?  Is it all over the Upper Peninsula, or just in isolated locations?</a:t>
            </a:r>
          </a:p>
          <a:p>
            <a:r>
              <a:rPr lang="en-US" sz="2400" dirty="0"/>
              <a:t>Who?</a:t>
            </a:r>
          </a:p>
          <a:p>
            <a:pPr lvl="1"/>
            <a:r>
              <a:rPr lang="en-US" sz="1800" dirty="0"/>
              <a:t>Who is affected by the increase in the population of cougars?  Are the hunters affected?  The wolves?</a:t>
            </a:r>
          </a:p>
          <a:p>
            <a:r>
              <a:rPr lang="en-US" sz="2400" dirty="0"/>
              <a:t>When?</a:t>
            </a:r>
          </a:p>
          <a:p>
            <a:pPr lvl="1"/>
            <a:r>
              <a:rPr lang="en-US" sz="1800" dirty="0"/>
              <a:t>When did this increase begin occurring?  How long will the increase continue?</a:t>
            </a:r>
            <a:endParaRPr lang="en-US" sz="1900" dirty="0"/>
          </a:p>
          <a:p>
            <a:r>
              <a:rPr lang="en-US" sz="2400" dirty="0"/>
              <a:t>How?</a:t>
            </a:r>
          </a:p>
          <a:p>
            <a:pPr lvl="1"/>
            <a:r>
              <a:rPr lang="en-US" sz="1800" dirty="0"/>
              <a:t>How can we stabilize the cougar population?</a:t>
            </a:r>
          </a:p>
        </p:txBody>
      </p:sp>
      <p:sp>
        <p:nvSpPr>
          <p:cNvPr id="7" name="TextBox 6"/>
          <p:cNvSpPr txBox="1"/>
          <p:nvPr/>
        </p:nvSpPr>
        <p:spPr>
          <a:xfrm>
            <a:off x="685800" y="1219200"/>
            <a:ext cx="7863884" cy="707886"/>
          </a:xfrm>
          <a:prstGeom prst="rect">
            <a:avLst/>
          </a:prstGeom>
          <a:noFill/>
        </p:spPr>
        <p:txBody>
          <a:bodyPr wrap="none" rtlCol="0">
            <a:spAutoFit/>
          </a:bodyPr>
          <a:lstStyle/>
          <a:p>
            <a:r>
              <a:rPr lang="en-US" sz="2000" dirty="0">
                <a:latin typeface="Segoe UI Light" panose="020B0502040204020203" pitchFamily="34" charset="0"/>
              </a:rPr>
              <a:t>For example:  Suppose you have just read an article that says that the</a:t>
            </a:r>
          </a:p>
          <a:p>
            <a:r>
              <a:rPr lang="en-US" sz="2000" dirty="0">
                <a:latin typeface="Segoe UI Light" panose="020B0502040204020203" pitchFamily="34" charset="0"/>
              </a:rPr>
              <a:t>                         cougar population of the Upper Peninsula is increasing.</a:t>
            </a:r>
          </a:p>
        </p:txBody>
      </p:sp>
      <p:sp>
        <p:nvSpPr>
          <p:cNvPr id="2" name="Slide Number Placeholder 1">
            <a:extLst>
              <a:ext uri="{FF2B5EF4-FFF2-40B4-BE49-F238E27FC236}">
                <a16:creationId xmlns:a16="http://schemas.microsoft.com/office/drawing/2014/main" id="{17A168D3-F158-497D-8707-FC1C7332A3A5}"/>
              </a:ext>
            </a:extLst>
          </p:cNvPr>
          <p:cNvSpPr>
            <a:spLocks noGrp="1"/>
          </p:cNvSpPr>
          <p:nvPr>
            <p:ph type="sldNum" sz="quarter" idx="12"/>
          </p:nvPr>
        </p:nvSpPr>
        <p:spPr/>
        <p:txBody>
          <a:bodyPr/>
          <a:lstStyle/>
          <a:p>
            <a:fld id="{7B747F37-6BD7-4C2D-A4B8-B1044A8D050E}" type="slidenum">
              <a:rPr lang="en-AU" smtClean="0"/>
              <a:pPr/>
              <a:t>13</a:t>
            </a:fld>
            <a:endParaRPr lang="en-AU"/>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Problem Solving System, Part I</a:t>
            </a:r>
          </a:p>
        </p:txBody>
      </p:sp>
      <p:sp>
        <p:nvSpPr>
          <p:cNvPr id="3" name="Content Placeholder 2"/>
          <p:cNvSpPr>
            <a:spLocks noGrp="1"/>
          </p:cNvSpPr>
          <p:nvPr>
            <p:ph sz="half" idx="1"/>
          </p:nvPr>
        </p:nvSpPr>
        <p:spPr>
          <a:xfrm>
            <a:off x="457200" y="1371600"/>
            <a:ext cx="4038600" cy="5257800"/>
          </a:xfrm>
        </p:spPr>
        <p:txBody>
          <a:bodyPr>
            <a:normAutofit fontScale="92500" lnSpcReduction="20000"/>
          </a:bodyPr>
          <a:lstStyle/>
          <a:p>
            <a:r>
              <a:rPr lang="en-US" sz="2600" dirty="0"/>
              <a:t>Reorganize</a:t>
            </a:r>
          </a:p>
          <a:p>
            <a:pPr lvl="1"/>
            <a:r>
              <a:rPr lang="en-US" sz="1900" dirty="0"/>
              <a:t>List the topic, issues, and main points.</a:t>
            </a:r>
          </a:p>
          <a:p>
            <a:pPr lvl="1"/>
            <a:r>
              <a:rPr lang="en-US" sz="1900" dirty="0"/>
              <a:t>Paraphrase.</a:t>
            </a:r>
          </a:p>
          <a:p>
            <a:pPr lvl="1"/>
            <a:r>
              <a:rPr lang="en-US" sz="1900" dirty="0"/>
              <a:t>Summarize.</a:t>
            </a:r>
          </a:p>
          <a:p>
            <a:pPr lvl="1">
              <a:buNone/>
            </a:pPr>
            <a:endParaRPr lang="en-US" sz="1800" dirty="0"/>
          </a:p>
          <a:p>
            <a:r>
              <a:rPr lang="en-US" sz="2600" dirty="0"/>
              <a:t>Understand</a:t>
            </a:r>
          </a:p>
          <a:p>
            <a:pPr lvl="1"/>
            <a:r>
              <a:rPr lang="en-US" sz="1900" dirty="0"/>
              <a:t>Put concepts into your own words.</a:t>
            </a:r>
          </a:p>
          <a:p>
            <a:pPr lvl="1"/>
            <a:r>
              <a:rPr lang="en-US" sz="1900" dirty="0"/>
              <a:t>Relate the information to what you already know.</a:t>
            </a:r>
          </a:p>
          <a:p>
            <a:pPr lvl="1"/>
            <a:r>
              <a:rPr lang="en-US" sz="1900" dirty="0"/>
              <a:t>Restate the information.</a:t>
            </a:r>
          </a:p>
          <a:p>
            <a:pPr lvl="1">
              <a:buNone/>
            </a:pPr>
            <a:endParaRPr lang="en-US" sz="1800" dirty="0"/>
          </a:p>
          <a:p>
            <a:r>
              <a:rPr lang="en-US" sz="2600" dirty="0"/>
              <a:t>Hypothesize</a:t>
            </a:r>
          </a:p>
          <a:p>
            <a:pPr lvl="1"/>
            <a:r>
              <a:rPr lang="en-US" sz="1900" dirty="0"/>
              <a:t>Make an interpretation of the information based on your understanding of it.</a:t>
            </a:r>
          </a:p>
          <a:p>
            <a:pPr lvl="1"/>
            <a:r>
              <a:rPr lang="en-US" sz="1900" dirty="0"/>
              <a:t>This interpretation will then be analyzed logically.</a:t>
            </a:r>
          </a:p>
          <a:p>
            <a:pPr lvl="1"/>
            <a:endParaRPr lang="en-US" sz="1800" dirty="0"/>
          </a:p>
          <a:p>
            <a:pPr lvl="2"/>
            <a:endParaRPr lang="en-US" sz="1400" dirty="0"/>
          </a:p>
        </p:txBody>
      </p:sp>
      <p:pic>
        <p:nvPicPr>
          <p:cNvPr id="2051" name="Picture 3" descr="C:\Program Files\Microsoft Office\MEDIA\CAGCAT10\j0299125.wmf"/>
          <p:cNvPicPr>
            <a:picLocks noGrp="1" noChangeAspect="1" noChangeArrowheads="1"/>
          </p:cNvPicPr>
          <p:nvPr>
            <p:ph sz="half" idx="2"/>
          </p:nvPr>
        </p:nvPicPr>
        <p:blipFill>
          <a:blip r:embed="rId3" cstate="print"/>
          <a:stretch>
            <a:fillRect/>
          </a:stretch>
        </p:blipFill>
        <p:spPr bwMode="auto">
          <a:xfrm>
            <a:off x="6021203" y="3096519"/>
            <a:ext cx="1102093" cy="1809549"/>
          </a:xfrm>
          <a:prstGeom prst="rect">
            <a:avLst/>
          </a:prstGeom>
          <a:noFill/>
        </p:spPr>
      </p:pic>
      <p:sp>
        <p:nvSpPr>
          <p:cNvPr id="4" name="Slide Number Placeholder 3">
            <a:extLst>
              <a:ext uri="{FF2B5EF4-FFF2-40B4-BE49-F238E27FC236}">
                <a16:creationId xmlns:a16="http://schemas.microsoft.com/office/drawing/2014/main" id="{09637765-6AD9-4167-8BD0-405BC864ECC8}"/>
              </a:ext>
            </a:extLst>
          </p:cNvPr>
          <p:cNvSpPr>
            <a:spLocks noGrp="1"/>
          </p:cNvSpPr>
          <p:nvPr>
            <p:ph type="sldNum" sz="quarter" idx="12"/>
          </p:nvPr>
        </p:nvSpPr>
        <p:spPr/>
        <p:txBody>
          <a:bodyPr/>
          <a:lstStyle/>
          <a:p>
            <a:fld id="{7B747F37-6BD7-4C2D-A4B8-B1044A8D050E}" type="slidenum">
              <a:rPr lang="en-AU" smtClean="0"/>
              <a:pPr/>
              <a:t>14</a:t>
            </a:fld>
            <a:endParaRPr lang="en-AU"/>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Problem Solving System, Part II</a:t>
            </a:r>
          </a:p>
        </p:txBody>
      </p:sp>
      <p:sp>
        <p:nvSpPr>
          <p:cNvPr id="3" name="Content Placeholder 2"/>
          <p:cNvSpPr>
            <a:spLocks noGrp="1"/>
          </p:cNvSpPr>
          <p:nvPr>
            <p:ph idx="1"/>
          </p:nvPr>
        </p:nvSpPr>
        <p:spPr/>
        <p:txBody>
          <a:bodyPr>
            <a:normAutofit lnSpcReduction="10000"/>
          </a:bodyPr>
          <a:lstStyle/>
          <a:p>
            <a:r>
              <a:rPr lang="en-US" sz="2400" dirty="0"/>
              <a:t>Analyze the information</a:t>
            </a:r>
          </a:p>
          <a:p>
            <a:pPr lvl="1"/>
            <a:r>
              <a:rPr lang="en-US" sz="1800" dirty="0"/>
              <a:t>Split the information into parts.</a:t>
            </a:r>
          </a:p>
          <a:p>
            <a:pPr lvl="2"/>
            <a:r>
              <a:rPr lang="en-US" sz="1400" dirty="0"/>
              <a:t>Figure out how the ideas are related or connected.</a:t>
            </a:r>
          </a:p>
          <a:p>
            <a:pPr lvl="1"/>
            <a:r>
              <a:rPr lang="en-US" sz="1800" dirty="0"/>
              <a:t>Ask questions:  Why?  What?  Where?  Who?  When?  How?</a:t>
            </a:r>
          </a:p>
          <a:p>
            <a:pPr lvl="1"/>
            <a:r>
              <a:rPr lang="en-US" sz="1800" dirty="0"/>
              <a:t>Compare and contrast the information.</a:t>
            </a:r>
          </a:p>
          <a:p>
            <a:pPr lvl="1">
              <a:buNone/>
            </a:pPr>
            <a:endParaRPr lang="en-US" sz="1800" dirty="0"/>
          </a:p>
          <a:p>
            <a:r>
              <a:rPr lang="en-US" sz="2400" dirty="0"/>
              <a:t>Recombine information</a:t>
            </a:r>
          </a:p>
          <a:p>
            <a:pPr lvl="1"/>
            <a:r>
              <a:rPr lang="en-US" sz="1800" dirty="0"/>
              <a:t>Using your new understanding of the material, put the parts that you analyzed back together.</a:t>
            </a:r>
          </a:p>
          <a:p>
            <a:pPr lvl="1"/>
            <a:r>
              <a:rPr lang="en-US" sz="1800" dirty="0"/>
              <a:t>Think of a puzzle…can you put the pieces back together?  How do the pieces fit?</a:t>
            </a:r>
          </a:p>
          <a:p>
            <a:pPr lvl="1">
              <a:buNone/>
            </a:pPr>
            <a:endParaRPr lang="en-US" sz="1800" dirty="0"/>
          </a:p>
          <a:p>
            <a:r>
              <a:rPr lang="en-US" sz="2400" dirty="0"/>
              <a:t>Check Hypothesis</a:t>
            </a:r>
          </a:p>
          <a:p>
            <a:pPr lvl="1"/>
            <a:r>
              <a:rPr lang="en-US" sz="1800" dirty="0"/>
              <a:t>See if your new understanding agrees with your hypothesis.</a:t>
            </a:r>
          </a:p>
        </p:txBody>
      </p:sp>
      <p:sp>
        <p:nvSpPr>
          <p:cNvPr id="4" name="Slide Number Placeholder 3">
            <a:extLst>
              <a:ext uri="{FF2B5EF4-FFF2-40B4-BE49-F238E27FC236}">
                <a16:creationId xmlns:a16="http://schemas.microsoft.com/office/drawing/2014/main" id="{BC60CDBC-1EF5-45AE-828A-E2A352D066C8}"/>
              </a:ext>
            </a:extLst>
          </p:cNvPr>
          <p:cNvSpPr>
            <a:spLocks noGrp="1"/>
          </p:cNvSpPr>
          <p:nvPr>
            <p:ph type="sldNum" sz="quarter" idx="12"/>
          </p:nvPr>
        </p:nvSpPr>
        <p:spPr/>
        <p:txBody>
          <a:bodyPr/>
          <a:lstStyle/>
          <a:p>
            <a:fld id="{7B747F37-6BD7-4C2D-A4B8-B1044A8D050E}" type="slidenum">
              <a:rPr lang="en-AU" smtClean="0"/>
              <a:pPr/>
              <a:t>15</a:t>
            </a:fld>
            <a:endParaRPr lang="en-AU"/>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u="sng" dirty="0"/>
              <a:t>Cubing</a:t>
            </a:r>
          </a:p>
        </p:txBody>
      </p:sp>
      <p:sp>
        <p:nvSpPr>
          <p:cNvPr id="8" name="Content Placeholder 7"/>
          <p:cNvSpPr>
            <a:spLocks noGrp="1"/>
          </p:cNvSpPr>
          <p:nvPr>
            <p:ph idx="1"/>
          </p:nvPr>
        </p:nvSpPr>
        <p:spPr>
          <a:xfrm>
            <a:off x="457200" y="1752600"/>
            <a:ext cx="8229600" cy="4343400"/>
          </a:xfrm>
        </p:spPr>
        <p:txBody>
          <a:bodyPr>
            <a:noAutofit/>
          </a:bodyPr>
          <a:lstStyle/>
          <a:p>
            <a:r>
              <a:rPr lang="en-US" sz="2400" dirty="0"/>
              <a:t>Cubing allows you to look at a subject or problem from six different points of view.</a:t>
            </a:r>
          </a:p>
          <a:p>
            <a:endParaRPr lang="en-US" sz="2400" dirty="0"/>
          </a:p>
          <a:p>
            <a:r>
              <a:rPr lang="en-US" sz="2400" dirty="0"/>
              <a:t>It is an excellent exercise to illustrate how critical thinking techniques can be put into practice.</a:t>
            </a:r>
          </a:p>
          <a:p>
            <a:endParaRPr lang="en-US" sz="2400" dirty="0"/>
          </a:p>
          <a:p>
            <a:r>
              <a:rPr lang="en-US" sz="2400" dirty="0"/>
              <a:t>Look to the next slides.</a:t>
            </a:r>
          </a:p>
          <a:p>
            <a:endParaRPr lang="en-US" sz="2400" dirty="0"/>
          </a:p>
          <a:p>
            <a:r>
              <a:rPr lang="en-US" sz="2400" dirty="0"/>
              <a:t>Do each of the six steps in order, and do them quickly.</a:t>
            </a:r>
          </a:p>
        </p:txBody>
      </p:sp>
      <p:sp>
        <p:nvSpPr>
          <p:cNvPr id="2" name="Slide Number Placeholder 1">
            <a:extLst>
              <a:ext uri="{FF2B5EF4-FFF2-40B4-BE49-F238E27FC236}">
                <a16:creationId xmlns:a16="http://schemas.microsoft.com/office/drawing/2014/main" id="{9632B561-EB93-4153-B0FC-2B1A6AA66CA8}"/>
              </a:ext>
            </a:extLst>
          </p:cNvPr>
          <p:cNvSpPr>
            <a:spLocks noGrp="1"/>
          </p:cNvSpPr>
          <p:nvPr>
            <p:ph type="sldNum" sz="quarter" idx="12"/>
          </p:nvPr>
        </p:nvSpPr>
        <p:spPr/>
        <p:txBody>
          <a:bodyPr/>
          <a:lstStyle/>
          <a:p>
            <a:fld id="{7B747F37-6BD7-4C2D-A4B8-B1044A8D050E}" type="slidenum">
              <a:rPr lang="en-AU" smtClean="0"/>
              <a:pPr/>
              <a:t>16</a:t>
            </a:fld>
            <a:endParaRPr lang="en-AU"/>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Cubing Method</a:t>
            </a:r>
          </a:p>
        </p:txBody>
      </p:sp>
      <p:sp>
        <p:nvSpPr>
          <p:cNvPr id="3" name="Content Placeholder 2"/>
          <p:cNvSpPr>
            <a:spLocks noGrp="1"/>
          </p:cNvSpPr>
          <p:nvPr>
            <p:ph idx="1"/>
          </p:nvPr>
        </p:nvSpPr>
        <p:spPr>
          <a:xfrm>
            <a:off x="2514600" y="1600200"/>
            <a:ext cx="6324600" cy="4876800"/>
          </a:xfrm>
        </p:spPr>
        <p:txBody>
          <a:bodyPr>
            <a:normAutofit/>
          </a:bodyPr>
          <a:lstStyle/>
          <a:p>
            <a:pPr algn="r">
              <a:buNone/>
            </a:pPr>
            <a:r>
              <a:rPr lang="en-US" sz="2000" b="1" u="sng" dirty="0"/>
              <a:t>Step 1:  Describe (3-5 min)</a:t>
            </a:r>
            <a:endParaRPr lang="en-US" sz="2000" dirty="0"/>
          </a:p>
          <a:p>
            <a:pPr algn="r"/>
            <a:r>
              <a:rPr lang="en-US" sz="1600" dirty="0"/>
              <a:t>Write in detail about the subject.  What the subject looks like, feels like, etc.</a:t>
            </a:r>
          </a:p>
          <a:p>
            <a:pPr lvl="1" algn="r"/>
            <a:endParaRPr lang="en-US" sz="1800" dirty="0"/>
          </a:p>
          <a:p>
            <a:pPr algn="r">
              <a:buNone/>
            </a:pPr>
            <a:r>
              <a:rPr lang="en-US" sz="2000" b="1" u="sng" dirty="0"/>
              <a:t>Step 2:  Compare/Contrast (3-5 min)</a:t>
            </a:r>
            <a:endParaRPr lang="en-US" sz="2000" dirty="0"/>
          </a:p>
          <a:p>
            <a:pPr algn="r"/>
            <a:r>
              <a:rPr lang="en-US" sz="1600" dirty="0"/>
              <a:t>What is similar to your subject?  How are they similar?</a:t>
            </a:r>
          </a:p>
          <a:p>
            <a:pPr algn="r"/>
            <a:r>
              <a:rPr lang="en-US" sz="1600" dirty="0"/>
              <a:t>How does your subject differ?</a:t>
            </a:r>
          </a:p>
          <a:p>
            <a:pPr lvl="1" algn="r"/>
            <a:endParaRPr lang="en-US" sz="1800" dirty="0"/>
          </a:p>
          <a:p>
            <a:pPr algn="r">
              <a:buNone/>
            </a:pPr>
            <a:r>
              <a:rPr lang="en-US" sz="2000" b="1" u="sng" dirty="0"/>
              <a:t>Step 3:  Associate (3-5 min)</a:t>
            </a:r>
            <a:endParaRPr lang="en-US" sz="2000" dirty="0"/>
          </a:p>
          <a:p>
            <a:pPr algn="r"/>
            <a:r>
              <a:rPr lang="en-US" sz="1600" dirty="0"/>
              <a:t>Relate the subject to some of your memories.</a:t>
            </a:r>
          </a:p>
          <a:p>
            <a:pPr algn="r"/>
            <a:r>
              <a:rPr lang="en-US" sz="1600" dirty="0"/>
              <a:t>What comes to mind when you think of the subject?</a:t>
            </a:r>
          </a:p>
          <a:p>
            <a:pPr algn="r"/>
            <a:r>
              <a:rPr lang="en-US" sz="1600" dirty="0"/>
              <a:t>This side of the cube should be very personal.</a:t>
            </a:r>
          </a:p>
          <a:p>
            <a:pPr lvl="1" algn="r"/>
            <a:endParaRPr lang="en-US" sz="1800" dirty="0"/>
          </a:p>
          <a:p>
            <a:pPr lvl="1" algn="r"/>
            <a:endParaRPr lang="en-US" sz="1800" dirty="0"/>
          </a:p>
        </p:txBody>
      </p:sp>
      <p:pic>
        <p:nvPicPr>
          <p:cNvPr id="3075" name="Picture 3" descr="C:\Documents and Settings\wirichar\Local Settings\Temporary Internet Files\Content.IE5\R6R8B7IG\MCj03397900000[1].wmf"/>
          <p:cNvPicPr>
            <a:picLocks noChangeAspect="1" noChangeArrowheads="1"/>
          </p:cNvPicPr>
          <p:nvPr/>
        </p:nvPicPr>
        <p:blipFill>
          <a:blip r:embed="rId3"/>
          <a:srcRect/>
          <a:stretch>
            <a:fillRect/>
          </a:stretch>
        </p:blipFill>
        <p:spPr bwMode="auto">
          <a:xfrm>
            <a:off x="838200" y="2590800"/>
            <a:ext cx="2449905" cy="3186360"/>
          </a:xfrm>
          <a:prstGeom prst="rect">
            <a:avLst/>
          </a:prstGeom>
          <a:noFill/>
        </p:spPr>
      </p:pic>
      <p:sp>
        <p:nvSpPr>
          <p:cNvPr id="4" name="Slide Number Placeholder 3">
            <a:extLst>
              <a:ext uri="{FF2B5EF4-FFF2-40B4-BE49-F238E27FC236}">
                <a16:creationId xmlns:a16="http://schemas.microsoft.com/office/drawing/2014/main" id="{407744A6-8473-4E3B-B2AE-92DCE36FB01E}"/>
              </a:ext>
            </a:extLst>
          </p:cNvPr>
          <p:cNvSpPr>
            <a:spLocks noGrp="1"/>
          </p:cNvSpPr>
          <p:nvPr>
            <p:ph type="sldNum" sz="quarter" idx="12"/>
          </p:nvPr>
        </p:nvSpPr>
        <p:spPr/>
        <p:txBody>
          <a:bodyPr/>
          <a:lstStyle/>
          <a:p>
            <a:fld id="{7B747F37-6BD7-4C2D-A4B8-B1044A8D050E}" type="slidenum">
              <a:rPr lang="en-AU" smtClean="0"/>
              <a:pPr/>
              <a:t>17</a:t>
            </a:fld>
            <a:endParaRPr lang="en-AU"/>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Cubing Method, cont’d.</a:t>
            </a:r>
          </a:p>
        </p:txBody>
      </p:sp>
      <p:sp>
        <p:nvSpPr>
          <p:cNvPr id="5" name="Content Placeholder 4"/>
          <p:cNvSpPr txBox="1">
            <a:spLocks noGrp="1"/>
          </p:cNvSpPr>
          <p:nvPr>
            <p:ph idx="1"/>
          </p:nvPr>
        </p:nvSpPr>
        <p:spPr>
          <a:xfrm>
            <a:off x="533400" y="1447800"/>
            <a:ext cx="7162800" cy="4905958"/>
          </a:xfrm>
          <a:prstGeom prst="rect">
            <a:avLst/>
          </a:prstGeom>
          <a:noFill/>
        </p:spPr>
        <p:txBody>
          <a:bodyPr wrap="square" rtlCol="0">
            <a:spAutoFit/>
          </a:bodyPr>
          <a:lstStyle/>
          <a:p>
            <a:pPr>
              <a:buNone/>
            </a:pPr>
            <a:r>
              <a:rPr lang="en-US" sz="2000" b="1" u="sng" dirty="0"/>
              <a:t>Step 4:  Analyze (3-5 min)</a:t>
            </a:r>
            <a:endParaRPr lang="en-US" sz="2200" b="1" u="sng" dirty="0"/>
          </a:p>
          <a:p>
            <a:r>
              <a:rPr lang="en-US" sz="1600" dirty="0"/>
              <a:t>Break the subject down into parts, and explain the significance of each.</a:t>
            </a:r>
          </a:p>
          <a:p>
            <a:r>
              <a:rPr lang="en-US" sz="1600" dirty="0"/>
              <a:t>Interpret the meaning of the topic.</a:t>
            </a:r>
          </a:p>
          <a:p>
            <a:pPr lvl="1"/>
            <a:endParaRPr lang="en-US" dirty="0"/>
          </a:p>
          <a:p>
            <a:pPr>
              <a:buNone/>
            </a:pPr>
            <a:r>
              <a:rPr lang="en-US" sz="2000" b="1" u="sng" dirty="0"/>
              <a:t>Step 5:  Apply (3-5 min)</a:t>
            </a:r>
            <a:endParaRPr lang="en-US" sz="2400" b="1" u="sng" dirty="0"/>
          </a:p>
          <a:p>
            <a:r>
              <a:rPr lang="en-US" sz="1600" dirty="0"/>
              <a:t>How can you use the subject?</a:t>
            </a:r>
          </a:p>
          <a:p>
            <a:r>
              <a:rPr lang="en-US" sz="1600" dirty="0"/>
              <a:t>Is there any way to apply this subject?</a:t>
            </a:r>
          </a:p>
          <a:p>
            <a:pPr>
              <a:buNone/>
            </a:pPr>
            <a:endParaRPr lang="en-US" dirty="0"/>
          </a:p>
          <a:p>
            <a:pPr>
              <a:buNone/>
            </a:pPr>
            <a:r>
              <a:rPr lang="en-US" sz="2000" b="1" u="sng" dirty="0"/>
              <a:t>Step 6:  Argue (5 min)</a:t>
            </a:r>
            <a:endParaRPr lang="en-US" sz="2000" dirty="0"/>
          </a:p>
          <a:p>
            <a:r>
              <a:rPr lang="en-US" sz="1600" dirty="0"/>
              <a:t>Take both sides of the subject.</a:t>
            </a:r>
          </a:p>
          <a:p>
            <a:r>
              <a:rPr lang="en-US" sz="1600" dirty="0"/>
              <a:t>	Argue for the subject.</a:t>
            </a:r>
          </a:p>
          <a:p>
            <a:r>
              <a:rPr lang="en-US" sz="1600" dirty="0"/>
              <a:t>	Argue against the subject.</a:t>
            </a:r>
          </a:p>
          <a:p>
            <a:r>
              <a:rPr lang="en-US" sz="1600" dirty="0"/>
              <a:t>Remember to keep an open mind. </a:t>
            </a:r>
          </a:p>
          <a:p>
            <a:r>
              <a:rPr lang="en-US" sz="1600" dirty="0"/>
              <a:t>Why is this subject important?</a:t>
            </a:r>
          </a:p>
        </p:txBody>
      </p:sp>
      <p:pic>
        <p:nvPicPr>
          <p:cNvPr id="2050" name="Picture 2" descr="C:\Documents and Settings\wirichar\Local Settings\Temporary Internet Files\Content.IE5\R6R8B7IG\MCDD01732_0000[1].wmf"/>
          <p:cNvPicPr>
            <a:picLocks noChangeAspect="1" noChangeArrowheads="1"/>
          </p:cNvPicPr>
          <p:nvPr/>
        </p:nvPicPr>
        <p:blipFill>
          <a:blip r:embed="rId3"/>
          <a:srcRect/>
          <a:stretch>
            <a:fillRect/>
          </a:stretch>
        </p:blipFill>
        <p:spPr bwMode="auto">
          <a:xfrm>
            <a:off x="6858000" y="1828800"/>
            <a:ext cx="1219200" cy="4334931"/>
          </a:xfrm>
          <a:prstGeom prst="rect">
            <a:avLst/>
          </a:prstGeom>
          <a:noFill/>
        </p:spPr>
      </p:pic>
      <p:sp>
        <p:nvSpPr>
          <p:cNvPr id="3" name="Slide Number Placeholder 2">
            <a:extLst>
              <a:ext uri="{FF2B5EF4-FFF2-40B4-BE49-F238E27FC236}">
                <a16:creationId xmlns:a16="http://schemas.microsoft.com/office/drawing/2014/main" id="{CD5D6A06-EAB2-4A61-89FD-C0590A486806}"/>
              </a:ext>
            </a:extLst>
          </p:cNvPr>
          <p:cNvSpPr>
            <a:spLocks noGrp="1"/>
          </p:cNvSpPr>
          <p:nvPr>
            <p:ph type="sldNum" sz="quarter" idx="12"/>
          </p:nvPr>
        </p:nvSpPr>
        <p:spPr/>
        <p:txBody>
          <a:bodyPr/>
          <a:lstStyle/>
          <a:p>
            <a:fld id="{7B747F37-6BD7-4C2D-A4B8-B1044A8D050E}" type="slidenum">
              <a:rPr lang="en-AU" smtClean="0"/>
              <a:pPr/>
              <a:t>18</a:t>
            </a:fld>
            <a:endParaRPr lang="en-AU"/>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Critical Thinking Key Words</a:t>
            </a:r>
          </a:p>
        </p:txBody>
      </p:sp>
      <p:sp>
        <p:nvSpPr>
          <p:cNvPr id="3" name="Content Placeholder 2"/>
          <p:cNvSpPr>
            <a:spLocks noGrp="1"/>
          </p:cNvSpPr>
          <p:nvPr>
            <p:ph sz="half" idx="2"/>
          </p:nvPr>
        </p:nvSpPr>
        <p:spPr>
          <a:xfrm>
            <a:off x="1371600" y="2438400"/>
            <a:ext cx="3505200" cy="3951288"/>
          </a:xfrm>
        </p:spPr>
        <p:txBody>
          <a:bodyPr>
            <a:noAutofit/>
          </a:bodyPr>
          <a:lstStyle/>
          <a:p>
            <a:r>
              <a:rPr lang="en-US" dirty="0"/>
              <a:t>Discuss</a:t>
            </a:r>
          </a:p>
          <a:p>
            <a:r>
              <a:rPr lang="en-US" dirty="0"/>
              <a:t>Explain</a:t>
            </a:r>
          </a:p>
          <a:p>
            <a:r>
              <a:rPr lang="en-US" dirty="0"/>
              <a:t>Compare and Contrast</a:t>
            </a:r>
          </a:p>
          <a:p>
            <a:r>
              <a:rPr lang="en-US" dirty="0"/>
              <a:t>Critique</a:t>
            </a:r>
          </a:p>
          <a:p>
            <a:r>
              <a:rPr lang="en-US" dirty="0"/>
              <a:t>Evaluate</a:t>
            </a:r>
          </a:p>
          <a:p>
            <a:r>
              <a:rPr lang="en-US" dirty="0"/>
              <a:t>Describe</a:t>
            </a:r>
          </a:p>
          <a:p>
            <a:r>
              <a:rPr lang="en-US" dirty="0"/>
              <a:t>Define</a:t>
            </a:r>
          </a:p>
          <a:p>
            <a:r>
              <a:rPr lang="en-US" dirty="0"/>
              <a:t>Enumerate</a:t>
            </a:r>
          </a:p>
          <a:p>
            <a:r>
              <a:rPr lang="en-US" dirty="0"/>
              <a:t>Illustrate</a:t>
            </a:r>
          </a:p>
        </p:txBody>
      </p:sp>
      <p:sp>
        <p:nvSpPr>
          <p:cNvPr id="9" name="Content Placeholder 8"/>
          <p:cNvSpPr>
            <a:spLocks noGrp="1"/>
          </p:cNvSpPr>
          <p:nvPr>
            <p:ph sz="quarter" idx="4"/>
          </p:nvPr>
        </p:nvSpPr>
        <p:spPr>
          <a:xfrm>
            <a:off x="5029200" y="2362200"/>
            <a:ext cx="2362200" cy="3951288"/>
          </a:xfrm>
        </p:spPr>
        <p:txBody>
          <a:bodyPr/>
          <a:lstStyle/>
          <a:p>
            <a:r>
              <a:rPr lang="en-US" dirty="0"/>
              <a:t>Interpret</a:t>
            </a:r>
          </a:p>
          <a:p>
            <a:r>
              <a:rPr lang="en-US" dirty="0"/>
              <a:t>Identify</a:t>
            </a:r>
          </a:p>
          <a:p>
            <a:r>
              <a:rPr lang="en-US" dirty="0"/>
              <a:t>Outline</a:t>
            </a:r>
          </a:p>
          <a:p>
            <a:r>
              <a:rPr lang="en-US" dirty="0"/>
              <a:t>Prove</a:t>
            </a:r>
          </a:p>
          <a:p>
            <a:r>
              <a:rPr lang="en-US" dirty="0"/>
              <a:t>Justify</a:t>
            </a:r>
          </a:p>
          <a:p>
            <a:r>
              <a:rPr lang="en-US" dirty="0"/>
              <a:t>Relate</a:t>
            </a:r>
          </a:p>
          <a:p>
            <a:r>
              <a:rPr lang="en-US" dirty="0"/>
              <a:t>Summarize</a:t>
            </a:r>
          </a:p>
          <a:p>
            <a:r>
              <a:rPr lang="en-US" dirty="0"/>
              <a:t>Trace</a:t>
            </a:r>
          </a:p>
        </p:txBody>
      </p:sp>
      <p:sp>
        <p:nvSpPr>
          <p:cNvPr id="10" name="TextBox 9"/>
          <p:cNvSpPr txBox="1"/>
          <p:nvPr/>
        </p:nvSpPr>
        <p:spPr>
          <a:xfrm>
            <a:off x="762000" y="1371600"/>
            <a:ext cx="7696200" cy="830997"/>
          </a:xfrm>
          <a:prstGeom prst="rect">
            <a:avLst/>
          </a:prstGeom>
          <a:noFill/>
        </p:spPr>
        <p:txBody>
          <a:bodyPr wrap="square" rtlCol="0">
            <a:spAutoFit/>
          </a:bodyPr>
          <a:lstStyle/>
          <a:p>
            <a:pPr algn="ctr"/>
            <a:r>
              <a:rPr lang="en-US" sz="1600" dirty="0">
                <a:latin typeface="Segoe UI Light" panose="020B0502040204020203" pitchFamily="34" charset="0"/>
              </a:rPr>
              <a:t>Ideally you should always be thinking critically, however, </a:t>
            </a:r>
          </a:p>
          <a:p>
            <a:pPr algn="ctr"/>
            <a:r>
              <a:rPr lang="en-US" sz="1600" dirty="0">
                <a:latin typeface="Segoe UI Light" panose="020B0502040204020203" pitchFamily="34" charset="0"/>
              </a:rPr>
              <a:t>the following words will identify when critical thinking is required.  These types of words require COMPREHENSION AND UNDERSTANDING, not simple MEMORIZATION.</a:t>
            </a:r>
          </a:p>
        </p:txBody>
      </p:sp>
      <p:sp>
        <p:nvSpPr>
          <p:cNvPr id="4" name="Slide Number Placeholder 3">
            <a:extLst>
              <a:ext uri="{FF2B5EF4-FFF2-40B4-BE49-F238E27FC236}">
                <a16:creationId xmlns:a16="http://schemas.microsoft.com/office/drawing/2014/main" id="{6D6AE906-BF3E-4E20-8E91-076FD1CA91B1}"/>
              </a:ext>
            </a:extLst>
          </p:cNvPr>
          <p:cNvSpPr>
            <a:spLocks noGrp="1"/>
          </p:cNvSpPr>
          <p:nvPr>
            <p:ph type="sldNum" sz="quarter" idx="12"/>
          </p:nvPr>
        </p:nvSpPr>
        <p:spPr/>
        <p:txBody>
          <a:bodyPr/>
          <a:lstStyle/>
          <a:p>
            <a:fld id="{7B747F37-6BD7-4C2D-A4B8-B1044A8D050E}" type="slidenum">
              <a:rPr lang="en-AU" smtClean="0"/>
              <a:pPr/>
              <a:t>19</a:t>
            </a:fld>
            <a:endParaRPr lang="en-AU"/>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539552" y="332656"/>
            <a:ext cx="8229600" cy="1143000"/>
          </a:xfr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ormAutofit/>
          </a:bodyPr>
          <a:lstStyle/>
          <a:p>
            <a:r>
              <a:rPr lang="en-GB" sz="2800" b="1" dirty="0">
                <a:solidFill>
                  <a:schemeClr val="tx1"/>
                </a:solidFill>
                <a:latin typeface="Segoe UI Light" pitchFamily="34" charset="0"/>
                <a:cs typeface="Segoe UI Light" pitchFamily="34" charset="0"/>
              </a:rPr>
              <a:t>BSBCRT404 Apply advanced critical thinking to work processes</a:t>
            </a:r>
            <a:endParaRPr lang="en-AU" sz="2800" dirty="0">
              <a:solidFill>
                <a:schemeClr val="tx1"/>
              </a:solidFill>
              <a:latin typeface="Segoe UI Light" pitchFamily="34" charset="0"/>
              <a:cs typeface="Segoe UI Light" pitchFamily="34"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900688313"/>
              </p:ext>
            </p:extLst>
          </p:nvPr>
        </p:nvGraphicFramePr>
        <p:xfrm>
          <a:off x="971600" y="1916832"/>
          <a:ext cx="6912768" cy="420933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Slide Number Placeholder 1">
            <a:extLst>
              <a:ext uri="{FF2B5EF4-FFF2-40B4-BE49-F238E27FC236}">
                <a16:creationId xmlns:a16="http://schemas.microsoft.com/office/drawing/2014/main" id="{B866B90B-3032-42C0-91E2-8F0B3C4F5574}"/>
              </a:ext>
            </a:extLst>
          </p:cNvPr>
          <p:cNvSpPr>
            <a:spLocks noGrp="1"/>
          </p:cNvSpPr>
          <p:nvPr>
            <p:ph type="sldNum" sz="quarter" idx="12"/>
          </p:nvPr>
        </p:nvSpPr>
        <p:spPr/>
        <p:txBody>
          <a:bodyPr/>
          <a:lstStyle/>
          <a:p>
            <a:fld id="{7B747F37-6BD7-4C2D-A4B8-B1044A8D050E}" type="slidenum">
              <a:rPr lang="en-AU" smtClean="0"/>
              <a:pPr/>
              <a:t>2</a:t>
            </a:fld>
            <a:endParaRPr lang="en-AU"/>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6"/>
          <p:cNvSpPr txBox="1">
            <a:spLocks/>
          </p:cNvSpPr>
          <p:nvPr/>
        </p:nvSpPr>
        <p:spPr>
          <a:xfrm>
            <a:off x="533400" y="1600200"/>
            <a:ext cx="8229600" cy="4495800"/>
          </a:xfrm>
          <a:prstGeom prst="rect">
            <a:avLst/>
          </a:prstGeom>
        </p:spPr>
        <p:txBody>
          <a:bodyPr/>
          <a:lstStyle/>
          <a:p>
            <a:pPr marL="0" marR="0" lvl="0" indent="0" defTabSz="914400" rtl="0" eaLnBrk="1" fontAlgn="auto" latinLnBrk="0" hangingPunct="1">
              <a:lnSpc>
                <a:spcPct val="100000"/>
              </a:lnSpc>
              <a:spcBef>
                <a:spcPct val="0"/>
              </a:spcBef>
              <a:spcAft>
                <a:spcPts val="0"/>
              </a:spcAft>
              <a:buClrTx/>
              <a:buSzTx/>
              <a:tabLst/>
              <a:defRPr/>
            </a:pPr>
            <a:r>
              <a:rPr lang="en-US" sz="2400" dirty="0">
                <a:latin typeface="Segoe UI Light" panose="020B0502040204020203" pitchFamily="34" charset="0"/>
                <a:ea typeface="+mj-ea"/>
                <a:cs typeface="+mj-cs"/>
              </a:rPr>
              <a:t>Use the techniques found in this presentation to develop your own strategies for critical thinking.</a:t>
            </a:r>
          </a:p>
          <a:p>
            <a:pPr marL="0" marR="0" lvl="0" indent="0" defTabSz="914400" rtl="0" eaLnBrk="1" fontAlgn="auto" latinLnBrk="0" hangingPunct="1">
              <a:lnSpc>
                <a:spcPct val="100000"/>
              </a:lnSpc>
              <a:spcBef>
                <a:spcPct val="0"/>
              </a:spcBef>
              <a:spcAft>
                <a:spcPts val="0"/>
              </a:spcAft>
              <a:buClrTx/>
              <a:buSzTx/>
              <a:tabLst/>
              <a:defRPr/>
            </a:pPr>
            <a:endParaRPr lang="en-US" sz="2400" dirty="0">
              <a:latin typeface="Segoe UI Light" panose="020B0502040204020203" pitchFamily="34" charset="0"/>
              <a:ea typeface="+mj-ea"/>
              <a:cs typeface="+mj-cs"/>
            </a:endParaRPr>
          </a:p>
          <a:p>
            <a:pPr marL="0" marR="0" lvl="0" indent="0" defTabSz="914400" rtl="0" eaLnBrk="1" fontAlgn="auto" latinLnBrk="0" hangingPunct="1">
              <a:lnSpc>
                <a:spcPct val="100000"/>
              </a:lnSpc>
              <a:spcBef>
                <a:spcPct val="0"/>
              </a:spcBef>
              <a:spcAft>
                <a:spcPts val="0"/>
              </a:spcAft>
              <a:buClrTx/>
              <a:buSzTx/>
              <a:tabLst/>
              <a:defRPr/>
            </a:pPr>
            <a:r>
              <a:rPr lang="en-US" sz="2400" dirty="0">
                <a:latin typeface="Segoe UI Light" panose="020B0502040204020203" pitchFamily="34" charset="0"/>
                <a:ea typeface="+mj-ea"/>
                <a:cs typeface="+mj-cs"/>
              </a:rPr>
              <a:t>Tailor the concepts to fit your needs.  There is no “one size fits all” approach, and every technique may not work for each of your courses.</a:t>
            </a:r>
          </a:p>
          <a:p>
            <a:pPr marL="0" marR="0" lvl="0" indent="0" defTabSz="914400" rtl="0" eaLnBrk="1" fontAlgn="auto" latinLnBrk="0" hangingPunct="1">
              <a:lnSpc>
                <a:spcPct val="100000"/>
              </a:lnSpc>
              <a:spcBef>
                <a:spcPct val="0"/>
              </a:spcBef>
              <a:spcAft>
                <a:spcPts val="0"/>
              </a:spcAft>
              <a:buClrTx/>
              <a:buSzTx/>
              <a:tabLst/>
              <a:defRPr/>
            </a:pPr>
            <a:endParaRPr lang="en-US" sz="2400" dirty="0">
              <a:latin typeface="Segoe UI Light" panose="020B0502040204020203" pitchFamily="34" charset="0"/>
              <a:ea typeface="+mj-ea"/>
              <a:cs typeface="+mj-cs"/>
            </a:endParaRPr>
          </a:p>
          <a:p>
            <a:pPr marL="0" marR="0" lvl="0" indent="0" defTabSz="914400" rtl="0" eaLnBrk="1" fontAlgn="auto" latinLnBrk="0" hangingPunct="1">
              <a:lnSpc>
                <a:spcPct val="100000"/>
              </a:lnSpc>
              <a:spcBef>
                <a:spcPct val="0"/>
              </a:spcBef>
              <a:spcAft>
                <a:spcPts val="0"/>
              </a:spcAft>
              <a:buClrTx/>
              <a:buSzTx/>
              <a:tabLst/>
              <a:defRPr/>
            </a:pPr>
            <a:r>
              <a:rPr lang="en-US" sz="2400" dirty="0">
                <a:latin typeface="Segoe UI Light" panose="020B0502040204020203" pitchFamily="34" charset="0"/>
                <a:ea typeface="+mj-ea"/>
                <a:cs typeface="+mj-cs"/>
              </a:rPr>
              <a:t>Create the “this size fits you” approach to developing your critical thinking.</a:t>
            </a:r>
          </a:p>
          <a:p>
            <a:pPr marL="0" marR="0" lvl="0" indent="0" defTabSz="914400" rtl="0" eaLnBrk="1" fontAlgn="auto" latinLnBrk="0" hangingPunct="1">
              <a:lnSpc>
                <a:spcPct val="100000"/>
              </a:lnSpc>
              <a:spcBef>
                <a:spcPct val="0"/>
              </a:spcBef>
              <a:spcAft>
                <a:spcPts val="0"/>
              </a:spcAft>
              <a:buClrTx/>
              <a:buSzTx/>
              <a:tabLst/>
              <a:defRPr/>
            </a:pPr>
            <a:endParaRPr lang="en-US" sz="2400" dirty="0">
              <a:latin typeface="Segoe UI Light" panose="020B0502040204020203" pitchFamily="34" charset="0"/>
              <a:ea typeface="+mj-ea"/>
              <a:cs typeface="+mj-cs"/>
            </a:endParaRPr>
          </a:p>
          <a:p>
            <a:pPr marL="0" marR="0" lvl="0" indent="0" defTabSz="914400" rtl="0" eaLnBrk="1" fontAlgn="auto" latinLnBrk="0" hangingPunct="1">
              <a:lnSpc>
                <a:spcPct val="100000"/>
              </a:lnSpc>
              <a:spcBef>
                <a:spcPct val="0"/>
              </a:spcBef>
              <a:spcAft>
                <a:spcPts val="0"/>
              </a:spcAft>
              <a:buClrTx/>
              <a:buSzTx/>
              <a:tabLst/>
              <a:defRPr/>
            </a:pPr>
            <a:r>
              <a:rPr kumimoji="0" lang="en-US" sz="2400" b="0" i="0" strike="noStrike" kern="1200" cap="none" spc="0" normalizeH="0" baseline="0" noProof="0" dirty="0">
                <a:ln>
                  <a:noFill/>
                </a:ln>
                <a:uLnTx/>
                <a:uFillTx/>
                <a:latin typeface="Segoe UI Light" panose="020B0502040204020203" pitchFamily="34" charset="0"/>
                <a:ea typeface="+mj-ea"/>
                <a:cs typeface="+mj-cs"/>
              </a:rPr>
              <a:t>How</a:t>
            </a:r>
            <a:r>
              <a:rPr kumimoji="0" lang="en-US" sz="2400" b="0" i="0" strike="noStrike" kern="1200" cap="none" spc="0" normalizeH="0" noProof="0" dirty="0">
                <a:ln>
                  <a:noFill/>
                </a:ln>
                <a:uLnTx/>
                <a:uFillTx/>
                <a:latin typeface="Segoe UI Light" panose="020B0502040204020203" pitchFamily="34" charset="0"/>
                <a:ea typeface="+mj-ea"/>
                <a:cs typeface="+mj-cs"/>
              </a:rPr>
              <a:t> you apply the concepts to your coursework is your decision.</a:t>
            </a:r>
            <a:endParaRPr kumimoji="0" lang="en-US" sz="2400" b="0" i="0" strike="noStrike" kern="1200" cap="none" spc="0" normalizeH="0" baseline="0" noProof="0" dirty="0">
              <a:ln>
                <a:noFill/>
              </a:ln>
              <a:uLnTx/>
              <a:uFillTx/>
              <a:latin typeface="Segoe UI Light" panose="020B0502040204020203" pitchFamily="34" charset="0"/>
              <a:ea typeface="+mj-ea"/>
              <a:cs typeface="+mj-cs"/>
            </a:endParaRPr>
          </a:p>
        </p:txBody>
      </p:sp>
      <p:sp>
        <p:nvSpPr>
          <p:cNvPr id="3" name="Title 6"/>
          <p:cNvSpPr txBox="1">
            <a:spLocks/>
          </p:cNvSpPr>
          <p:nvPr/>
        </p:nvSpPr>
        <p:spPr>
          <a:xfrm>
            <a:off x="457200" y="274638"/>
            <a:ext cx="8229600" cy="11430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u="sng" dirty="0">
                <a:latin typeface="Segoe UI Light" panose="020B0502040204020203" pitchFamily="34" charset="0"/>
                <a:ea typeface="+mj-ea"/>
                <a:cs typeface="+mj-cs"/>
              </a:rPr>
              <a:t>Some Final Tips…</a:t>
            </a:r>
            <a:endParaRPr kumimoji="0" lang="en-US" sz="4400" b="0" i="0" u="sng" strike="noStrike" kern="1200" cap="none" spc="0" normalizeH="0" baseline="0" noProof="0" dirty="0">
              <a:ln>
                <a:noFill/>
              </a:ln>
              <a:uLnTx/>
              <a:uFillTx/>
              <a:latin typeface="Segoe UI Light" panose="020B0502040204020203" pitchFamily="34" charset="0"/>
              <a:ea typeface="+mj-ea"/>
              <a:cs typeface="+mj-cs"/>
            </a:endParaRPr>
          </a:p>
        </p:txBody>
      </p:sp>
      <p:sp>
        <p:nvSpPr>
          <p:cNvPr id="4" name="Slide Number Placeholder 3">
            <a:extLst>
              <a:ext uri="{FF2B5EF4-FFF2-40B4-BE49-F238E27FC236}">
                <a16:creationId xmlns:a16="http://schemas.microsoft.com/office/drawing/2014/main" id="{73E82623-29F1-45DD-94E2-6C4D839151AF}"/>
              </a:ext>
            </a:extLst>
          </p:cNvPr>
          <p:cNvSpPr>
            <a:spLocks noGrp="1"/>
          </p:cNvSpPr>
          <p:nvPr>
            <p:ph type="sldNum" sz="quarter" idx="12"/>
          </p:nvPr>
        </p:nvSpPr>
        <p:spPr/>
        <p:txBody>
          <a:bodyPr/>
          <a:lstStyle/>
          <a:p>
            <a:fld id="{7B747F37-6BD7-4C2D-A4B8-B1044A8D050E}" type="slidenum">
              <a:rPr lang="en-AU" smtClean="0"/>
              <a:pPr/>
              <a:t>20</a:t>
            </a:fld>
            <a:endParaRPr lang="en-AU"/>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F8CCA0E2-DB41-44D4-B814-98B2CD2B9B0B}"/>
              </a:ext>
            </a:extLst>
          </p:cNvPr>
          <p:cNvSpPr>
            <a:spLocks noGrp="1" noChangeArrowheads="1"/>
          </p:cNvSpPr>
          <p:nvPr>
            <p:ph type="title"/>
          </p:nvPr>
        </p:nvSpPr>
        <p:spPr/>
        <p:txBody>
          <a:bodyPr/>
          <a:lstStyle/>
          <a:p>
            <a:r>
              <a:rPr lang="en-US" altLang="en-US"/>
              <a:t>Characteristics of Critical Thinkers</a:t>
            </a:r>
          </a:p>
        </p:txBody>
      </p:sp>
      <p:sp>
        <p:nvSpPr>
          <p:cNvPr id="5123" name="Rectangle 3">
            <a:extLst>
              <a:ext uri="{FF2B5EF4-FFF2-40B4-BE49-F238E27FC236}">
                <a16:creationId xmlns:a16="http://schemas.microsoft.com/office/drawing/2014/main" id="{33F66173-0114-4E49-83BE-569221E48960}"/>
              </a:ext>
            </a:extLst>
          </p:cNvPr>
          <p:cNvSpPr>
            <a:spLocks noGrp="1" noChangeArrowheads="1"/>
          </p:cNvSpPr>
          <p:nvPr>
            <p:ph idx="1"/>
          </p:nvPr>
        </p:nvSpPr>
        <p:spPr/>
        <p:txBody>
          <a:bodyPr/>
          <a:lstStyle/>
          <a:p>
            <a:pPr>
              <a:lnSpc>
                <a:spcPct val="90000"/>
              </a:lnSpc>
              <a:buFontTx/>
              <a:buNone/>
            </a:pPr>
            <a:r>
              <a:rPr lang="en-US" altLang="en-US" dirty="0">
                <a:cs typeface="Times New Roman" panose="02020603050405020304" pitchFamily="18" charset="0"/>
              </a:rPr>
              <a:t>Critical thinkers:</a:t>
            </a:r>
          </a:p>
          <a:p>
            <a:pPr>
              <a:lnSpc>
                <a:spcPct val="90000"/>
              </a:lnSpc>
            </a:pPr>
            <a:r>
              <a:rPr lang="en-US" altLang="en-US" sz="2400" dirty="0">
                <a:cs typeface="Times New Roman" panose="02020603050405020304" pitchFamily="18" charset="0"/>
              </a:rPr>
              <a:t>Care that their beliefs be true and that their decisions be justified; that is, care to "get it right“ to the extent possible.  This includes the dispositions to</a:t>
            </a:r>
          </a:p>
          <a:p>
            <a:pPr>
              <a:lnSpc>
                <a:spcPct val="90000"/>
              </a:lnSpc>
            </a:pPr>
            <a:endParaRPr lang="en-US" altLang="en-US" sz="2400" dirty="0">
              <a:cs typeface="Times New Roman" panose="02020603050405020304" pitchFamily="18" charset="0"/>
            </a:endParaRPr>
          </a:p>
          <a:p>
            <a:pPr lvl="1">
              <a:lnSpc>
                <a:spcPct val="90000"/>
              </a:lnSpc>
              <a:buFont typeface="Wingdings" panose="05000000000000000000" pitchFamily="2" charset="2"/>
              <a:buChar char="ü"/>
            </a:pPr>
            <a:r>
              <a:rPr lang="en-US" altLang="en-US" sz="2000" b="1" dirty="0">
                <a:cs typeface="Times New Roman" panose="02020603050405020304" pitchFamily="18" charset="0"/>
              </a:rPr>
              <a:t>Seek alternative hypotheses, explanations, conclusions, plans, sources, </a:t>
            </a:r>
            <a:r>
              <a:rPr lang="en-US" altLang="en-US" sz="2000" b="1" dirty="0" err="1">
                <a:cs typeface="Times New Roman" panose="02020603050405020304" pitchFamily="18" charset="0"/>
              </a:rPr>
              <a:t>etc.,and</a:t>
            </a:r>
            <a:r>
              <a:rPr lang="en-US" altLang="en-US" sz="2000" b="1" dirty="0">
                <a:cs typeface="Times New Roman" panose="02020603050405020304" pitchFamily="18" charset="0"/>
              </a:rPr>
              <a:t> be open to them</a:t>
            </a:r>
          </a:p>
          <a:p>
            <a:pPr lvl="1">
              <a:lnSpc>
                <a:spcPct val="90000"/>
              </a:lnSpc>
              <a:buFont typeface="Wingdings" panose="05000000000000000000" pitchFamily="2" charset="2"/>
              <a:buChar char="ü"/>
            </a:pPr>
            <a:r>
              <a:rPr lang="en-US" altLang="en-US" sz="2000" b="1" dirty="0">
                <a:cs typeface="Times New Roman" panose="02020603050405020304" pitchFamily="18" charset="0"/>
              </a:rPr>
              <a:t>Endorse a position to the extent that, but only to the extent that, it is justified by the information that is available</a:t>
            </a:r>
          </a:p>
          <a:p>
            <a:pPr lvl="1">
              <a:lnSpc>
                <a:spcPct val="90000"/>
              </a:lnSpc>
              <a:buFont typeface="Wingdings" panose="05000000000000000000" pitchFamily="2" charset="2"/>
              <a:buChar char="ü"/>
            </a:pPr>
            <a:r>
              <a:rPr lang="en-US" altLang="en-US" sz="2000" b="1" dirty="0">
                <a:cs typeface="Times New Roman" panose="02020603050405020304" pitchFamily="18" charset="0"/>
              </a:rPr>
              <a:t>Be well informed</a:t>
            </a:r>
          </a:p>
          <a:p>
            <a:pPr lvl="1">
              <a:lnSpc>
                <a:spcPct val="90000"/>
              </a:lnSpc>
              <a:buFont typeface="Wingdings" panose="05000000000000000000" pitchFamily="2" charset="2"/>
              <a:buChar char="ü"/>
            </a:pPr>
            <a:r>
              <a:rPr lang="en-US" altLang="en-US" sz="2000" b="1" dirty="0">
                <a:cs typeface="Times New Roman" panose="02020603050405020304" pitchFamily="18" charset="0"/>
              </a:rPr>
              <a:t>Consider seriously points of view other than their own</a:t>
            </a:r>
          </a:p>
          <a:p>
            <a:pPr>
              <a:lnSpc>
                <a:spcPct val="90000"/>
              </a:lnSpc>
            </a:pPr>
            <a:endParaRPr lang="en-US" altLang="en-US" sz="2400" b="1" dirty="0"/>
          </a:p>
        </p:txBody>
      </p:sp>
      <p:sp>
        <p:nvSpPr>
          <p:cNvPr id="2" name="Slide Number Placeholder 1">
            <a:extLst>
              <a:ext uri="{FF2B5EF4-FFF2-40B4-BE49-F238E27FC236}">
                <a16:creationId xmlns:a16="http://schemas.microsoft.com/office/drawing/2014/main" id="{385E1ACC-9BB3-49BC-83FC-340C02248159}"/>
              </a:ext>
            </a:extLst>
          </p:cNvPr>
          <p:cNvSpPr>
            <a:spLocks noGrp="1"/>
          </p:cNvSpPr>
          <p:nvPr>
            <p:ph type="sldNum" sz="quarter" idx="12"/>
          </p:nvPr>
        </p:nvSpPr>
        <p:spPr/>
        <p:txBody>
          <a:bodyPr/>
          <a:lstStyle/>
          <a:p>
            <a:fld id="{7B747F37-6BD7-4C2D-A4B8-B1044A8D050E}" type="slidenum">
              <a:rPr lang="en-AU" smtClean="0"/>
              <a:pPr/>
              <a:t>21</a:t>
            </a:fld>
            <a:endParaRPr lang="en-AU"/>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D03021EB-D9D5-4321-8E7C-DCA7A9843268}"/>
              </a:ext>
            </a:extLst>
          </p:cNvPr>
          <p:cNvSpPr>
            <a:spLocks noGrp="1" noChangeArrowheads="1"/>
          </p:cNvSpPr>
          <p:nvPr>
            <p:ph type="title"/>
          </p:nvPr>
        </p:nvSpPr>
        <p:spPr/>
        <p:txBody>
          <a:bodyPr/>
          <a:lstStyle/>
          <a:p>
            <a:r>
              <a:rPr lang="en-US" altLang="en-US"/>
              <a:t>Characteristics II</a:t>
            </a:r>
          </a:p>
        </p:txBody>
      </p:sp>
      <p:sp>
        <p:nvSpPr>
          <p:cNvPr id="6149" name="Rectangle 5">
            <a:extLst>
              <a:ext uri="{FF2B5EF4-FFF2-40B4-BE49-F238E27FC236}">
                <a16:creationId xmlns:a16="http://schemas.microsoft.com/office/drawing/2014/main" id="{71032DA4-0AC1-49EF-BA30-32E3DDFB72EB}"/>
              </a:ext>
            </a:extLst>
          </p:cNvPr>
          <p:cNvSpPr>
            <a:spLocks noGrp="1" noChangeArrowheads="1"/>
          </p:cNvSpPr>
          <p:nvPr>
            <p:ph idx="1"/>
          </p:nvPr>
        </p:nvSpPr>
        <p:spPr>
          <a:noFill/>
          <a:ln/>
          <a:extLst>
            <a:ext uri="{91240B29-F687-4F45-9708-019B960494DF}">
              <a14:hiddenLine xmlns:a14="http://schemas.microsoft.com/office/drawing/2010/main" w="9525" cap="flat" cmpd="sng">
                <a:solidFill>
                  <a:schemeClr val="tx1"/>
                </a:solidFill>
                <a:prstDash val="solid"/>
                <a:miter lim="800000"/>
                <a:headEnd/>
                <a:tailEnd/>
              </a14:hiddenLine>
            </a:ext>
          </a:extLst>
        </p:spPr>
        <p:txBody>
          <a:bodyPr/>
          <a:lstStyle/>
          <a:p>
            <a:pPr eaLnBrk="1" hangingPunct="1">
              <a:spcBef>
                <a:spcPct val="0"/>
              </a:spcBef>
              <a:buFontTx/>
              <a:buNone/>
            </a:pPr>
            <a:r>
              <a:rPr lang="en-US" altLang="en-US" dirty="0">
                <a:cs typeface="Segoe UI Light" panose="020B0502040204020203" pitchFamily="34" charset="0"/>
              </a:rPr>
              <a:t>Critical thinkers:</a:t>
            </a:r>
          </a:p>
          <a:p>
            <a:pPr eaLnBrk="1" hangingPunct="1">
              <a:spcBef>
                <a:spcPct val="0"/>
              </a:spcBef>
            </a:pPr>
            <a:r>
              <a:rPr lang="en-US" altLang="en-US" sz="2400" dirty="0">
                <a:cs typeface="Segoe UI Light" panose="020B0502040204020203" pitchFamily="34" charset="0"/>
              </a:rPr>
              <a:t>Care to present a position honestly and clearly, theirs as well as others'.  This includes the dispositions to</a:t>
            </a:r>
          </a:p>
          <a:p>
            <a:pPr eaLnBrk="1" hangingPunct="1">
              <a:spcBef>
                <a:spcPct val="0"/>
              </a:spcBef>
            </a:pPr>
            <a:endParaRPr lang="en-US" altLang="en-US" sz="2400" dirty="0">
              <a:cs typeface="Segoe UI Light" panose="020B0502040204020203" pitchFamily="34" charset="0"/>
            </a:endParaRPr>
          </a:p>
          <a:p>
            <a:pPr lvl="1" eaLnBrk="1" hangingPunct="1">
              <a:spcBef>
                <a:spcPct val="0"/>
              </a:spcBef>
              <a:buFont typeface="Wingdings" panose="05000000000000000000" pitchFamily="2" charset="2"/>
              <a:buChar char="ü"/>
            </a:pPr>
            <a:r>
              <a:rPr lang="en-US" altLang="en-US" sz="2000" b="1" dirty="0">
                <a:cs typeface="Segoe UI Light" panose="020B0502040204020203" pitchFamily="34" charset="0"/>
              </a:rPr>
              <a:t>Be clear about the intended meaning of what is said, written, or otherwise </a:t>
            </a:r>
            <a:r>
              <a:rPr lang="en-US" altLang="en-US" sz="2000" b="1" dirty="0" err="1">
                <a:cs typeface="Segoe UI Light" panose="020B0502040204020203" pitchFamily="34" charset="0"/>
              </a:rPr>
              <a:t>communicated,seeking</a:t>
            </a:r>
            <a:r>
              <a:rPr lang="en-US" altLang="en-US" sz="2000" b="1" dirty="0">
                <a:cs typeface="Segoe UI Light" panose="020B0502040204020203" pitchFamily="34" charset="0"/>
              </a:rPr>
              <a:t> as much information and precision as the situation requires</a:t>
            </a:r>
          </a:p>
          <a:p>
            <a:pPr lvl="1" eaLnBrk="1" hangingPunct="1">
              <a:spcBef>
                <a:spcPct val="0"/>
              </a:spcBef>
              <a:buFont typeface="Wingdings" panose="05000000000000000000" pitchFamily="2" charset="2"/>
              <a:buChar char="ü"/>
            </a:pPr>
            <a:r>
              <a:rPr lang="en-US" altLang="en-US" sz="2000" b="1" dirty="0">
                <a:cs typeface="Segoe UI Light" panose="020B0502040204020203" pitchFamily="34" charset="0"/>
              </a:rPr>
              <a:t>Determine, and maintain focus on, the conclusion or question</a:t>
            </a:r>
          </a:p>
          <a:p>
            <a:pPr lvl="1" eaLnBrk="1" hangingPunct="1">
              <a:spcBef>
                <a:spcPct val="0"/>
              </a:spcBef>
              <a:buFont typeface="Wingdings" panose="05000000000000000000" pitchFamily="2" charset="2"/>
              <a:buChar char="ü"/>
            </a:pPr>
            <a:r>
              <a:rPr lang="en-US" altLang="en-US" sz="2000" b="1" dirty="0">
                <a:cs typeface="Segoe UI Light" panose="020B0502040204020203" pitchFamily="34" charset="0"/>
              </a:rPr>
              <a:t>Seek and offer reasons for their opinions/conclusions</a:t>
            </a:r>
          </a:p>
          <a:p>
            <a:pPr lvl="1" eaLnBrk="1" hangingPunct="1">
              <a:spcBef>
                <a:spcPct val="0"/>
              </a:spcBef>
              <a:buFont typeface="Wingdings" panose="05000000000000000000" pitchFamily="2" charset="2"/>
              <a:buChar char="ü"/>
            </a:pPr>
            <a:r>
              <a:rPr lang="en-US" altLang="en-US" sz="2000" b="1" dirty="0">
                <a:cs typeface="Times New Roman" panose="02020603050405020304" pitchFamily="18" charset="0"/>
              </a:rPr>
              <a:t>T</a:t>
            </a:r>
            <a:r>
              <a:rPr lang="en-US" altLang="en-US" sz="2000" b="1" dirty="0">
                <a:cs typeface="Segoe UI Light" panose="020B0502040204020203" pitchFamily="34" charset="0"/>
              </a:rPr>
              <a:t>ake into account the total situation</a:t>
            </a:r>
          </a:p>
          <a:p>
            <a:pPr lvl="1" eaLnBrk="1" hangingPunct="1">
              <a:spcBef>
                <a:spcPct val="0"/>
              </a:spcBef>
              <a:buFont typeface="Wingdings" panose="05000000000000000000" pitchFamily="2" charset="2"/>
              <a:buChar char="ü"/>
            </a:pPr>
            <a:r>
              <a:rPr lang="en-US" altLang="en-US" sz="2000" b="1" dirty="0">
                <a:cs typeface="Segoe UI Light" panose="020B0502040204020203" pitchFamily="34" charset="0"/>
              </a:rPr>
              <a:t>Be reflectively aware of their own basic beliefs</a:t>
            </a:r>
            <a:endParaRPr lang="en-US" altLang="en-US" sz="2000" b="1" dirty="0">
              <a:cs typeface="Times New Roman" panose="02020603050405020304" pitchFamily="18" charset="0"/>
            </a:endParaRPr>
          </a:p>
          <a:p>
            <a:pPr>
              <a:spcBef>
                <a:spcPct val="0"/>
              </a:spcBef>
              <a:buFont typeface="Wingdings" panose="05000000000000000000" pitchFamily="2" charset="2"/>
              <a:buChar char="ü"/>
            </a:pPr>
            <a:endParaRPr lang="en-US" altLang="en-US" sz="2000" b="1" dirty="0"/>
          </a:p>
        </p:txBody>
      </p:sp>
      <p:sp>
        <p:nvSpPr>
          <p:cNvPr id="2" name="Slide Number Placeholder 1">
            <a:extLst>
              <a:ext uri="{FF2B5EF4-FFF2-40B4-BE49-F238E27FC236}">
                <a16:creationId xmlns:a16="http://schemas.microsoft.com/office/drawing/2014/main" id="{0FF412E1-D1ED-4912-BD74-9CA00F988F22}"/>
              </a:ext>
            </a:extLst>
          </p:cNvPr>
          <p:cNvSpPr>
            <a:spLocks noGrp="1"/>
          </p:cNvSpPr>
          <p:nvPr>
            <p:ph type="sldNum" sz="quarter" idx="12"/>
          </p:nvPr>
        </p:nvSpPr>
        <p:spPr/>
        <p:txBody>
          <a:bodyPr/>
          <a:lstStyle/>
          <a:p>
            <a:fld id="{7B747F37-6BD7-4C2D-A4B8-B1044A8D050E}" type="slidenum">
              <a:rPr lang="en-AU" smtClean="0"/>
              <a:pPr/>
              <a:t>22</a:t>
            </a:fld>
            <a:endParaRPr lang="en-AU"/>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34AE8AA5-5382-4E57-9ED0-16CC7022E45A}"/>
              </a:ext>
            </a:extLst>
          </p:cNvPr>
          <p:cNvSpPr>
            <a:spLocks noGrp="1" noChangeArrowheads="1"/>
          </p:cNvSpPr>
          <p:nvPr>
            <p:ph type="title"/>
          </p:nvPr>
        </p:nvSpPr>
        <p:spPr/>
        <p:txBody>
          <a:bodyPr/>
          <a:lstStyle/>
          <a:p>
            <a:r>
              <a:rPr lang="en-US" altLang="en-US"/>
              <a:t>Characteristics III</a:t>
            </a:r>
          </a:p>
        </p:txBody>
      </p:sp>
      <p:sp>
        <p:nvSpPr>
          <p:cNvPr id="7171" name="Rectangle 3">
            <a:extLst>
              <a:ext uri="{FF2B5EF4-FFF2-40B4-BE49-F238E27FC236}">
                <a16:creationId xmlns:a16="http://schemas.microsoft.com/office/drawing/2014/main" id="{8BD6BDC0-931A-4555-B1E5-9E771FB6CCC1}"/>
              </a:ext>
            </a:extLst>
          </p:cNvPr>
          <p:cNvSpPr>
            <a:spLocks noGrp="1" noChangeArrowheads="1"/>
          </p:cNvSpPr>
          <p:nvPr>
            <p:ph idx="1"/>
          </p:nvPr>
        </p:nvSpPr>
        <p:spPr>
          <a:xfrm>
            <a:off x="685800" y="1981200"/>
            <a:ext cx="8077200" cy="4114800"/>
          </a:xfrm>
        </p:spPr>
        <p:txBody>
          <a:bodyPr/>
          <a:lstStyle/>
          <a:p>
            <a:pPr>
              <a:buFontTx/>
              <a:buNone/>
            </a:pPr>
            <a:r>
              <a:rPr lang="en-US" altLang="en-US" sz="4000" dirty="0">
                <a:cs typeface="Segoe UI Light" panose="020B0502040204020203" pitchFamily="34" charset="0"/>
              </a:rPr>
              <a:t>Critical thinkers:</a:t>
            </a:r>
          </a:p>
          <a:p>
            <a:r>
              <a:rPr lang="en-US" altLang="en-US" dirty="0">
                <a:cs typeface="Segoe UI Light" panose="020B0502040204020203" pitchFamily="34" charset="0"/>
              </a:rPr>
              <a:t>Care about others’ point of view and treat it with respect.  They:</a:t>
            </a:r>
          </a:p>
          <a:p>
            <a:pPr lvl="1">
              <a:buFont typeface="Wingdings" panose="05000000000000000000" pitchFamily="2" charset="2"/>
              <a:buChar char="ü"/>
            </a:pPr>
            <a:r>
              <a:rPr lang="en-US" altLang="en-US" sz="2400" dirty="0">
                <a:cs typeface="Segoe UI Light" panose="020B0502040204020203" pitchFamily="34" charset="0"/>
              </a:rPr>
              <a:t>Discover and listen to others' views and reasons</a:t>
            </a:r>
          </a:p>
          <a:p>
            <a:pPr lvl="1">
              <a:buFont typeface="Wingdings" panose="05000000000000000000" pitchFamily="2" charset="2"/>
              <a:buChar char="ü"/>
            </a:pPr>
            <a:r>
              <a:rPr lang="en-US" altLang="en-US" sz="2400" dirty="0">
                <a:cs typeface="Segoe UI Light" panose="020B0502040204020203" pitchFamily="34" charset="0"/>
              </a:rPr>
              <a:t>Avoid intimidating or confusing others, taking into account others' feelings and level of understanding</a:t>
            </a:r>
          </a:p>
          <a:p>
            <a:pPr lvl="1">
              <a:buFont typeface="Wingdings" panose="05000000000000000000" pitchFamily="2" charset="2"/>
              <a:buChar char="ü"/>
            </a:pPr>
            <a:r>
              <a:rPr lang="en-US" altLang="en-US" sz="2400" dirty="0">
                <a:cs typeface="Segoe UI Light" panose="020B0502040204020203" pitchFamily="34" charset="0"/>
              </a:rPr>
              <a:t>Are concerned about others' welfare</a:t>
            </a:r>
          </a:p>
          <a:p>
            <a:pPr lvl="1">
              <a:buFont typeface="Wingdings" panose="05000000000000000000" pitchFamily="2" charset="2"/>
              <a:buChar char="ü"/>
            </a:pPr>
            <a:r>
              <a:rPr lang="en-US" altLang="en-US" sz="2400" dirty="0">
                <a:cs typeface="Times New Roman" panose="02020603050405020304" pitchFamily="18" charset="0"/>
              </a:rPr>
              <a:t>Are concerned about educating others on the issues</a:t>
            </a:r>
          </a:p>
          <a:p>
            <a:endParaRPr lang="en-US" altLang="en-US" sz="2400" dirty="0"/>
          </a:p>
        </p:txBody>
      </p:sp>
      <p:sp>
        <p:nvSpPr>
          <p:cNvPr id="2" name="Slide Number Placeholder 1">
            <a:extLst>
              <a:ext uri="{FF2B5EF4-FFF2-40B4-BE49-F238E27FC236}">
                <a16:creationId xmlns:a16="http://schemas.microsoft.com/office/drawing/2014/main" id="{0AE0BFCD-0407-4887-B64F-9335D8DF4954}"/>
              </a:ext>
            </a:extLst>
          </p:cNvPr>
          <p:cNvSpPr>
            <a:spLocks noGrp="1"/>
          </p:cNvSpPr>
          <p:nvPr>
            <p:ph type="sldNum" sz="quarter" idx="12"/>
          </p:nvPr>
        </p:nvSpPr>
        <p:spPr/>
        <p:txBody>
          <a:bodyPr/>
          <a:lstStyle/>
          <a:p>
            <a:fld id="{7B747F37-6BD7-4C2D-A4B8-B1044A8D050E}" type="slidenum">
              <a:rPr lang="en-AU" smtClean="0"/>
              <a:pPr/>
              <a:t>23</a:t>
            </a:fld>
            <a:endParaRPr lang="en-AU"/>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9201711-B808-4BD3-AB56-62A3E8ED2248}"/>
              </a:ext>
            </a:extLst>
          </p:cNvPr>
          <p:cNvSpPr>
            <a:spLocks noGrp="1"/>
          </p:cNvSpPr>
          <p:nvPr>
            <p:ph type="title"/>
          </p:nvPr>
        </p:nvSpPr>
        <p:spPr>
          <a:xfrm>
            <a:off x="539552" y="332656"/>
            <a:ext cx="8229600" cy="1143000"/>
          </a:xfr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ormAutofit/>
          </a:bodyPr>
          <a:lstStyle/>
          <a:p>
            <a:r>
              <a:rPr lang="en-GB" sz="2800" b="1" dirty="0">
                <a:solidFill>
                  <a:schemeClr val="tx1"/>
                </a:solidFill>
                <a:latin typeface="Segoe UI Light" pitchFamily="34" charset="0"/>
                <a:cs typeface="Segoe UI Light" pitchFamily="34" charset="0"/>
              </a:rPr>
              <a:t>Critical Thinking Processes</a:t>
            </a:r>
            <a:endParaRPr lang="en-AU" sz="1400" dirty="0">
              <a:solidFill>
                <a:schemeClr val="tx1"/>
              </a:solidFill>
              <a:latin typeface="Segoe UI Light" pitchFamily="34" charset="0"/>
              <a:cs typeface="Segoe UI Light" pitchFamily="34" charset="0"/>
            </a:endParaRPr>
          </a:p>
        </p:txBody>
      </p:sp>
      <p:sp>
        <p:nvSpPr>
          <p:cNvPr id="2" name="Slide Number Placeholder 1">
            <a:extLst>
              <a:ext uri="{FF2B5EF4-FFF2-40B4-BE49-F238E27FC236}">
                <a16:creationId xmlns:a16="http://schemas.microsoft.com/office/drawing/2014/main" id="{CB11691C-43D9-4CAA-BDFA-EA0BCC4CCD95}"/>
              </a:ext>
            </a:extLst>
          </p:cNvPr>
          <p:cNvSpPr>
            <a:spLocks noGrp="1"/>
          </p:cNvSpPr>
          <p:nvPr>
            <p:ph type="sldNum" sz="quarter" idx="12"/>
          </p:nvPr>
        </p:nvSpPr>
        <p:spPr/>
        <p:txBody>
          <a:bodyPr/>
          <a:lstStyle/>
          <a:p>
            <a:fld id="{7B747F37-6BD7-4C2D-A4B8-B1044A8D050E}" type="slidenum">
              <a:rPr lang="en-AU" smtClean="0"/>
              <a:pPr/>
              <a:t>24</a:t>
            </a:fld>
            <a:endParaRPr lang="en-AU"/>
          </a:p>
        </p:txBody>
      </p:sp>
    </p:spTree>
    <p:extLst>
      <p:ext uri="{BB962C8B-B14F-4D97-AF65-F5344CB8AC3E}">
        <p14:creationId xmlns:p14="http://schemas.microsoft.com/office/powerpoint/2010/main" val="23680278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4B3A2A9B-EC42-4FF0-8FB4-7833289E7C94}"/>
              </a:ext>
            </a:extLst>
          </p:cNvPr>
          <p:cNvSpPr>
            <a:spLocks noGrp="1" noChangeArrowheads="1"/>
          </p:cNvSpPr>
          <p:nvPr>
            <p:ph type="title"/>
          </p:nvPr>
        </p:nvSpPr>
        <p:spPr>
          <a:xfrm>
            <a:off x="685800" y="304800"/>
            <a:ext cx="7772400" cy="1143000"/>
          </a:xfrm>
        </p:spPr>
        <p:txBody>
          <a:bodyPr>
            <a:normAutofit fontScale="90000"/>
          </a:bodyPr>
          <a:lstStyle/>
          <a:p>
            <a:r>
              <a:rPr lang="en-US" altLang="en-US" sz="3600" dirty="0"/>
              <a:t>Steps in Critical Thinking:</a:t>
            </a:r>
            <a:br>
              <a:rPr lang="en-US" altLang="en-US" sz="3600" dirty="0"/>
            </a:br>
            <a:r>
              <a:rPr lang="en-US" altLang="en-US" sz="3600" dirty="0"/>
              <a:t>Formulating your argument</a:t>
            </a:r>
          </a:p>
        </p:txBody>
      </p:sp>
      <p:sp>
        <p:nvSpPr>
          <p:cNvPr id="8195" name="Rectangle 3">
            <a:extLst>
              <a:ext uri="{FF2B5EF4-FFF2-40B4-BE49-F238E27FC236}">
                <a16:creationId xmlns:a16="http://schemas.microsoft.com/office/drawing/2014/main" id="{191AB09F-9A11-422E-B07D-EFBED737F3EF}"/>
              </a:ext>
            </a:extLst>
          </p:cNvPr>
          <p:cNvSpPr>
            <a:spLocks noGrp="1" noChangeArrowheads="1"/>
          </p:cNvSpPr>
          <p:nvPr>
            <p:ph idx="1"/>
          </p:nvPr>
        </p:nvSpPr>
        <p:spPr>
          <a:xfrm>
            <a:off x="685800" y="1600200"/>
            <a:ext cx="7772400" cy="4114800"/>
          </a:xfrm>
        </p:spPr>
        <p:txBody>
          <a:bodyPr/>
          <a:lstStyle/>
          <a:p>
            <a:pPr marL="609600" indent="-609600"/>
            <a:r>
              <a:rPr lang="en-US" altLang="en-US" sz="2800" dirty="0">
                <a:cs typeface="Segoe UI Light" panose="020B0502040204020203" pitchFamily="34" charset="0"/>
              </a:rPr>
              <a:t>Focus on a question</a:t>
            </a:r>
          </a:p>
          <a:p>
            <a:pPr marL="990600" lvl="1" indent="-533400"/>
            <a:r>
              <a:rPr lang="en-US" altLang="en-US" sz="2400" b="1" dirty="0"/>
              <a:t>Identify and formulate the question</a:t>
            </a:r>
          </a:p>
          <a:p>
            <a:pPr marL="990600" lvl="1" indent="-533400"/>
            <a:r>
              <a:rPr lang="en-US" altLang="en-US" sz="2400" b="1" dirty="0"/>
              <a:t>Develop criteria for judging possible answers</a:t>
            </a:r>
          </a:p>
          <a:p>
            <a:pPr marL="990600" lvl="1" indent="-533400"/>
            <a:r>
              <a:rPr lang="en-US" altLang="en-US" sz="2400" b="1" dirty="0"/>
              <a:t>Develop a plan for collecting data</a:t>
            </a:r>
          </a:p>
          <a:p>
            <a:pPr marL="609600" indent="-609600"/>
            <a:r>
              <a:rPr lang="en-US" altLang="en-US" sz="2800" dirty="0"/>
              <a:t>Develop an argument</a:t>
            </a:r>
          </a:p>
          <a:p>
            <a:pPr marL="990600" lvl="1" indent="-533400"/>
            <a:r>
              <a:rPr lang="en-US" altLang="en-US" sz="2400" b="1" dirty="0"/>
              <a:t>Generate premises and conclusions (the “whereas” and “therefore”)</a:t>
            </a:r>
          </a:p>
          <a:p>
            <a:pPr marL="990600" lvl="1" indent="-533400"/>
            <a:r>
              <a:rPr lang="en-US" altLang="en-US" sz="2400" b="1" dirty="0"/>
              <a:t>Develop reasoning steps/support for conclusions (the “why”)</a:t>
            </a:r>
          </a:p>
        </p:txBody>
      </p:sp>
      <p:sp>
        <p:nvSpPr>
          <p:cNvPr id="2" name="Slide Number Placeholder 1">
            <a:extLst>
              <a:ext uri="{FF2B5EF4-FFF2-40B4-BE49-F238E27FC236}">
                <a16:creationId xmlns:a16="http://schemas.microsoft.com/office/drawing/2014/main" id="{75EA2520-6827-4B5D-BB0E-D6DA85D53C9B}"/>
              </a:ext>
            </a:extLst>
          </p:cNvPr>
          <p:cNvSpPr>
            <a:spLocks noGrp="1"/>
          </p:cNvSpPr>
          <p:nvPr>
            <p:ph type="sldNum" sz="quarter" idx="12"/>
          </p:nvPr>
        </p:nvSpPr>
        <p:spPr/>
        <p:txBody>
          <a:bodyPr/>
          <a:lstStyle/>
          <a:p>
            <a:fld id="{7B747F37-6BD7-4C2D-A4B8-B1044A8D050E}" type="slidenum">
              <a:rPr lang="en-AU" smtClean="0"/>
              <a:pPr/>
              <a:t>25</a:t>
            </a:fld>
            <a:endParaRPr lang="en-AU"/>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D7BE42D6-F829-40AF-93A2-9EA114C73F7E}"/>
              </a:ext>
            </a:extLst>
          </p:cNvPr>
          <p:cNvSpPr>
            <a:spLocks noGrp="1" noChangeArrowheads="1"/>
          </p:cNvSpPr>
          <p:nvPr>
            <p:ph type="title"/>
          </p:nvPr>
        </p:nvSpPr>
        <p:spPr/>
        <p:txBody>
          <a:bodyPr>
            <a:normAutofit fontScale="90000"/>
          </a:bodyPr>
          <a:lstStyle/>
          <a:p>
            <a:r>
              <a:rPr lang="en-US" altLang="en-US" sz="3600" dirty="0"/>
              <a:t>Steps in Critical Thinking:</a:t>
            </a:r>
            <a:br>
              <a:rPr lang="en-US" altLang="en-US" sz="3600" dirty="0"/>
            </a:br>
            <a:r>
              <a:rPr lang="en-US" altLang="en-US" sz="3600" dirty="0"/>
              <a:t>Deconstructing your Argument</a:t>
            </a:r>
          </a:p>
        </p:txBody>
      </p:sp>
      <p:sp>
        <p:nvSpPr>
          <p:cNvPr id="9219" name="Rectangle 3">
            <a:extLst>
              <a:ext uri="{FF2B5EF4-FFF2-40B4-BE49-F238E27FC236}">
                <a16:creationId xmlns:a16="http://schemas.microsoft.com/office/drawing/2014/main" id="{27709EC4-4346-4D2B-90D8-BAC6504E81C5}"/>
              </a:ext>
            </a:extLst>
          </p:cNvPr>
          <p:cNvSpPr>
            <a:spLocks noGrp="1" noChangeArrowheads="1"/>
          </p:cNvSpPr>
          <p:nvPr>
            <p:ph idx="1"/>
          </p:nvPr>
        </p:nvSpPr>
        <p:spPr/>
        <p:txBody>
          <a:bodyPr/>
          <a:lstStyle/>
          <a:p>
            <a:pPr marL="609600" indent="-609600"/>
            <a:r>
              <a:rPr lang="en-US" altLang="en-US" dirty="0">
                <a:cs typeface="Segoe UI Light" panose="020B0502040204020203" pitchFamily="34" charset="0"/>
              </a:rPr>
              <a:t>Analyze arguments</a:t>
            </a:r>
          </a:p>
          <a:p>
            <a:pPr marL="1371600" lvl="2" indent="-457200">
              <a:buClr>
                <a:schemeClr val="accent2"/>
              </a:buClr>
              <a:buFontTx/>
              <a:buAutoNum type="arabicPeriod"/>
            </a:pPr>
            <a:r>
              <a:rPr lang="en-US" altLang="en-US" dirty="0">
                <a:cs typeface="Segoe UI Light" panose="020B0502040204020203" pitchFamily="34" charset="0"/>
              </a:rPr>
              <a:t> </a:t>
            </a:r>
            <a:r>
              <a:rPr lang="en-US" altLang="en-US" b="1" dirty="0">
                <a:cs typeface="Segoe UI Light" panose="020B0502040204020203" pitchFamily="34" charset="0"/>
              </a:rPr>
              <a:t>Identify conclusions</a:t>
            </a:r>
          </a:p>
          <a:p>
            <a:pPr marL="1371600" lvl="2" indent="-457200">
              <a:buClr>
                <a:schemeClr val="accent2"/>
              </a:buClr>
              <a:buFontTx/>
              <a:buAutoNum type="arabicPeriod"/>
            </a:pPr>
            <a:r>
              <a:rPr lang="en-US" altLang="en-US" b="1" dirty="0">
                <a:cs typeface="Segoe UI Light" panose="020B0502040204020203" pitchFamily="34" charset="0"/>
              </a:rPr>
              <a:t> Identify unstated reasons (assumptions)</a:t>
            </a:r>
          </a:p>
          <a:p>
            <a:pPr marL="1371600" lvl="2" indent="-457200">
              <a:buClr>
                <a:schemeClr val="accent2"/>
              </a:buClr>
              <a:buFontTx/>
              <a:buAutoNum type="arabicPeriod"/>
            </a:pPr>
            <a:r>
              <a:rPr lang="en-US" altLang="en-US" b="1" dirty="0">
                <a:cs typeface="Segoe UI Light" panose="020B0502040204020203" pitchFamily="34" charset="0"/>
              </a:rPr>
              <a:t> Identify stated reasons</a:t>
            </a:r>
          </a:p>
          <a:p>
            <a:pPr marL="1371600" lvl="2" indent="-457200">
              <a:buClr>
                <a:schemeClr val="accent2"/>
              </a:buClr>
              <a:buFontTx/>
              <a:buAutoNum type="arabicPeriod"/>
            </a:pPr>
            <a:r>
              <a:rPr lang="en-US" altLang="en-US" b="1" dirty="0">
                <a:cs typeface="Segoe UI Light" panose="020B0502040204020203" pitchFamily="34" charset="0"/>
              </a:rPr>
              <a:t> Identify and handle irrelevance</a:t>
            </a:r>
          </a:p>
          <a:p>
            <a:pPr marL="1371600" lvl="2" indent="-457200">
              <a:buClr>
                <a:schemeClr val="accent2"/>
              </a:buClr>
              <a:buFontTx/>
              <a:buAutoNum type="arabicPeriod"/>
            </a:pPr>
            <a:r>
              <a:rPr lang="en-US" altLang="en-US" b="1" dirty="0">
                <a:cs typeface="Segoe UI Light" panose="020B0502040204020203" pitchFamily="34" charset="0"/>
              </a:rPr>
              <a:t> See the structure of an argument</a:t>
            </a:r>
          </a:p>
          <a:p>
            <a:pPr marL="1371600" lvl="2" indent="-457200">
              <a:buClr>
                <a:schemeClr val="accent2"/>
              </a:buClr>
              <a:buFontTx/>
              <a:buAutoNum type="arabicPeriod"/>
            </a:pPr>
            <a:r>
              <a:rPr lang="en-US" altLang="en-US" b="1" dirty="0">
                <a:cs typeface="Segoe UI Light" panose="020B0502040204020203" pitchFamily="34" charset="0"/>
              </a:rPr>
              <a:t> Summarize</a:t>
            </a:r>
            <a:endParaRPr lang="en-US" altLang="en-US" b="1" dirty="0">
              <a:cs typeface="Times New Roman" panose="02020603050405020304" pitchFamily="18" charset="0"/>
            </a:endParaRPr>
          </a:p>
          <a:p>
            <a:pPr marL="609600" indent="-609600"/>
            <a:endParaRPr lang="en-US" altLang="en-US" b="1" dirty="0"/>
          </a:p>
        </p:txBody>
      </p:sp>
      <p:sp>
        <p:nvSpPr>
          <p:cNvPr id="2" name="Slide Number Placeholder 1">
            <a:extLst>
              <a:ext uri="{FF2B5EF4-FFF2-40B4-BE49-F238E27FC236}">
                <a16:creationId xmlns:a16="http://schemas.microsoft.com/office/drawing/2014/main" id="{6AC04DC8-62AA-44F6-BE26-B3F2A1C787F2}"/>
              </a:ext>
            </a:extLst>
          </p:cNvPr>
          <p:cNvSpPr>
            <a:spLocks noGrp="1"/>
          </p:cNvSpPr>
          <p:nvPr>
            <p:ph type="sldNum" sz="quarter" idx="12"/>
          </p:nvPr>
        </p:nvSpPr>
        <p:spPr/>
        <p:txBody>
          <a:bodyPr/>
          <a:lstStyle/>
          <a:p>
            <a:fld id="{7B747F37-6BD7-4C2D-A4B8-B1044A8D050E}" type="slidenum">
              <a:rPr lang="en-AU" smtClean="0"/>
              <a:pPr/>
              <a:t>26</a:t>
            </a:fld>
            <a:endParaRPr lang="en-AU"/>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422410E2-9ECA-4735-BAA8-2C10144A04BA}"/>
              </a:ext>
            </a:extLst>
          </p:cNvPr>
          <p:cNvSpPr>
            <a:spLocks noGrp="1" noChangeArrowheads="1"/>
          </p:cNvSpPr>
          <p:nvPr>
            <p:ph type="title"/>
          </p:nvPr>
        </p:nvSpPr>
        <p:spPr/>
        <p:txBody>
          <a:bodyPr>
            <a:normAutofit fontScale="90000"/>
          </a:bodyPr>
          <a:lstStyle/>
          <a:p>
            <a:r>
              <a:rPr lang="en-US" altLang="en-US" sz="3600" dirty="0"/>
              <a:t>Steps in Critical Thinking:</a:t>
            </a:r>
            <a:br>
              <a:rPr lang="en-US" altLang="en-US" sz="3600" dirty="0"/>
            </a:br>
            <a:r>
              <a:rPr lang="en-US" altLang="en-US" sz="3600" dirty="0"/>
              <a:t>Clarifying Arguments</a:t>
            </a:r>
          </a:p>
        </p:txBody>
      </p:sp>
      <p:sp>
        <p:nvSpPr>
          <p:cNvPr id="10243" name="Rectangle 3">
            <a:extLst>
              <a:ext uri="{FF2B5EF4-FFF2-40B4-BE49-F238E27FC236}">
                <a16:creationId xmlns:a16="http://schemas.microsoft.com/office/drawing/2014/main" id="{A92F6DDD-A483-42A7-BD32-374E9D92A762}"/>
              </a:ext>
            </a:extLst>
          </p:cNvPr>
          <p:cNvSpPr>
            <a:spLocks noGrp="1" noChangeArrowheads="1"/>
          </p:cNvSpPr>
          <p:nvPr>
            <p:ph idx="1"/>
          </p:nvPr>
        </p:nvSpPr>
        <p:spPr>
          <a:xfrm>
            <a:off x="685800" y="1981200"/>
            <a:ext cx="8077200" cy="4114800"/>
          </a:xfrm>
        </p:spPr>
        <p:txBody>
          <a:bodyPr>
            <a:normAutofit fontScale="92500" lnSpcReduction="10000"/>
          </a:bodyPr>
          <a:lstStyle/>
          <a:p>
            <a:pPr marL="533400" indent="-533400">
              <a:lnSpc>
                <a:spcPct val="90000"/>
              </a:lnSpc>
            </a:pPr>
            <a:r>
              <a:rPr lang="en-US" altLang="en-US" sz="2400" dirty="0">
                <a:cs typeface="Segoe UI Light" panose="020B0502040204020203" pitchFamily="34" charset="0"/>
              </a:rPr>
              <a:t>Ask and answer questions of clarification and/or challenge, such as:</a:t>
            </a:r>
          </a:p>
          <a:p>
            <a:pPr marL="533400" indent="-533400">
              <a:lnSpc>
                <a:spcPct val="90000"/>
              </a:lnSpc>
              <a:buClr>
                <a:srgbClr val="FF0000"/>
              </a:buClr>
              <a:buFont typeface="Wingdings" panose="05000000000000000000" pitchFamily="2" charset="2"/>
              <a:buAutoNum type="arabicPeriod"/>
            </a:pPr>
            <a:r>
              <a:rPr lang="en-US" altLang="en-US" sz="2000" b="1" dirty="0">
                <a:cs typeface="Segoe UI Light" panose="020B0502040204020203" pitchFamily="34" charset="0"/>
              </a:rPr>
              <a:t>Why?</a:t>
            </a:r>
          </a:p>
          <a:p>
            <a:pPr marL="533400" indent="-533400">
              <a:lnSpc>
                <a:spcPct val="90000"/>
              </a:lnSpc>
              <a:buClr>
                <a:srgbClr val="FF0000"/>
              </a:buClr>
              <a:buFont typeface="Wingdings" panose="05000000000000000000" pitchFamily="2" charset="2"/>
              <a:buAutoNum type="arabicPeriod"/>
            </a:pPr>
            <a:r>
              <a:rPr lang="en-US" altLang="en-US" sz="2000" b="1" dirty="0">
                <a:cs typeface="Segoe UI Light" panose="020B0502040204020203" pitchFamily="34" charset="0"/>
              </a:rPr>
              <a:t>What is your main point?</a:t>
            </a:r>
          </a:p>
          <a:p>
            <a:pPr marL="533400" indent="-533400">
              <a:lnSpc>
                <a:spcPct val="90000"/>
              </a:lnSpc>
              <a:buClr>
                <a:srgbClr val="FF0000"/>
              </a:buClr>
              <a:buFont typeface="Wingdings" panose="05000000000000000000" pitchFamily="2" charset="2"/>
              <a:buAutoNum type="arabicPeriod"/>
            </a:pPr>
            <a:r>
              <a:rPr lang="en-US" altLang="en-US" sz="2000" b="1" dirty="0">
                <a:cs typeface="Segoe UI Light" panose="020B0502040204020203" pitchFamily="34" charset="0"/>
              </a:rPr>
              <a:t>What do you mean by…?</a:t>
            </a:r>
          </a:p>
          <a:p>
            <a:pPr marL="533400" indent="-533400">
              <a:lnSpc>
                <a:spcPct val="90000"/>
              </a:lnSpc>
              <a:buClr>
                <a:srgbClr val="FF0000"/>
              </a:buClr>
              <a:buFont typeface="Wingdings" panose="05000000000000000000" pitchFamily="2" charset="2"/>
              <a:buAutoNum type="arabicPeriod"/>
            </a:pPr>
            <a:r>
              <a:rPr lang="en-US" altLang="en-US" sz="2000" b="1" dirty="0">
                <a:cs typeface="Segoe UI Light" panose="020B0502040204020203" pitchFamily="34" charset="0"/>
              </a:rPr>
              <a:t>What would be an example?</a:t>
            </a:r>
          </a:p>
          <a:p>
            <a:pPr marL="533400" indent="-533400">
              <a:lnSpc>
                <a:spcPct val="90000"/>
              </a:lnSpc>
              <a:buClr>
                <a:srgbClr val="FF0000"/>
              </a:buClr>
              <a:buFont typeface="Wingdings" panose="05000000000000000000" pitchFamily="2" charset="2"/>
              <a:buAutoNum type="arabicPeriod"/>
            </a:pPr>
            <a:r>
              <a:rPr lang="en-US" altLang="en-US" sz="2000" b="1" dirty="0">
                <a:cs typeface="Segoe UI Light" panose="020B0502040204020203" pitchFamily="34" charset="0"/>
              </a:rPr>
              <a:t>What would be an exception?</a:t>
            </a:r>
          </a:p>
          <a:p>
            <a:pPr marL="533400" indent="-533400">
              <a:lnSpc>
                <a:spcPct val="90000"/>
              </a:lnSpc>
              <a:buClr>
                <a:srgbClr val="FF0000"/>
              </a:buClr>
              <a:buFont typeface="Wingdings" panose="05000000000000000000" pitchFamily="2" charset="2"/>
              <a:buAutoNum type="arabicPeriod"/>
            </a:pPr>
            <a:r>
              <a:rPr lang="en-US" altLang="en-US" sz="2000" b="1" dirty="0">
                <a:cs typeface="Segoe UI Light" panose="020B0502040204020203" pitchFamily="34" charset="0"/>
              </a:rPr>
              <a:t>How does that apply to this case (describe a case, which might well appear to be a counter example)?</a:t>
            </a:r>
          </a:p>
          <a:p>
            <a:pPr marL="533400" indent="-533400">
              <a:lnSpc>
                <a:spcPct val="90000"/>
              </a:lnSpc>
              <a:buClr>
                <a:srgbClr val="FF0000"/>
              </a:buClr>
              <a:buFont typeface="Wingdings" panose="05000000000000000000" pitchFamily="2" charset="2"/>
              <a:buAutoNum type="arabicPeriod"/>
            </a:pPr>
            <a:r>
              <a:rPr lang="en-US" altLang="en-US" sz="2000" b="1" dirty="0">
                <a:cs typeface="Segoe UI Light" panose="020B0502040204020203" pitchFamily="34" charset="0"/>
              </a:rPr>
              <a:t>What difference does it make?</a:t>
            </a:r>
          </a:p>
          <a:p>
            <a:pPr marL="533400" indent="-533400">
              <a:lnSpc>
                <a:spcPct val="90000"/>
              </a:lnSpc>
              <a:buClr>
                <a:srgbClr val="FF0000"/>
              </a:buClr>
              <a:buFont typeface="Wingdings" panose="05000000000000000000" pitchFamily="2" charset="2"/>
              <a:buAutoNum type="arabicPeriod"/>
            </a:pPr>
            <a:r>
              <a:rPr lang="en-US" altLang="en-US" sz="2000" b="1" dirty="0">
                <a:cs typeface="Segoe UI Light" panose="020B0502040204020203" pitchFamily="34" charset="0"/>
              </a:rPr>
              <a:t>What are the facts?</a:t>
            </a:r>
          </a:p>
          <a:p>
            <a:pPr marL="533400" indent="-533400">
              <a:lnSpc>
                <a:spcPct val="90000"/>
              </a:lnSpc>
              <a:buClr>
                <a:srgbClr val="FF0000"/>
              </a:buClr>
              <a:buFont typeface="Wingdings" panose="05000000000000000000" pitchFamily="2" charset="2"/>
              <a:buAutoNum type="arabicPeriod"/>
            </a:pPr>
            <a:r>
              <a:rPr lang="en-US" altLang="en-US" sz="2000" b="1" dirty="0">
                <a:cs typeface="Segoe UI Light" panose="020B0502040204020203" pitchFamily="34" charset="0"/>
              </a:rPr>
              <a:t>Is this what you are saying: ____________?</a:t>
            </a:r>
          </a:p>
          <a:p>
            <a:pPr marL="533400" indent="-533400">
              <a:lnSpc>
                <a:spcPct val="90000"/>
              </a:lnSpc>
              <a:buClr>
                <a:srgbClr val="FF0000"/>
              </a:buClr>
              <a:buFont typeface="Wingdings" panose="05000000000000000000" pitchFamily="2" charset="2"/>
              <a:buAutoNum type="arabicPeriod"/>
            </a:pPr>
            <a:r>
              <a:rPr lang="en-US" altLang="en-US" sz="2000" b="1" dirty="0">
                <a:cs typeface="Segoe UI Light" panose="020B0502040204020203" pitchFamily="34" charset="0"/>
              </a:rPr>
              <a:t>Would you say some more about that?</a:t>
            </a:r>
            <a:endParaRPr lang="en-US" altLang="en-US" sz="2000" b="1" dirty="0">
              <a:cs typeface="Times New Roman" panose="02020603050405020304" pitchFamily="18" charset="0"/>
            </a:endParaRPr>
          </a:p>
          <a:p>
            <a:pPr marL="533400" indent="-533400">
              <a:lnSpc>
                <a:spcPct val="90000"/>
              </a:lnSpc>
            </a:pPr>
            <a:endParaRPr lang="en-US" altLang="en-US" sz="2000" b="1" dirty="0"/>
          </a:p>
        </p:txBody>
      </p:sp>
      <p:sp>
        <p:nvSpPr>
          <p:cNvPr id="2" name="Slide Number Placeholder 1">
            <a:extLst>
              <a:ext uri="{FF2B5EF4-FFF2-40B4-BE49-F238E27FC236}">
                <a16:creationId xmlns:a16="http://schemas.microsoft.com/office/drawing/2014/main" id="{D8739B22-8FB8-496B-9B0F-14BC34DAF085}"/>
              </a:ext>
            </a:extLst>
          </p:cNvPr>
          <p:cNvSpPr>
            <a:spLocks noGrp="1"/>
          </p:cNvSpPr>
          <p:nvPr>
            <p:ph type="sldNum" sz="quarter" idx="12"/>
          </p:nvPr>
        </p:nvSpPr>
        <p:spPr/>
        <p:txBody>
          <a:bodyPr/>
          <a:lstStyle/>
          <a:p>
            <a:fld id="{7B747F37-6BD7-4C2D-A4B8-B1044A8D050E}" type="slidenum">
              <a:rPr lang="en-AU" smtClean="0"/>
              <a:pPr/>
              <a:t>27</a:t>
            </a:fld>
            <a:endParaRPr lang="en-AU"/>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07740BBC-2B06-40B0-8A05-06E85BC80FAF}"/>
              </a:ext>
            </a:extLst>
          </p:cNvPr>
          <p:cNvSpPr>
            <a:spLocks noGrp="1" noChangeArrowheads="1"/>
          </p:cNvSpPr>
          <p:nvPr>
            <p:ph type="title"/>
          </p:nvPr>
        </p:nvSpPr>
        <p:spPr/>
        <p:txBody>
          <a:bodyPr>
            <a:normAutofit fontScale="90000"/>
          </a:bodyPr>
          <a:lstStyle/>
          <a:p>
            <a:r>
              <a:rPr lang="en-US" altLang="en-US" sz="3600" dirty="0"/>
              <a:t>Steps in Critical Thinking:</a:t>
            </a:r>
            <a:br>
              <a:rPr lang="en-US" altLang="en-US" sz="3600" dirty="0"/>
            </a:br>
            <a:r>
              <a:rPr lang="en-US" altLang="en-US" sz="3600" dirty="0"/>
              <a:t>Knowing/Analyzing Sources</a:t>
            </a:r>
          </a:p>
        </p:txBody>
      </p:sp>
      <p:sp>
        <p:nvSpPr>
          <p:cNvPr id="11267" name="Rectangle 3">
            <a:extLst>
              <a:ext uri="{FF2B5EF4-FFF2-40B4-BE49-F238E27FC236}">
                <a16:creationId xmlns:a16="http://schemas.microsoft.com/office/drawing/2014/main" id="{9056B607-3718-43B1-9500-9314A6867ABC}"/>
              </a:ext>
            </a:extLst>
          </p:cNvPr>
          <p:cNvSpPr>
            <a:spLocks noGrp="1" noChangeArrowheads="1"/>
          </p:cNvSpPr>
          <p:nvPr>
            <p:ph idx="1"/>
          </p:nvPr>
        </p:nvSpPr>
        <p:spPr/>
        <p:txBody>
          <a:bodyPr/>
          <a:lstStyle/>
          <a:p>
            <a:pPr marL="533400" indent="-533400">
              <a:lnSpc>
                <a:spcPct val="90000"/>
              </a:lnSpc>
              <a:buFont typeface="Wingdings" panose="05000000000000000000" pitchFamily="2" charset="2"/>
              <a:buChar char="ü"/>
            </a:pPr>
            <a:r>
              <a:rPr lang="en-US" altLang="en-US" dirty="0">
                <a:cs typeface="Segoe UI Light" panose="020B0502040204020203" pitchFamily="34" charset="0"/>
              </a:rPr>
              <a:t>Judge the credibility of a source. Major criteria (but not necessary conditions):</a:t>
            </a:r>
          </a:p>
          <a:p>
            <a:pPr marL="914400" lvl="1" indent="-457200">
              <a:lnSpc>
                <a:spcPct val="90000"/>
              </a:lnSpc>
              <a:buClr>
                <a:srgbClr val="FF0000"/>
              </a:buClr>
              <a:buFont typeface="Wingdings" panose="05000000000000000000" pitchFamily="2" charset="2"/>
              <a:buAutoNum type="arabicPeriod"/>
            </a:pPr>
            <a:r>
              <a:rPr lang="en-US" altLang="en-US" dirty="0">
                <a:cs typeface="Segoe UI Light" panose="020B0502040204020203" pitchFamily="34" charset="0"/>
              </a:rPr>
              <a:t>Expertise</a:t>
            </a:r>
          </a:p>
          <a:p>
            <a:pPr marL="914400" lvl="1" indent="-457200">
              <a:lnSpc>
                <a:spcPct val="90000"/>
              </a:lnSpc>
              <a:buClr>
                <a:srgbClr val="FF0000"/>
              </a:buClr>
              <a:buFont typeface="Wingdings" panose="05000000000000000000" pitchFamily="2" charset="2"/>
              <a:buAutoNum type="arabicPeriod"/>
            </a:pPr>
            <a:r>
              <a:rPr lang="en-US" altLang="en-US" dirty="0">
                <a:cs typeface="Segoe UI Light" panose="020B0502040204020203" pitchFamily="34" charset="0"/>
              </a:rPr>
              <a:t>Lack of conflict of interest</a:t>
            </a:r>
          </a:p>
          <a:p>
            <a:pPr marL="914400" lvl="1" indent="-457200">
              <a:lnSpc>
                <a:spcPct val="90000"/>
              </a:lnSpc>
              <a:buClr>
                <a:srgbClr val="FF0000"/>
              </a:buClr>
              <a:buFont typeface="Wingdings" panose="05000000000000000000" pitchFamily="2" charset="2"/>
              <a:buAutoNum type="arabicPeriod"/>
            </a:pPr>
            <a:r>
              <a:rPr lang="en-US" altLang="en-US" dirty="0">
                <a:cs typeface="Segoe UI Light" panose="020B0502040204020203" pitchFamily="34" charset="0"/>
              </a:rPr>
              <a:t>Agreement among sources</a:t>
            </a:r>
          </a:p>
          <a:p>
            <a:pPr marL="914400" lvl="1" indent="-457200">
              <a:lnSpc>
                <a:spcPct val="90000"/>
              </a:lnSpc>
              <a:buClr>
                <a:srgbClr val="FF0000"/>
              </a:buClr>
              <a:buFont typeface="Wingdings" panose="05000000000000000000" pitchFamily="2" charset="2"/>
              <a:buAutoNum type="arabicPeriod"/>
            </a:pPr>
            <a:r>
              <a:rPr lang="en-US" altLang="en-US" dirty="0">
                <a:cs typeface="Segoe UI Light" panose="020B0502040204020203" pitchFamily="34" charset="0"/>
              </a:rPr>
              <a:t>Reputation or risk to reputation</a:t>
            </a:r>
          </a:p>
          <a:p>
            <a:pPr marL="914400" lvl="1" indent="-457200">
              <a:lnSpc>
                <a:spcPct val="90000"/>
              </a:lnSpc>
              <a:buClr>
                <a:srgbClr val="FF0000"/>
              </a:buClr>
              <a:buFont typeface="Wingdings" panose="05000000000000000000" pitchFamily="2" charset="2"/>
              <a:buAutoNum type="arabicPeriod"/>
            </a:pPr>
            <a:r>
              <a:rPr lang="en-US" altLang="en-US" dirty="0">
                <a:cs typeface="Segoe UI Light" panose="020B0502040204020203" pitchFamily="34" charset="0"/>
              </a:rPr>
              <a:t>Use of established procedures</a:t>
            </a:r>
          </a:p>
          <a:p>
            <a:pPr marL="914400" lvl="1" indent="-457200">
              <a:lnSpc>
                <a:spcPct val="90000"/>
              </a:lnSpc>
              <a:buClr>
                <a:srgbClr val="FF0000"/>
              </a:buClr>
              <a:buFont typeface="Wingdings" panose="05000000000000000000" pitchFamily="2" charset="2"/>
              <a:buAutoNum type="arabicPeriod"/>
            </a:pPr>
            <a:r>
              <a:rPr lang="en-US" altLang="en-US" dirty="0">
                <a:cs typeface="Segoe UI Light" panose="020B0502040204020203" pitchFamily="34" charset="0"/>
              </a:rPr>
              <a:t>Ability to give reasons</a:t>
            </a:r>
            <a:endParaRPr lang="en-US" altLang="en-US" dirty="0">
              <a:cs typeface="Times New Roman" panose="02020603050405020304" pitchFamily="18" charset="0"/>
            </a:endParaRPr>
          </a:p>
          <a:p>
            <a:pPr marL="533400" indent="-533400">
              <a:lnSpc>
                <a:spcPct val="90000"/>
              </a:lnSpc>
            </a:pPr>
            <a:endParaRPr lang="en-US" altLang="en-US" dirty="0"/>
          </a:p>
        </p:txBody>
      </p:sp>
      <p:sp>
        <p:nvSpPr>
          <p:cNvPr id="2" name="Slide Number Placeholder 1">
            <a:extLst>
              <a:ext uri="{FF2B5EF4-FFF2-40B4-BE49-F238E27FC236}">
                <a16:creationId xmlns:a16="http://schemas.microsoft.com/office/drawing/2014/main" id="{14BB6BA5-64C3-4CE1-B9D5-32D81C14B7D2}"/>
              </a:ext>
            </a:extLst>
          </p:cNvPr>
          <p:cNvSpPr>
            <a:spLocks noGrp="1"/>
          </p:cNvSpPr>
          <p:nvPr>
            <p:ph type="sldNum" sz="quarter" idx="12"/>
          </p:nvPr>
        </p:nvSpPr>
        <p:spPr/>
        <p:txBody>
          <a:bodyPr/>
          <a:lstStyle/>
          <a:p>
            <a:fld id="{7B747F37-6BD7-4C2D-A4B8-B1044A8D050E}" type="slidenum">
              <a:rPr lang="en-AU" smtClean="0"/>
              <a:pPr/>
              <a:t>28</a:t>
            </a:fld>
            <a:endParaRPr lang="en-AU"/>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21CFE7DB-B8B5-4BE5-879E-F1831A193769}"/>
              </a:ext>
            </a:extLst>
          </p:cNvPr>
          <p:cNvSpPr>
            <a:spLocks noGrp="1" noChangeArrowheads="1"/>
          </p:cNvSpPr>
          <p:nvPr>
            <p:ph type="title"/>
          </p:nvPr>
        </p:nvSpPr>
        <p:spPr/>
        <p:txBody>
          <a:bodyPr>
            <a:normAutofit fontScale="90000"/>
          </a:bodyPr>
          <a:lstStyle/>
          <a:p>
            <a:r>
              <a:rPr lang="en-US" altLang="en-US" sz="3600" dirty="0"/>
              <a:t>Steps in Critical Thinking:</a:t>
            </a:r>
            <a:br>
              <a:rPr lang="en-US" altLang="en-US" sz="3600" dirty="0"/>
            </a:br>
            <a:r>
              <a:rPr lang="en-US" altLang="en-US" sz="3600" dirty="0"/>
              <a:t>Knowing the Basis for Decisions</a:t>
            </a:r>
          </a:p>
        </p:txBody>
      </p:sp>
      <p:sp>
        <p:nvSpPr>
          <p:cNvPr id="12291" name="Rectangle 3">
            <a:extLst>
              <a:ext uri="{FF2B5EF4-FFF2-40B4-BE49-F238E27FC236}">
                <a16:creationId xmlns:a16="http://schemas.microsoft.com/office/drawing/2014/main" id="{62274E6F-3123-47B6-93BD-6C166B65CCCD}"/>
              </a:ext>
            </a:extLst>
          </p:cNvPr>
          <p:cNvSpPr>
            <a:spLocks noGrp="1" noChangeArrowheads="1"/>
          </p:cNvSpPr>
          <p:nvPr>
            <p:ph idx="1"/>
          </p:nvPr>
        </p:nvSpPr>
        <p:spPr/>
        <p:txBody>
          <a:bodyPr/>
          <a:lstStyle/>
          <a:p>
            <a:pPr marL="533400" indent="-533400">
              <a:lnSpc>
                <a:spcPct val="90000"/>
              </a:lnSpc>
            </a:pPr>
            <a:r>
              <a:rPr lang="en-US" altLang="en-US" sz="2400" dirty="0">
                <a:cs typeface="Segoe UI Light" panose="020B0502040204020203" pitchFamily="34" charset="0"/>
              </a:rPr>
              <a:t>Example:  guilt or innocence of an accused criminal defendant</a:t>
            </a:r>
          </a:p>
          <a:p>
            <a:pPr marL="914400" lvl="1" indent="-457200">
              <a:lnSpc>
                <a:spcPct val="90000"/>
              </a:lnSpc>
              <a:buFont typeface="Wingdings" panose="05000000000000000000" pitchFamily="2" charset="2"/>
              <a:buChar char="§"/>
            </a:pPr>
            <a:r>
              <a:rPr lang="en-US" altLang="en-US" sz="2000" dirty="0">
                <a:cs typeface="Segoe UI Light" panose="020B0502040204020203" pitchFamily="34" charset="0"/>
              </a:rPr>
              <a:t>Is the evidence physical or circumstantial?  How good is the evidence?  Were there eyewitnesses?  How reliable are they?  </a:t>
            </a:r>
          </a:p>
          <a:p>
            <a:pPr marL="914400" lvl="1" indent="-457200">
              <a:lnSpc>
                <a:spcPct val="90000"/>
              </a:lnSpc>
              <a:buFont typeface="Wingdings" panose="05000000000000000000" pitchFamily="2" charset="2"/>
              <a:buChar char="§"/>
            </a:pPr>
            <a:r>
              <a:rPr lang="en-US" altLang="en-US" sz="2000" dirty="0">
                <a:cs typeface="Segoe UI Light" panose="020B0502040204020203" pitchFamily="34" charset="0"/>
              </a:rPr>
              <a:t>Direct observations are strong evidence because:</a:t>
            </a:r>
          </a:p>
          <a:p>
            <a:pPr marL="1295400" lvl="2" indent="-381000">
              <a:lnSpc>
                <a:spcPct val="90000"/>
              </a:lnSpc>
              <a:buClr>
                <a:srgbClr val="FF0000"/>
              </a:buClr>
              <a:buFont typeface="Wingdings" panose="05000000000000000000" pitchFamily="2" charset="2"/>
              <a:buAutoNum type="arabicPeriod"/>
            </a:pPr>
            <a:r>
              <a:rPr lang="en-US" altLang="en-US" sz="1600" b="1" dirty="0">
                <a:cs typeface="Segoe UI Light" panose="020B0502040204020203" pitchFamily="34" charset="0"/>
              </a:rPr>
              <a:t>Minimal inference involved</a:t>
            </a:r>
          </a:p>
          <a:p>
            <a:pPr marL="1295400" lvl="2" indent="-381000">
              <a:lnSpc>
                <a:spcPct val="90000"/>
              </a:lnSpc>
              <a:buClr>
                <a:srgbClr val="FF0000"/>
              </a:buClr>
              <a:buFont typeface="Wingdings" panose="05000000000000000000" pitchFamily="2" charset="2"/>
              <a:buAutoNum type="arabicPeriod"/>
            </a:pPr>
            <a:r>
              <a:rPr lang="en-US" altLang="en-US" sz="1600" b="1" dirty="0">
                <a:cs typeface="Segoe UI Light" panose="020B0502040204020203" pitchFamily="34" charset="0"/>
              </a:rPr>
              <a:t>Short time interval between observation and report</a:t>
            </a:r>
          </a:p>
          <a:p>
            <a:pPr marL="1295400" lvl="2" indent="-381000">
              <a:lnSpc>
                <a:spcPct val="90000"/>
              </a:lnSpc>
              <a:buClr>
                <a:srgbClr val="FF0000"/>
              </a:buClr>
              <a:buFont typeface="Wingdings" panose="05000000000000000000" pitchFamily="2" charset="2"/>
              <a:buAutoNum type="arabicPeriod"/>
            </a:pPr>
            <a:r>
              <a:rPr lang="en-US" altLang="en-US" sz="1600" b="1" dirty="0">
                <a:cs typeface="Segoe UI Light" panose="020B0502040204020203" pitchFamily="34" charset="0"/>
              </a:rPr>
              <a:t>Report by the observer, rather than someone else (that is, the report is not hearsay, and can be verified)</a:t>
            </a:r>
          </a:p>
          <a:p>
            <a:pPr marL="1295400" lvl="2" indent="-381000">
              <a:lnSpc>
                <a:spcPct val="90000"/>
              </a:lnSpc>
              <a:buClr>
                <a:srgbClr val="FF0000"/>
              </a:buClr>
              <a:buFont typeface="Wingdings" panose="05000000000000000000" pitchFamily="2" charset="2"/>
              <a:buAutoNum type="arabicPeriod"/>
            </a:pPr>
            <a:r>
              <a:rPr lang="en-US" altLang="en-US" sz="1600" b="1" dirty="0">
                <a:cs typeface="Segoe UI Light" panose="020B0502040204020203" pitchFamily="34" charset="0"/>
              </a:rPr>
              <a:t>Corroboration or possibility of corroboration</a:t>
            </a:r>
          </a:p>
          <a:p>
            <a:pPr marL="1295400" lvl="2" indent="-381000">
              <a:lnSpc>
                <a:spcPct val="90000"/>
              </a:lnSpc>
              <a:buClr>
                <a:srgbClr val="FF0000"/>
              </a:buClr>
              <a:buFont typeface="Wingdings" panose="05000000000000000000" pitchFamily="2" charset="2"/>
              <a:buAutoNum type="arabicPeriod"/>
            </a:pPr>
            <a:r>
              <a:rPr lang="en-US" altLang="en-US" sz="1600" b="1" dirty="0">
                <a:cs typeface="Segoe UI Light" panose="020B0502040204020203" pitchFamily="34" charset="0"/>
              </a:rPr>
              <a:t>Good access to actual physical evidence</a:t>
            </a:r>
          </a:p>
          <a:p>
            <a:pPr marL="1295400" lvl="2" indent="-381000">
              <a:lnSpc>
                <a:spcPct val="90000"/>
              </a:lnSpc>
              <a:buClr>
                <a:srgbClr val="FF0000"/>
              </a:buClr>
              <a:buFont typeface="Wingdings" panose="05000000000000000000" pitchFamily="2" charset="2"/>
              <a:buAutoNum type="arabicPeriod"/>
            </a:pPr>
            <a:r>
              <a:rPr lang="en-US" altLang="en-US" sz="1600" b="1" dirty="0">
                <a:cs typeface="Segoe UI Light" panose="020B0502040204020203" pitchFamily="34" charset="0"/>
              </a:rPr>
              <a:t>Competent employment of technology, if technology is useful</a:t>
            </a:r>
          </a:p>
          <a:p>
            <a:pPr marL="1295400" lvl="2" indent="-381000">
              <a:lnSpc>
                <a:spcPct val="90000"/>
              </a:lnSpc>
              <a:buClr>
                <a:srgbClr val="FF0000"/>
              </a:buClr>
              <a:buFont typeface="Wingdings" panose="05000000000000000000" pitchFamily="2" charset="2"/>
              <a:buAutoNum type="arabicPeriod"/>
            </a:pPr>
            <a:r>
              <a:rPr lang="en-US" altLang="en-US" sz="1600" b="1" dirty="0">
                <a:cs typeface="Segoe UI Light" panose="020B0502040204020203" pitchFamily="34" charset="0"/>
              </a:rPr>
              <a:t>Satisfaction by observer (and reporter, if a different person) of credibility criteria </a:t>
            </a:r>
            <a:endParaRPr lang="en-US" altLang="en-US" sz="1600" b="1" dirty="0">
              <a:cs typeface="Times New Roman" panose="02020603050405020304" pitchFamily="18" charset="0"/>
            </a:endParaRPr>
          </a:p>
          <a:p>
            <a:pPr marL="533400" indent="-533400">
              <a:lnSpc>
                <a:spcPct val="90000"/>
              </a:lnSpc>
            </a:pPr>
            <a:endParaRPr lang="en-US" altLang="en-US" sz="2000" b="1" dirty="0"/>
          </a:p>
        </p:txBody>
      </p:sp>
      <p:sp>
        <p:nvSpPr>
          <p:cNvPr id="2" name="Slide Number Placeholder 1">
            <a:extLst>
              <a:ext uri="{FF2B5EF4-FFF2-40B4-BE49-F238E27FC236}">
                <a16:creationId xmlns:a16="http://schemas.microsoft.com/office/drawing/2014/main" id="{8851753C-FB4E-4085-927B-B80F23A7A219}"/>
              </a:ext>
            </a:extLst>
          </p:cNvPr>
          <p:cNvSpPr>
            <a:spLocks noGrp="1"/>
          </p:cNvSpPr>
          <p:nvPr>
            <p:ph type="sldNum" sz="quarter" idx="12"/>
          </p:nvPr>
        </p:nvSpPr>
        <p:spPr/>
        <p:txBody>
          <a:bodyPr/>
          <a:lstStyle/>
          <a:p>
            <a:fld id="{7B747F37-6BD7-4C2D-A4B8-B1044A8D050E}" type="slidenum">
              <a:rPr lang="en-AU" smtClean="0"/>
              <a:pPr/>
              <a:t>29</a:t>
            </a:fld>
            <a:endParaRPr lang="en-AU"/>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57200"/>
            <a:ext cx="7772400" cy="1470025"/>
          </a:xfrm>
        </p:spPr>
        <p:txBody>
          <a:bodyPr>
            <a:normAutofit/>
          </a:bodyPr>
          <a:lstStyle/>
          <a:p>
            <a:r>
              <a:rPr lang="en-US" sz="5400" u="sng" dirty="0"/>
              <a:t>Critical Thinking</a:t>
            </a:r>
          </a:p>
        </p:txBody>
      </p:sp>
      <p:pic>
        <p:nvPicPr>
          <p:cNvPr id="4" name="Picture 3" descr="critical-thinking-questions.jpg"/>
          <p:cNvPicPr>
            <a:picLocks noChangeAspect="1"/>
          </p:cNvPicPr>
          <p:nvPr/>
        </p:nvPicPr>
        <p:blipFill>
          <a:blip r:embed="rId3" cstate="print"/>
          <a:stretch>
            <a:fillRect/>
          </a:stretch>
        </p:blipFill>
        <p:spPr>
          <a:xfrm>
            <a:off x="457200" y="2286000"/>
            <a:ext cx="3491935" cy="3276600"/>
          </a:xfrm>
          <a:prstGeom prst="rect">
            <a:avLst/>
          </a:prstGeom>
        </p:spPr>
      </p:pic>
      <p:sp>
        <p:nvSpPr>
          <p:cNvPr id="6" name="TextBox 5"/>
          <p:cNvSpPr txBox="1"/>
          <p:nvPr/>
        </p:nvSpPr>
        <p:spPr>
          <a:xfrm>
            <a:off x="4191000" y="3048000"/>
            <a:ext cx="4805354" cy="1723549"/>
          </a:xfrm>
          <a:prstGeom prst="rect">
            <a:avLst/>
          </a:prstGeom>
          <a:noFill/>
        </p:spPr>
        <p:txBody>
          <a:bodyPr wrap="none" rtlCol="0">
            <a:spAutoFit/>
          </a:bodyPr>
          <a:lstStyle/>
          <a:p>
            <a:r>
              <a:rPr lang="en-US" sz="2800" dirty="0">
                <a:latin typeface="Segoe UI Light" panose="020B0502040204020203" pitchFamily="34" charset="0"/>
              </a:rPr>
              <a:t>“The important thing is not</a:t>
            </a:r>
          </a:p>
          <a:p>
            <a:r>
              <a:rPr lang="en-US" sz="2800" dirty="0">
                <a:latin typeface="Segoe UI Light" panose="020B0502040204020203" pitchFamily="34" charset="0"/>
              </a:rPr>
              <a:t>to stop questioning.  Curiosity</a:t>
            </a:r>
          </a:p>
          <a:p>
            <a:r>
              <a:rPr lang="en-US" sz="2800" dirty="0">
                <a:latin typeface="Segoe UI Light" panose="020B0502040204020203" pitchFamily="34" charset="0"/>
              </a:rPr>
              <a:t>has its own reason for existing”</a:t>
            </a:r>
          </a:p>
          <a:p>
            <a:r>
              <a:rPr lang="en-US" sz="2200" dirty="0">
                <a:latin typeface="Segoe UI Light" panose="020B0502040204020203" pitchFamily="34" charset="0"/>
              </a:rPr>
              <a:t>       - Albert Einstein</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A4EFFB38-2F88-4E3C-975D-455B33707AB9}"/>
              </a:ext>
            </a:extLst>
          </p:cNvPr>
          <p:cNvSpPr>
            <a:spLocks noGrp="1" noChangeArrowheads="1"/>
          </p:cNvSpPr>
          <p:nvPr>
            <p:ph type="title"/>
          </p:nvPr>
        </p:nvSpPr>
        <p:spPr/>
        <p:txBody>
          <a:bodyPr/>
          <a:lstStyle/>
          <a:p>
            <a:r>
              <a:rPr lang="en-US" altLang="en-US"/>
              <a:t>Inference </a:t>
            </a:r>
          </a:p>
        </p:txBody>
      </p:sp>
      <p:sp>
        <p:nvSpPr>
          <p:cNvPr id="13315" name="Rectangle 3">
            <a:extLst>
              <a:ext uri="{FF2B5EF4-FFF2-40B4-BE49-F238E27FC236}">
                <a16:creationId xmlns:a16="http://schemas.microsoft.com/office/drawing/2014/main" id="{CB23C9E6-01FC-44D8-B27B-91405D8027D9}"/>
              </a:ext>
            </a:extLst>
          </p:cNvPr>
          <p:cNvSpPr>
            <a:spLocks noGrp="1" noChangeArrowheads="1"/>
          </p:cNvSpPr>
          <p:nvPr>
            <p:ph idx="1"/>
          </p:nvPr>
        </p:nvSpPr>
        <p:spPr/>
        <p:txBody>
          <a:bodyPr/>
          <a:lstStyle/>
          <a:p>
            <a:pPr marL="609600" indent="-609600"/>
            <a:r>
              <a:rPr lang="en-US" altLang="en-US" u="sng"/>
              <a:t>Induction</a:t>
            </a:r>
            <a:r>
              <a:rPr lang="en-US" altLang="en-US"/>
              <a:t>:  moving from specific to general (arguments based on observation or experience) </a:t>
            </a:r>
          </a:p>
          <a:p>
            <a:pPr marL="609600" indent="-609600"/>
            <a:r>
              <a:rPr lang="en-US" altLang="en-US" u="sng"/>
              <a:t>Deduction</a:t>
            </a:r>
            <a:r>
              <a:rPr lang="en-US" altLang="en-US"/>
              <a:t>:  moving from general to specific (arguments based on laws, rules, or widely-accepted principles)</a:t>
            </a:r>
          </a:p>
          <a:p>
            <a:pPr marL="609600" indent="-609600">
              <a:buFontTx/>
              <a:buNone/>
            </a:pPr>
            <a:r>
              <a:rPr lang="en-US" altLang="en-US"/>
              <a:t>Gravity example</a:t>
            </a:r>
          </a:p>
        </p:txBody>
      </p:sp>
      <p:sp>
        <p:nvSpPr>
          <p:cNvPr id="2" name="Slide Number Placeholder 1">
            <a:extLst>
              <a:ext uri="{FF2B5EF4-FFF2-40B4-BE49-F238E27FC236}">
                <a16:creationId xmlns:a16="http://schemas.microsoft.com/office/drawing/2014/main" id="{574307FC-F5C3-403E-8BA0-061309E81BBD}"/>
              </a:ext>
            </a:extLst>
          </p:cNvPr>
          <p:cNvSpPr>
            <a:spLocks noGrp="1"/>
          </p:cNvSpPr>
          <p:nvPr>
            <p:ph type="sldNum" sz="quarter" idx="12"/>
          </p:nvPr>
        </p:nvSpPr>
        <p:spPr/>
        <p:txBody>
          <a:bodyPr/>
          <a:lstStyle/>
          <a:p>
            <a:fld id="{7B747F37-6BD7-4C2D-A4B8-B1044A8D050E}" type="slidenum">
              <a:rPr lang="en-AU" smtClean="0"/>
              <a:pPr/>
              <a:t>30</a:t>
            </a:fld>
            <a:endParaRPr lang="en-AU"/>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5C634640-1D93-49D8-A1DF-674499FC5359}"/>
              </a:ext>
            </a:extLst>
          </p:cNvPr>
          <p:cNvSpPr>
            <a:spLocks noGrp="1" noChangeArrowheads="1"/>
          </p:cNvSpPr>
          <p:nvPr>
            <p:ph type="title"/>
          </p:nvPr>
        </p:nvSpPr>
        <p:spPr/>
        <p:txBody>
          <a:bodyPr/>
          <a:lstStyle/>
          <a:p>
            <a:r>
              <a:rPr lang="en-US" altLang="en-US" sz="3600" dirty="0"/>
              <a:t>Types of Explanatory Conclusions</a:t>
            </a:r>
          </a:p>
        </p:txBody>
      </p:sp>
      <p:sp>
        <p:nvSpPr>
          <p:cNvPr id="15363" name="Rectangle 3">
            <a:extLst>
              <a:ext uri="{FF2B5EF4-FFF2-40B4-BE49-F238E27FC236}">
                <a16:creationId xmlns:a16="http://schemas.microsoft.com/office/drawing/2014/main" id="{9F221565-2D5D-4977-A910-AD79DCA8249C}"/>
              </a:ext>
            </a:extLst>
          </p:cNvPr>
          <p:cNvSpPr>
            <a:spLocks noGrp="1" noChangeArrowheads="1"/>
          </p:cNvSpPr>
          <p:nvPr>
            <p:ph idx="1"/>
          </p:nvPr>
        </p:nvSpPr>
        <p:spPr>
          <a:xfrm>
            <a:off x="685800" y="1752600"/>
            <a:ext cx="7772400" cy="4114800"/>
          </a:xfrm>
        </p:spPr>
        <p:txBody>
          <a:bodyPr>
            <a:normAutofit lnSpcReduction="10000"/>
          </a:bodyPr>
          <a:lstStyle/>
          <a:p>
            <a:pPr marL="533400" indent="-533400">
              <a:lnSpc>
                <a:spcPct val="90000"/>
              </a:lnSpc>
              <a:buClr>
                <a:srgbClr val="FF0000"/>
              </a:buClr>
              <a:buFontTx/>
              <a:buAutoNum type="arabicPeriod"/>
            </a:pPr>
            <a:r>
              <a:rPr lang="en-US" altLang="en-US" sz="2800" dirty="0">
                <a:cs typeface="Segoe UI Light" panose="020B0502040204020203" pitchFamily="34" charset="0"/>
              </a:rPr>
              <a:t>Causal claims (“Treatment X causes improvement in strength and mobility”)</a:t>
            </a:r>
          </a:p>
          <a:p>
            <a:pPr marL="533400" indent="-533400">
              <a:lnSpc>
                <a:spcPct val="90000"/>
              </a:lnSpc>
              <a:buClr>
                <a:srgbClr val="FF0000"/>
              </a:buClr>
              <a:buFontTx/>
              <a:buAutoNum type="arabicPeriod"/>
            </a:pPr>
            <a:r>
              <a:rPr lang="en-US" altLang="en-US" sz="2800" dirty="0">
                <a:cs typeface="Segoe UI Light" panose="020B0502040204020203" pitchFamily="34" charset="0"/>
              </a:rPr>
              <a:t>Claims about the beliefs and attitudes of other people (“The American people want security more than prosperity”)</a:t>
            </a:r>
          </a:p>
          <a:p>
            <a:pPr marL="533400" indent="-533400">
              <a:lnSpc>
                <a:spcPct val="90000"/>
              </a:lnSpc>
              <a:buClr>
                <a:srgbClr val="FF0000"/>
              </a:buClr>
              <a:buFontTx/>
              <a:buAutoNum type="arabicPeriod"/>
            </a:pPr>
            <a:r>
              <a:rPr lang="en-US" altLang="en-US" sz="2800" dirty="0">
                <a:cs typeface="Segoe UI Light" panose="020B0502040204020203" pitchFamily="34" charset="0"/>
              </a:rPr>
              <a:t>Interpretation of others’ intended meanings (“She is always late, so she must not really want to do this”)</a:t>
            </a:r>
          </a:p>
          <a:p>
            <a:pPr marL="533400" indent="-533400">
              <a:lnSpc>
                <a:spcPct val="90000"/>
              </a:lnSpc>
              <a:buClr>
                <a:srgbClr val="FF0000"/>
              </a:buClr>
              <a:buFontTx/>
              <a:buAutoNum type="arabicPeriod"/>
            </a:pPr>
            <a:r>
              <a:rPr lang="en-US" altLang="en-US" sz="2800" dirty="0">
                <a:cs typeface="Segoe UI Light" panose="020B0502040204020203" pitchFamily="34" charset="0"/>
              </a:rPr>
              <a:t>Historical claims that certain things happened (“He woke up in a bathtub of ice, missing a kidney”)</a:t>
            </a:r>
          </a:p>
          <a:p>
            <a:pPr marL="533400" indent="-533400">
              <a:lnSpc>
                <a:spcPct val="90000"/>
              </a:lnSpc>
              <a:buClr>
                <a:srgbClr val="FF0000"/>
              </a:buClr>
              <a:buFontTx/>
              <a:buNone/>
            </a:pPr>
            <a:endParaRPr lang="en-US" altLang="en-US" sz="2800" dirty="0">
              <a:cs typeface="Segoe UI Light" panose="020B0502040204020203" pitchFamily="34" charset="0"/>
            </a:endParaRPr>
          </a:p>
        </p:txBody>
      </p:sp>
      <p:sp>
        <p:nvSpPr>
          <p:cNvPr id="2" name="Slide Number Placeholder 1">
            <a:extLst>
              <a:ext uri="{FF2B5EF4-FFF2-40B4-BE49-F238E27FC236}">
                <a16:creationId xmlns:a16="http://schemas.microsoft.com/office/drawing/2014/main" id="{E5729792-30CE-4712-B183-26552A26C671}"/>
              </a:ext>
            </a:extLst>
          </p:cNvPr>
          <p:cNvSpPr>
            <a:spLocks noGrp="1"/>
          </p:cNvSpPr>
          <p:nvPr>
            <p:ph type="sldNum" sz="quarter" idx="12"/>
          </p:nvPr>
        </p:nvSpPr>
        <p:spPr/>
        <p:txBody>
          <a:bodyPr/>
          <a:lstStyle/>
          <a:p>
            <a:fld id="{7B747F37-6BD7-4C2D-A4B8-B1044A8D050E}" type="slidenum">
              <a:rPr lang="en-AU" smtClean="0"/>
              <a:pPr/>
              <a:t>31</a:t>
            </a:fld>
            <a:endParaRPr lang="en-AU"/>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13A5F28C-C944-4073-9881-9843B99E9BB2}"/>
              </a:ext>
            </a:extLst>
          </p:cNvPr>
          <p:cNvSpPr>
            <a:spLocks noGrp="1" noChangeArrowheads="1"/>
          </p:cNvSpPr>
          <p:nvPr>
            <p:ph type="title"/>
          </p:nvPr>
        </p:nvSpPr>
        <p:spPr/>
        <p:txBody>
          <a:bodyPr/>
          <a:lstStyle/>
          <a:p>
            <a:r>
              <a:rPr lang="en-US" altLang="en-US" dirty="0"/>
              <a:t>Getting the Data</a:t>
            </a:r>
          </a:p>
        </p:txBody>
      </p:sp>
      <p:sp>
        <p:nvSpPr>
          <p:cNvPr id="16387" name="Rectangle 3">
            <a:extLst>
              <a:ext uri="{FF2B5EF4-FFF2-40B4-BE49-F238E27FC236}">
                <a16:creationId xmlns:a16="http://schemas.microsoft.com/office/drawing/2014/main" id="{5861B54B-0702-415E-A432-7C9722D10AC2}"/>
              </a:ext>
            </a:extLst>
          </p:cNvPr>
          <p:cNvSpPr>
            <a:spLocks noGrp="1" noChangeArrowheads="1"/>
          </p:cNvSpPr>
          <p:nvPr>
            <p:ph idx="1"/>
          </p:nvPr>
        </p:nvSpPr>
        <p:spPr/>
        <p:txBody>
          <a:bodyPr/>
          <a:lstStyle/>
          <a:p>
            <a:r>
              <a:rPr lang="en-US" altLang="en-US" dirty="0">
                <a:cs typeface="Segoe UI Light" panose="020B0502040204020203" pitchFamily="34" charset="0"/>
              </a:rPr>
              <a:t>Designing experiments, including planning to control variables</a:t>
            </a:r>
          </a:p>
          <a:p>
            <a:r>
              <a:rPr lang="en-US" altLang="en-US" dirty="0">
                <a:cs typeface="Segoe UI Light" panose="020B0502040204020203" pitchFamily="34" charset="0"/>
              </a:rPr>
              <a:t>Seeking evidence and counterevidence</a:t>
            </a:r>
          </a:p>
          <a:p>
            <a:r>
              <a:rPr lang="en-US" altLang="en-US" dirty="0">
                <a:cs typeface="Times New Roman" panose="02020603050405020304" pitchFamily="18" charset="0"/>
              </a:rPr>
              <a:t>S</a:t>
            </a:r>
            <a:r>
              <a:rPr lang="en-US" altLang="en-US" dirty="0">
                <a:cs typeface="Segoe UI Light" panose="020B0502040204020203" pitchFamily="34" charset="0"/>
              </a:rPr>
              <a:t>eeking other possible explanations</a:t>
            </a:r>
          </a:p>
          <a:p>
            <a:r>
              <a:rPr lang="en-US" altLang="en-US" dirty="0">
                <a:cs typeface="Segoe UI Light" panose="020B0502040204020203" pitchFamily="34" charset="0"/>
              </a:rPr>
              <a:t>Evaluating the strength of available evidence, with a focus on methodology</a:t>
            </a:r>
            <a:endParaRPr lang="en-US" altLang="en-US" dirty="0">
              <a:cs typeface="Times New Roman" panose="02020603050405020304" pitchFamily="18" charset="0"/>
            </a:endParaRPr>
          </a:p>
          <a:p>
            <a:endParaRPr lang="en-US" altLang="en-US" dirty="0"/>
          </a:p>
        </p:txBody>
      </p:sp>
      <p:sp>
        <p:nvSpPr>
          <p:cNvPr id="2" name="Slide Number Placeholder 1">
            <a:extLst>
              <a:ext uri="{FF2B5EF4-FFF2-40B4-BE49-F238E27FC236}">
                <a16:creationId xmlns:a16="http://schemas.microsoft.com/office/drawing/2014/main" id="{6747A483-D872-4620-BD2F-DC56A3958351}"/>
              </a:ext>
            </a:extLst>
          </p:cNvPr>
          <p:cNvSpPr>
            <a:spLocks noGrp="1"/>
          </p:cNvSpPr>
          <p:nvPr>
            <p:ph type="sldNum" sz="quarter" idx="12"/>
          </p:nvPr>
        </p:nvSpPr>
        <p:spPr/>
        <p:txBody>
          <a:bodyPr/>
          <a:lstStyle/>
          <a:p>
            <a:fld id="{7B747F37-6BD7-4C2D-A4B8-B1044A8D050E}" type="slidenum">
              <a:rPr lang="en-AU" smtClean="0"/>
              <a:pPr/>
              <a:t>32</a:t>
            </a:fld>
            <a:endParaRPr lang="en-AU"/>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1843B625-B238-48BC-AD68-BF87E50BC777}"/>
              </a:ext>
            </a:extLst>
          </p:cNvPr>
          <p:cNvSpPr>
            <a:spLocks noGrp="1" noChangeArrowheads="1"/>
          </p:cNvSpPr>
          <p:nvPr>
            <p:ph type="title"/>
          </p:nvPr>
        </p:nvSpPr>
        <p:spPr/>
        <p:txBody>
          <a:bodyPr/>
          <a:lstStyle/>
          <a:p>
            <a:r>
              <a:rPr lang="en-US" altLang="en-US" dirty="0"/>
              <a:t>Judging Conclusions</a:t>
            </a:r>
          </a:p>
        </p:txBody>
      </p:sp>
      <p:sp>
        <p:nvSpPr>
          <p:cNvPr id="17411" name="Rectangle 3">
            <a:extLst>
              <a:ext uri="{FF2B5EF4-FFF2-40B4-BE49-F238E27FC236}">
                <a16:creationId xmlns:a16="http://schemas.microsoft.com/office/drawing/2014/main" id="{B4F37F96-714C-43F2-AF3B-C9BD392614C7}"/>
              </a:ext>
            </a:extLst>
          </p:cNvPr>
          <p:cNvSpPr>
            <a:spLocks noGrp="1" noChangeArrowheads="1"/>
          </p:cNvSpPr>
          <p:nvPr>
            <p:ph idx="1"/>
          </p:nvPr>
        </p:nvSpPr>
        <p:spPr/>
        <p:txBody>
          <a:bodyPr/>
          <a:lstStyle/>
          <a:p>
            <a:pPr marL="609600" indent="-609600">
              <a:lnSpc>
                <a:spcPct val="90000"/>
              </a:lnSpc>
              <a:buFontTx/>
              <a:buAutoNum type="arabicPeriod"/>
            </a:pPr>
            <a:r>
              <a:rPr lang="en-US" altLang="en-US" dirty="0">
                <a:cs typeface="Segoe UI Light" panose="020B0502040204020203" pitchFamily="34" charset="0"/>
              </a:rPr>
              <a:t>The proposed conclusion would explain the evidence</a:t>
            </a:r>
          </a:p>
          <a:p>
            <a:pPr marL="609600" indent="-609600">
              <a:lnSpc>
                <a:spcPct val="90000"/>
              </a:lnSpc>
              <a:buFontTx/>
              <a:buAutoNum type="arabicPeriod"/>
            </a:pPr>
            <a:r>
              <a:rPr lang="en-US" altLang="en-US" dirty="0">
                <a:cs typeface="Segoe UI Light" panose="020B0502040204020203" pitchFamily="34" charset="0"/>
              </a:rPr>
              <a:t>The proposed conclusion is consistent with all known facts</a:t>
            </a:r>
          </a:p>
          <a:p>
            <a:pPr marL="609600" indent="-609600">
              <a:lnSpc>
                <a:spcPct val="90000"/>
              </a:lnSpc>
              <a:buFontTx/>
              <a:buAutoNum type="arabicPeriod"/>
            </a:pPr>
            <a:r>
              <a:rPr lang="en-US" altLang="en-US" dirty="0">
                <a:cs typeface="Segoe UI Light" panose="020B0502040204020203" pitchFamily="34" charset="0"/>
              </a:rPr>
              <a:t>Competitive alternative explanations are inconsistent with facts</a:t>
            </a:r>
          </a:p>
          <a:p>
            <a:pPr marL="609600" indent="-609600">
              <a:lnSpc>
                <a:spcPct val="90000"/>
              </a:lnSpc>
              <a:buFontTx/>
              <a:buAutoNum type="arabicPeriod"/>
            </a:pPr>
            <a:r>
              <a:rPr lang="en-US" altLang="en-US" dirty="0">
                <a:cs typeface="Segoe UI Light" panose="020B0502040204020203" pitchFamily="34" charset="0"/>
              </a:rPr>
              <a:t>The proposed conclusion seems plausible (less important than 1-3)</a:t>
            </a:r>
            <a:endParaRPr lang="en-US" altLang="en-US" dirty="0">
              <a:cs typeface="Times New Roman" panose="02020603050405020304" pitchFamily="18" charset="0"/>
            </a:endParaRPr>
          </a:p>
          <a:p>
            <a:pPr marL="609600" indent="-609600">
              <a:lnSpc>
                <a:spcPct val="90000"/>
              </a:lnSpc>
              <a:buFontTx/>
              <a:buAutoNum type="arabicPeriod"/>
            </a:pPr>
            <a:endParaRPr lang="en-US" altLang="en-US" dirty="0"/>
          </a:p>
        </p:txBody>
      </p:sp>
      <p:sp>
        <p:nvSpPr>
          <p:cNvPr id="2" name="Slide Number Placeholder 1">
            <a:extLst>
              <a:ext uri="{FF2B5EF4-FFF2-40B4-BE49-F238E27FC236}">
                <a16:creationId xmlns:a16="http://schemas.microsoft.com/office/drawing/2014/main" id="{6E78D128-B03E-4EEF-8F35-D68F6BCBE0B4}"/>
              </a:ext>
            </a:extLst>
          </p:cNvPr>
          <p:cNvSpPr>
            <a:spLocks noGrp="1"/>
          </p:cNvSpPr>
          <p:nvPr>
            <p:ph type="sldNum" sz="quarter" idx="12"/>
          </p:nvPr>
        </p:nvSpPr>
        <p:spPr/>
        <p:txBody>
          <a:bodyPr/>
          <a:lstStyle/>
          <a:p>
            <a:fld id="{7B747F37-6BD7-4C2D-A4B8-B1044A8D050E}" type="slidenum">
              <a:rPr lang="en-AU" smtClean="0"/>
              <a:pPr/>
              <a:t>33</a:t>
            </a:fld>
            <a:endParaRPr lang="en-AU"/>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FA12210B-2FC0-4A0F-941C-FFC74BD93E21}"/>
              </a:ext>
            </a:extLst>
          </p:cNvPr>
          <p:cNvSpPr>
            <a:spLocks noGrp="1" noChangeArrowheads="1"/>
          </p:cNvSpPr>
          <p:nvPr>
            <p:ph type="title"/>
          </p:nvPr>
        </p:nvSpPr>
        <p:spPr/>
        <p:txBody>
          <a:bodyPr/>
          <a:lstStyle/>
          <a:p>
            <a:r>
              <a:rPr lang="en-US" altLang="en-US" sz="3600" dirty="0"/>
              <a:t>Say What you Mean</a:t>
            </a:r>
          </a:p>
        </p:txBody>
      </p:sp>
      <p:sp>
        <p:nvSpPr>
          <p:cNvPr id="18435" name="Rectangle 3">
            <a:extLst>
              <a:ext uri="{FF2B5EF4-FFF2-40B4-BE49-F238E27FC236}">
                <a16:creationId xmlns:a16="http://schemas.microsoft.com/office/drawing/2014/main" id="{777C42ED-1BB8-43F8-BB92-8D606474FA6E}"/>
              </a:ext>
            </a:extLst>
          </p:cNvPr>
          <p:cNvSpPr>
            <a:spLocks noGrp="1" noChangeArrowheads="1"/>
          </p:cNvSpPr>
          <p:nvPr>
            <p:ph idx="1"/>
          </p:nvPr>
        </p:nvSpPr>
        <p:spPr>
          <a:xfrm>
            <a:off x="685800" y="1981200"/>
            <a:ext cx="8001000" cy="4114800"/>
          </a:xfrm>
        </p:spPr>
        <p:txBody>
          <a:bodyPr>
            <a:normAutofit fontScale="92500" lnSpcReduction="20000"/>
          </a:bodyPr>
          <a:lstStyle/>
          <a:p>
            <a:pPr>
              <a:lnSpc>
                <a:spcPct val="90000"/>
              </a:lnSpc>
            </a:pPr>
            <a:r>
              <a:rPr lang="en-US" altLang="en-US" sz="2800" dirty="0">
                <a:cs typeface="Segoe UI Light" panose="020B0502040204020203" pitchFamily="34" charset="0"/>
              </a:rPr>
              <a:t>Defining your terms, and being clear, is critically important</a:t>
            </a:r>
          </a:p>
          <a:p>
            <a:pPr>
              <a:lnSpc>
                <a:spcPct val="90000"/>
              </a:lnSpc>
            </a:pPr>
            <a:r>
              <a:rPr lang="en-US" altLang="en-US" sz="2800" dirty="0">
                <a:cs typeface="Segoe UI Light" panose="020B0502040204020203" pitchFamily="34" charset="0"/>
              </a:rPr>
              <a:t>Example:  “Snow skiing is </a:t>
            </a:r>
            <a:r>
              <a:rPr lang="en-US" altLang="en-US" sz="2800" i="1" dirty="0">
                <a:cs typeface="Segoe UI Light" panose="020B0502040204020203" pitchFamily="34" charset="0"/>
              </a:rPr>
              <a:t>significantly</a:t>
            </a:r>
            <a:r>
              <a:rPr lang="en-US" altLang="en-US" sz="2800" dirty="0">
                <a:cs typeface="Segoe UI Light" panose="020B0502040204020203" pitchFamily="34" charset="0"/>
              </a:rPr>
              <a:t> </a:t>
            </a:r>
            <a:r>
              <a:rPr lang="en-US" altLang="en-US" sz="2800" i="1" dirty="0">
                <a:cs typeface="Segoe UI Light" panose="020B0502040204020203" pitchFamily="34" charset="0"/>
              </a:rPr>
              <a:t>more dangerous”</a:t>
            </a:r>
            <a:r>
              <a:rPr lang="en-US" altLang="en-US" sz="2800" dirty="0">
                <a:cs typeface="Segoe UI Light" panose="020B0502040204020203" pitchFamily="34" charset="0"/>
              </a:rPr>
              <a:t>  than couch-sitting”.  What does this mean?</a:t>
            </a:r>
          </a:p>
          <a:p>
            <a:pPr lvl="1">
              <a:lnSpc>
                <a:spcPct val="90000"/>
              </a:lnSpc>
              <a:buFontTx/>
              <a:buChar char="•"/>
            </a:pPr>
            <a:r>
              <a:rPr lang="en-US" altLang="en-US" sz="2400" dirty="0">
                <a:cs typeface="Segoe UI Light" panose="020B0502040204020203" pitchFamily="34" charset="0"/>
              </a:rPr>
              <a:t>Loose use of synonym (it’s “way more dangerous”)</a:t>
            </a:r>
          </a:p>
          <a:p>
            <a:pPr lvl="1">
              <a:lnSpc>
                <a:spcPct val="90000"/>
              </a:lnSpc>
              <a:buFontTx/>
              <a:buChar char="•"/>
            </a:pPr>
            <a:r>
              <a:rPr lang="en-US" altLang="en-US" sz="2400" dirty="0">
                <a:cs typeface="Segoe UI Light" panose="020B0502040204020203" pitchFamily="34" charset="0"/>
              </a:rPr>
              <a:t>Statistically significant</a:t>
            </a:r>
          </a:p>
          <a:p>
            <a:pPr lvl="1">
              <a:lnSpc>
                <a:spcPct val="90000"/>
              </a:lnSpc>
              <a:buFontTx/>
              <a:buChar char="•"/>
            </a:pPr>
            <a:r>
              <a:rPr lang="en-US" altLang="en-US" sz="2400" dirty="0">
                <a:cs typeface="Segoe UI Light" panose="020B0502040204020203" pitchFamily="34" charset="0"/>
              </a:rPr>
              <a:t>Clinically/behaviorally significant</a:t>
            </a:r>
          </a:p>
          <a:p>
            <a:pPr lvl="1">
              <a:lnSpc>
                <a:spcPct val="90000"/>
              </a:lnSpc>
              <a:buFontTx/>
              <a:buChar char="•"/>
            </a:pPr>
            <a:r>
              <a:rPr lang="en-US" altLang="en-US" sz="2400" dirty="0">
                <a:cs typeface="Segoe UI Light" panose="020B0502040204020203" pitchFamily="34" charset="0"/>
              </a:rPr>
              <a:t>The difference matters</a:t>
            </a:r>
          </a:p>
          <a:p>
            <a:pPr lvl="1">
              <a:lnSpc>
                <a:spcPct val="90000"/>
              </a:lnSpc>
              <a:buFontTx/>
              <a:buNone/>
            </a:pPr>
            <a:endParaRPr lang="en-US" altLang="en-US" sz="2400" dirty="0">
              <a:cs typeface="Segoe UI Light" panose="020B0502040204020203" pitchFamily="34" charset="0"/>
            </a:endParaRPr>
          </a:p>
          <a:p>
            <a:pPr lvl="1">
              <a:lnSpc>
                <a:spcPct val="90000"/>
              </a:lnSpc>
              <a:buFontTx/>
              <a:buChar char="•"/>
            </a:pPr>
            <a:endParaRPr lang="en-US" altLang="en-US" sz="2400" dirty="0">
              <a:cs typeface="Segoe UI Light" panose="020B0502040204020203" pitchFamily="34" charset="0"/>
            </a:endParaRPr>
          </a:p>
          <a:p>
            <a:pPr>
              <a:lnSpc>
                <a:spcPct val="90000"/>
              </a:lnSpc>
              <a:buFont typeface="Wingdings" panose="05000000000000000000" pitchFamily="2" charset="2"/>
              <a:buNone/>
            </a:pPr>
            <a:r>
              <a:rPr lang="en-US" altLang="en-US" sz="2800" dirty="0">
                <a:cs typeface="Segoe UI Light" panose="020B0502040204020203" pitchFamily="34" charset="0"/>
              </a:rPr>
              <a:t>      </a:t>
            </a:r>
            <a:endParaRPr lang="en-US" altLang="en-US" sz="2400" b="1" dirty="0"/>
          </a:p>
        </p:txBody>
      </p:sp>
      <p:sp>
        <p:nvSpPr>
          <p:cNvPr id="2" name="Slide Number Placeholder 1">
            <a:extLst>
              <a:ext uri="{FF2B5EF4-FFF2-40B4-BE49-F238E27FC236}">
                <a16:creationId xmlns:a16="http://schemas.microsoft.com/office/drawing/2014/main" id="{DCEE9CC7-98F9-4809-9C8B-6E691494546B}"/>
              </a:ext>
            </a:extLst>
          </p:cNvPr>
          <p:cNvSpPr>
            <a:spLocks noGrp="1"/>
          </p:cNvSpPr>
          <p:nvPr>
            <p:ph type="sldNum" sz="quarter" idx="12"/>
          </p:nvPr>
        </p:nvSpPr>
        <p:spPr/>
        <p:txBody>
          <a:bodyPr/>
          <a:lstStyle/>
          <a:p>
            <a:fld id="{7B747F37-6BD7-4C2D-A4B8-B1044A8D050E}" type="slidenum">
              <a:rPr lang="en-AU" smtClean="0"/>
              <a:pPr/>
              <a:t>34</a:t>
            </a:fld>
            <a:endParaRPr lang="en-AU"/>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E62DAACD-E4A8-4715-BD16-0E13ACFCFF5B}"/>
              </a:ext>
            </a:extLst>
          </p:cNvPr>
          <p:cNvSpPr>
            <a:spLocks noGrp="1" noChangeArrowheads="1"/>
          </p:cNvSpPr>
          <p:nvPr>
            <p:ph type="title"/>
          </p:nvPr>
        </p:nvSpPr>
        <p:spPr/>
        <p:txBody>
          <a:bodyPr/>
          <a:lstStyle/>
          <a:p>
            <a:r>
              <a:rPr lang="en-US" altLang="en-US" sz="3600" dirty="0"/>
              <a:t>Ask Testable Questions</a:t>
            </a:r>
          </a:p>
        </p:txBody>
      </p:sp>
      <p:sp>
        <p:nvSpPr>
          <p:cNvPr id="22531" name="Rectangle 3">
            <a:extLst>
              <a:ext uri="{FF2B5EF4-FFF2-40B4-BE49-F238E27FC236}">
                <a16:creationId xmlns:a16="http://schemas.microsoft.com/office/drawing/2014/main" id="{91705B6F-A6DB-47D8-B503-9DCF718BD42E}"/>
              </a:ext>
            </a:extLst>
          </p:cNvPr>
          <p:cNvSpPr>
            <a:spLocks noGrp="1" noChangeArrowheads="1"/>
          </p:cNvSpPr>
          <p:nvPr>
            <p:ph idx="1"/>
          </p:nvPr>
        </p:nvSpPr>
        <p:spPr/>
        <p:txBody>
          <a:bodyPr/>
          <a:lstStyle/>
          <a:p>
            <a:r>
              <a:rPr lang="en-US" altLang="en-US"/>
              <a:t>Do infants dream?</a:t>
            </a:r>
          </a:p>
          <a:p>
            <a:r>
              <a:rPr lang="en-US" altLang="en-US"/>
              <a:t>Does caffeine make people anxious?</a:t>
            </a:r>
          </a:p>
          <a:p>
            <a:r>
              <a:rPr lang="en-US" altLang="en-US"/>
              <a:t>Are some people born evil?</a:t>
            </a:r>
          </a:p>
          <a:p>
            <a:r>
              <a:rPr lang="en-US" altLang="en-US"/>
              <a:t>Does smoking lead to lung cancer?</a:t>
            </a:r>
          </a:p>
          <a:p>
            <a:r>
              <a:rPr lang="en-US" altLang="en-US"/>
              <a:t>Are dreams an indication of our unconscious desires and conflicts?</a:t>
            </a:r>
          </a:p>
          <a:p>
            <a:r>
              <a:rPr lang="en-US" altLang="en-US"/>
              <a:t>Is physical therapy beneficial?</a:t>
            </a:r>
          </a:p>
        </p:txBody>
      </p:sp>
      <p:sp>
        <p:nvSpPr>
          <p:cNvPr id="2" name="Slide Number Placeholder 1">
            <a:extLst>
              <a:ext uri="{FF2B5EF4-FFF2-40B4-BE49-F238E27FC236}">
                <a16:creationId xmlns:a16="http://schemas.microsoft.com/office/drawing/2014/main" id="{3760FAEF-0774-4412-B9A1-579493B703F5}"/>
              </a:ext>
            </a:extLst>
          </p:cNvPr>
          <p:cNvSpPr>
            <a:spLocks noGrp="1"/>
          </p:cNvSpPr>
          <p:nvPr>
            <p:ph type="sldNum" sz="quarter" idx="12"/>
          </p:nvPr>
        </p:nvSpPr>
        <p:spPr/>
        <p:txBody>
          <a:bodyPr/>
          <a:lstStyle/>
          <a:p>
            <a:fld id="{7B747F37-6BD7-4C2D-A4B8-B1044A8D050E}" type="slidenum">
              <a:rPr lang="en-AU" smtClean="0"/>
              <a:pPr/>
              <a:t>35</a:t>
            </a:fld>
            <a:endParaRPr lang="en-AU"/>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47DA286F-1D24-4F6A-A0D1-F397FCDBE0C4}"/>
              </a:ext>
            </a:extLst>
          </p:cNvPr>
          <p:cNvSpPr>
            <a:spLocks noGrp="1" noChangeArrowheads="1"/>
          </p:cNvSpPr>
          <p:nvPr>
            <p:ph type="title"/>
          </p:nvPr>
        </p:nvSpPr>
        <p:spPr/>
        <p:txBody>
          <a:bodyPr/>
          <a:lstStyle/>
          <a:p>
            <a:r>
              <a:rPr lang="en-US" altLang="en-US"/>
              <a:t>Causal Arguments</a:t>
            </a:r>
          </a:p>
        </p:txBody>
      </p:sp>
      <p:sp>
        <p:nvSpPr>
          <p:cNvPr id="23555" name="Rectangle 3">
            <a:extLst>
              <a:ext uri="{FF2B5EF4-FFF2-40B4-BE49-F238E27FC236}">
                <a16:creationId xmlns:a16="http://schemas.microsoft.com/office/drawing/2014/main" id="{10E91F65-E2A3-49CE-9D1A-EFE7F7AA34E1}"/>
              </a:ext>
            </a:extLst>
          </p:cNvPr>
          <p:cNvSpPr>
            <a:spLocks noGrp="1" noChangeArrowheads="1"/>
          </p:cNvSpPr>
          <p:nvPr>
            <p:ph idx="1"/>
          </p:nvPr>
        </p:nvSpPr>
        <p:spPr/>
        <p:txBody>
          <a:bodyPr/>
          <a:lstStyle/>
          <a:p>
            <a:r>
              <a:rPr lang="en-US" altLang="en-US"/>
              <a:t>Truck, bicycle, and car example</a:t>
            </a:r>
          </a:p>
          <a:p>
            <a:r>
              <a:rPr lang="en-US" altLang="en-US"/>
              <a:t>What causes the accident?</a:t>
            </a:r>
          </a:p>
          <a:p>
            <a:r>
              <a:rPr lang="en-US" altLang="en-US"/>
              <a:t>The “one significant difference” idea (inductive)</a:t>
            </a:r>
          </a:p>
          <a:p>
            <a:r>
              <a:rPr lang="en-US" altLang="en-US"/>
              <a:t>Two important rules:</a:t>
            </a:r>
          </a:p>
          <a:p>
            <a:pPr lvl="1"/>
            <a:r>
              <a:rPr lang="en-US" altLang="en-US"/>
              <a:t>Cause must precede the effect in time</a:t>
            </a:r>
          </a:p>
          <a:p>
            <a:pPr lvl="1"/>
            <a:r>
              <a:rPr lang="en-US" altLang="en-US"/>
              <a:t>Correlation does not prove causation.</a:t>
            </a:r>
          </a:p>
        </p:txBody>
      </p:sp>
      <p:sp>
        <p:nvSpPr>
          <p:cNvPr id="2" name="Slide Number Placeholder 1">
            <a:extLst>
              <a:ext uri="{FF2B5EF4-FFF2-40B4-BE49-F238E27FC236}">
                <a16:creationId xmlns:a16="http://schemas.microsoft.com/office/drawing/2014/main" id="{7EEC9EF0-D376-42E8-AABB-A9AE6FB29815}"/>
              </a:ext>
            </a:extLst>
          </p:cNvPr>
          <p:cNvSpPr>
            <a:spLocks noGrp="1"/>
          </p:cNvSpPr>
          <p:nvPr>
            <p:ph type="sldNum" sz="quarter" idx="12"/>
          </p:nvPr>
        </p:nvSpPr>
        <p:spPr/>
        <p:txBody>
          <a:bodyPr/>
          <a:lstStyle/>
          <a:p>
            <a:fld id="{7B747F37-6BD7-4C2D-A4B8-B1044A8D050E}" type="slidenum">
              <a:rPr lang="en-AU" smtClean="0"/>
              <a:pPr/>
              <a:t>36</a:t>
            </a:fld>
            <a:endParaRPr lang="en-AU"/>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9201711-B808-4BD3-AB56-62A3E8ED2248}"/>
              </a:ext>
            </a:extLst>
          </p:cNvPr>
          <p:cNvSpPr>
            <a:spLocks noGrp="1"/>
          </p:cNvSpPr>
          <p:nvPr>
            <p:ph type="title"/>
          </p:nvPr>
        </p:nvSpPr>
        <p:spPr>
          <a:xfrm>
            <a:off x="539552" y="332656"/>
            <a:ext cx="8229600" cy="1143000"/>
          </a:xfr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ormAutofit/>
          </a:bodyPr>
          <a:lstStyle/>
          <a:p>
            <a:r>
              <a:rPr lang="en-GB" sz="2800" b="1" dirty="0">
                <a:solidFill>
                  <a:schemeClr val="tx1"/>
                </a:solidFill>
                <a:latin typeface="Segoe UI Light" pitchFamily="34" charset="0"/>
                <a:cs typeface="Segoe UI Light" pitchFamily="34" charset="0"/>
              </a:rPr>
              <a:t>Critical Thinking and Information</a:t>
            </a:r>
            <a:endParaRPr lang="en-AU" sz="1400" dirty="0">
              <a:solidFill>
                <a:schemeClr val="tx1"/>
              </a:solidFill>
              <a:latin typeface="Segoe UI Light" pitchFamily="34" charset="0"/>
              <a:cs typeface="Segoe UI Light" pitchFamily="34" charset="0"/>
            </a:endParaRPr>
          </a:p>
        </p:txBody>
      </p:sp>
      <p:sp>
        <p:nvSpPr>
          <p:cNvPr id="2" name="Slide Number Placeholder 1">
            <a:extLst>
              <a:ext uri="{FF2B5EF4-FFF2-40B4-BE49-F238E27FC236}">
                <a16:creationId xmlns:a16="http://schemas.microsoft.com/office/drawing/2014/main" id="{28B192D7-9CF6-41AA-AA54-A6748B5C6E9B}"/>
              </a:ext>
            </a:extLst>
          </p:cNvPr>
          <p:cNvSpPr>
            <a:spLocks noGrp="1"/>
          </p:cNvSpPr>
          <p:nvPr>
            <p:ph type="sldNum" sz="quarter" idx="12"/>
          </p:nvPr>
        </p:nvSpPr>
        <p:spPr/>
        <p:txBody>
          <a:bodyPr/>
          <a:lstStyle/>
          <a:p>
            <a:fld id="{7B747F37-6BD7-4C2D-A4B8-B1044A8D050E}" type="slidenum">
              <a:rPr lang="en-AU" smtClean="0"/>
              <a:pPr/>
              <a:t>37</a:t>
            </a:fld>
            <a:endParaRPr lang="en-AU"/>
          </a:p>
        </p:txBody>
      </p:sp>
    </p:spTree>
    <p:extLst>
      <p:ext uri="{BB962C8B-B14F-4D97-AF65-F5344CB8AC3E}">
        <p14:creationId xmlns:p14="http://schemas.microsoft.com/office/powerpoint/2010/main" val="222315614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543692" cy="1143000"/>
          </a:xfrm>
        </p:spPr>
        <p:txBody>
          <a:bodyPr>
            <a:normAutofit fontScale="90000"/>
          </a:bodyPr>
          <a:lstStyle/>
          <a:p>
            <a:pPr algn="l">
              <a:defRPr/>
            </a:pPr>
            <a:r>
              <a:rPr lang="en-GB" sz="4800" b="1" dirty="0"/>
              <a:t>Fostering CT – in general</a:t>
            </a:r>
          </a:p>
        </p:txBody>
      </p:sp>
      <p:sp>
        <p:nvSpPr>
          <p:cNvPr id="12291" name="Content Placeholder 2"/>
          <p:cNvSpPr>
            <a:spLocks noGrp="1"/>
          </p:cNvSpPr>
          <p:nvPr>
            <p:ph sz="half" idx="1"/>
          </p:nvPr>
        </p:nvSpPr>
        <p:spPr>
          <a:xfrm>
            <a:off x="395536" y="1340768"/>
            <a:ext cx="4038600" cy="4017058"/>
          </a:xfrm>
          <a:ln>
            <a:solidFill>
              <a:schemeClr val="accent3">
                <a:lumMod val="75000"/>
              </a:schemeClr>
            </a:solidFill>
          </a:ln>
        </p:spPr>
        <p:txBody>
          <a:bodyPr>
            <a:normAutofit lnSpcReduction="10000"/>
          </a:bodyPr>
          <a:lstStyle/>
          <a:p>
            <a:r>
              <a:rPr lang="en-GB" sz="3200" dirty="0"/>
              <a:t>Recognise CT as a developmental process</a:t>
            </a:r>
          </a:p>
          <a:p>
            <a:pPr lvl="1"/>
            <a:r>
              <a:rPr lang="en-GB" dirty="0"/>
              <a:t>Takes time</a:t>
            </a:r>
          </a:p>
          <a:p>
            <a:pPr lvl="1"/>
            <a:r>
              <a:rPr lang="en-GB" dirty="0"/>
              <a:t>&amp; attention</a:t>
            </a:r>
          </a:p>
          <a:p>
            <a:r>
              <a:rPr lang="en-GB" sz="3200" dirty="0"/>
              <a:t>Use thinking opportunities</a:t>
            </a:r>
          </a:p>
          <a:p>
            <a:pPr lvl="1"/>
            <a:r>
              <a:rPr lang="en-GB" sz="2800" dirty="0"/>
              <a:t>Reflection, PDP</a:t>
            </a:r>
          </a:p>
          <a:p>
            <a:pPr marL="0" indent="0">
              <a:buNone/>
            </a:pPr>
            <a:endParaRPr lang="en-GB" sz="3200" dirty="0"/>
          </a:p>
        </p:txBody>
      </p:sp>
      <p:sp>
        <p:nvSpPr>
          <p:cNvPr id="12292" name="Content Placeholder 3"/>
          <p:cNvSpPr>
            <a:spLocks noGrp="1"/>
          </p:cNvSpPr>
          <p:nvPr>
            <p:ph sz="half" idx="2"/>
          </p:nvPr>
        </p:nvSpPr>
        <p:spPr>
          <a:xfrm>
            <a:off x="4644008" y="1340768"/>
            <a:ext cx="4249042" cy="4608512"/>
          </a:xfrm>
        </p:spPr>
        <p:txBody>
          <a:bodyPr>
            <a:normAutofit lnSpcReduction="10000"/>
          </a:bodyPr>
          <a:lstStyle/>
          <a:p>
            <a:pPr marL="0" indent="0">
              <a:buNone/>
            </a:pPr>
            <a:r>
              <a:rPr lang="en-GB" sz="3200" b="1" dirty="0"/>
              <a:t>Get involved in class interactions e.g.:</a:t>
            </a:r>
          </a:p>
          <a:p>
            <a:r>
              <a:rPr lang="en-GB" sz="3200" dirty="0"/>
              <a:t>Brainstorms</a:t>
            </a:r>
          </a:p>
          <a:p>
            <a:r>
              <a:rPr lang="en-GB" sz="3200" dirty="0"/>
              <a:t>Discussions</a:t>
            </a:r>
          </a:p>
          <a:p>
            <a:r>
              <a:rPr lang="en-GB" sz="3200" dirty="0"/>
              <a:t>Use ‘maps’</a:t>
            </a:r>
          </a:p>
          <a:p>
            <a:r>
              <a:rPr lang="en-GB" sz="3200" dirty="0"/>
              <a:t>Check the evidence</a:t>
            </a:r>
          </a:p>
          <a:p>
            <a:r>
              <a:rPr lang="en-GB" sz="3200" dirty="0"/>
              <a:t>Learn language of assessment/academia</a:t>
            </a:r>
          </a:p>
        </p:txBody>
      </p:sp>
      <p:sp>
        <p:nvSpPr>
          <p:cNvPr id="6" name="TextBox 5"/>
          <p:cNvSpPr txBox="1"/>
          <p:nvPr/>
        </p:nvSpPr>
        <p:spPr>
          <a:xfrm>
            <a:off x="1331640" y="5661248"/>
            <a:ext cx="3223959" cy="954107"/>
          </a:xfrm>
          <a:prstGeom prst="rect">
            <a:avLst/>
          </a:prstGeom>
        </p:spPr>
        <p:style>
          <a:lnRef idx="2">
            <a:schemeClr val="accent1"/>
          </a:lnRef>
          <a:fillRef idx="1">
            <a:schemeClr val="lt1"/>
          </a:fillRef>
          <a:effectRef idx="0">
            <a:schemeClr val="accent1"/>
          </a:effectRef>
          <a:fontRef idx="minor">
            <a:schemeClr val="dk1"/>
          </a:fontRef>
        </p:style>
        <p:txBody>
          <a:bodyPr wrap="none">
            <a:spAutoFit/>
          </a:bodyPr>
          <a:lstStyle/>
          <a:p>
            <a:pPr>
              <a:defRPr/>
            </a:pPr>
            <a:r>
              <a:rPr lang="en-GB" sz="2800" b="1" dirty="0">
                <a:solidFill>
                  <a:schemeClr val="tx1"/>
                </a:solidFill>
                <a:latin typeface="Segoe UI Light" panose="020B0502040204020203" pitchFamily="34" charset="0"/>
              </a:rPr>
              <a:t>What do you do?</a:t>
            </a:r>
          </a:p>
          <a:p>
            <a:pPr>
              <a:defRPr/>
            </a:pPr>
            <a:r>
              <a:rPr lang="en-GB" sz="2800" b="1" dirty="0">
                <a:solidFill>
                  <a:schemeClr val="tx1"/>
                </a:solidFill>
                <a:latin typeface="Segoe UI Light" panose="020B0502040204020203" pitchFamily="34" charset="0"/>
              </a:rPr>
              <a:t>What could you do?</a:t>
            </a:r>
          </a:p>
        </p:txBody>
      </p:sp>
      <p:sp>
        <p:nvSpPr>
          <p:cNvPr id="7" name="Right Arrow 6"/>
          <p:cNvSpPr/>
          <p:nvPr/>
        </p:nvSpPr>
        <p:spPr>
          <a:xfrm>
            <a:off x="7715272" y="6000768"/>
            <a:ext cx="978408" cy="484632"/>
          </a:xfrm>
          <a:prstGeom prst="rightArrow">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accent6">
                  <a:lumMod val="75000"/>
                </a:schemeClr>
              </a:solidFill>
              <a:latin typeface="Segoe UI Light" panose="020B0502040204020203" pitchFamily="34" charset="0"/>
            </a:endParaRPr>
          </a:p>
        </p:txBody>
      </p:sp>
      <p:sp>
        <p:nvSpPr>
          <p:cNvPr id="8" name="TextBox 7"/>
          <p:cNvSpPr txBox="1"/>
          <p:nvPr/>
        </p:nvSpPr>
        <p:spPr>
          <a:xfrm>
            <a:off x="4644008" y="5877272"/>
            <a:ext cx="2518638" cy="523220"/>
          </a:xfrm>
          <a:prstGeom prst="rect">
            <a:avLst/>
          </a:prstGeom>
          <a:noFill/>
        </p:spPr>
        <p:txBody>
          <a:bodyPr wrap="none" rtlCol="0">
            <a:spAutoFit/>
          </a:bodyPr>
          <a:lstStyle/>
          <a:p>
            <a:pPr marL="0" lvl="1"/>
            <a:r>
              <a:rPr lang="en-GB" sz="2800" dirty="0">
                <a:latin typeface="Segoe UI Light" panose="020B0502040204020203" pitchFamily="34" charset="0"/>
              </a:rPr>
              <a:t>Following slides</a:t>
            </a:r>
            <a:endParaRPr lang="en-GB" dirty="0">
              <a:latin typeface="Segoe UI Light" panose="020B0502040204020203" pitchFamily="34" charset="0"/>
            </a:endParaRPr>
          </a:p>
        </p:txBody>
      </p:sp>
      <p:sp>
        <p:nvSpPr>
          <p:cNvPr id="3" name="Slide Number Placeholder 2">
            <a:extLst>
              <a:ext uri="{FF2B5EF4-FFF2-40B4-BE49-F238E27FC236}">
                <a16:creationId xmlns:a16="http://schemas.microsoft.com/office/drawing/2014/main" id="{5B7C4DA0-0390-4C20-B36E-63AF0A85D1FF}"/>
              </a:ext>
            </a:extLst>
          </p:cNvPr>
          <p:cNvSpPr>
            <a:spLocks noGrp="1"/>
          </p:cNvSpPr>
          <p:nvPr>
            <p:ph type="sldNum" sz="quarter" idx="12"/>
          </p:nvPr>
        </p:nvSpPr>
        <p:spPr/>
        <p:txBody>
          <a:bodyPr/>
          <a:lstStyle/>
          <a:p>
            <a:fld id="{7B747F37-6BD7-4C2D-A4B8-B1044A8D050E}" type="slidenum">
              <a:rPr lang="en-AU" smtClean="0"/>
              <a:pPr/>
              <a:t>38</a:t>
            </a:fld>
            <a:endParaRPr lang="en-AU"/>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51520" y="548680"/>
            <a:ext cx="8501122" cy="6000792"/>
          </a:xfrm>
        </p:spPr>
        <p:txBody>
          <a:bodyPr>
            <a:normAutofit fontScale="92500"/>
          </a:bodyPr>
          <a:lstStyle/>
          <a:p>
            <a:pPr algn="l"/>
            <a:r>
              <a:rPr lang="en-GB" sz="2800" b="1" dirty="0">
                <a:solidFill>
                  <a:schemeClr val="tx1"/>
                </a:solidFill>
              </a:rPr>
              <a:t>Summarise</a:t>
            </a:r>
            <a:r>
              <a:rPr lang="en-GB" sz="2800" dirty="0">
                <a:solidFill>
                  <a:schemeClr val="tx1"/>
                </a:solidFill>
              </a:rPr>
              <a:t> </a:t>
            </a:r>
          </a:p>
          <a:p>
            <a:pPr lvl="1" algn="l"/>
            <a:r>
              <a:rPr lang="en-GB" dirty="0">
                <a:solidFill>
                  <a:schemeClr val="tx1"/>
                </a:solidFill>
              </a:rPr>
              <a:t>Prepare a summary - no more than seven most important points</a:t>
            </a:r>
          </a:p>
          <a:p>
            <a:pPr algn="l"/>
            <a:r>
              <a:rPr lang="en-GB" sz="2800" b="1" dirty="0">
                <a:solidFill>
                  <a:schemeClr val="tx1"/>
                </a:solidFill>
              </a:rPr>
              <a:t>Question</a:t>
            </a:r>
            <a:r>
              <a:rPr lang="en-GB" sz="2800" dirty="0">
                <a:solidFill>
                  <a:schemeClr val="tx1"/>
                </a:solidFill>
              </a:rPr>
              <a:t> </a:t>
            </a:r>
          </a:p>
          <a:p>
            <a:pPr lvl="1" algn="l"/>
            <a:r>
              <a:rPr lang="en-GB" sz="2400" dirty="0">
                <a:solidFill>
                  <a:schemeClr val="tx1"/>
                </a:solidFill>
              </a:rPr>
              <a:t>Prepare at least three substantive questions about the material</a:t>
            </a:r>
          </a:p>
          <a:p>
            <a:pPr algn="l"/>
            <a:r>
              <a:rPr lang="en-GB" sz="2800" b="1" dirty="0">
                <a:solidFill>
                  <a:schemeClr val="tx1"/>
                </a:solidFill>
              </a:rPr>
              <a:t>Propose </a:t>
            </a:r>
            <a:endParaRPr lang="en-GB" sz="2800" dirty="0">
              <a:solidFill>
                <a:schemeClr val="tx1"/>
              </a:solidFill>
            </a:endParaRPr>
          </a:p>
          <a:p>
            <a:pPr lvl="1" algn="l"/>
            <a:r>
              <a:rPr lang="en-GB" dirty="0">
                <a:solidFill>
                  <a:schemeClr val="tx1"/>
                </a:solidFill>
              </a:rPr>
              <a:t>List at least three points you agree with and state why</a:t>
            </a:r>
          </a:p>
          <a:p>
            <a:pPr algn="l"/>
            <a:r>
              <a:rPr lang="en-GB" sz="2800" b="1" dirty="0">
                <a:solidFill>
                  <a:schemeClr val="tx1"/>
                </a:solidFill>
              </a:rPr>
              <a:t>Critique </a:t>
            </a:r>
            <a:endParaRPr lang="en-GB" sz="2800" dirty="0">
              <a:solidFill>
                <a:schemeClr val="tx1"/>
              </a:solidFill>
            </a:endParaRPr>
          </a:p>
          <a:p>
            <a:pPr lvl="1" algn="l"/>
            <a:r>
              <a:rPr lang="en-GB" sz="2400" dirty="0">
                <a:solidFill>
                  <a:schemeClr val="tx1"/>
                </a:solidFill>
              </a:rPr>
              <a:t> </a:t>
            </a:r>
            <a:r>
              <a:rPr lang="en-GB" dirty="0">
                <a:solidFill>
                  <a:schemeClr val="tx1"/>
                </a:solidFill>
              </a:rPr>
              <a:t>List at least two points you disagreed with or found unhelpful and state why</a:t>
            </a:r>
            <a:endParaRPr lang="en-GB" sz="2400" dirty="0">
              <a:solidFill>
                <a:schemeClr val="tx1"/>
              </a:solidFill>
            </a:endParaRPr>
          </a:p>
          <a:p>
            <a:pPr algn="l"/>
            <a:r>
              <a:rPr lang="en-GB" sz="2800" b="1" dirty="0">
                <a:solidFill>
                  <a:schemeClr val="tx1"/>
                </a:solidFill>
              </a:rPr>
              <a:t> Find Examples</a:t>
            </a:r>
            <a:endParaRPr lang="en-GB" sz="2800" dirty="0">
              <a:solidFill>
                <a:schemeClr val="tx1"/>
              </a:solidFill>
            </a:endParaRPr>
          </a:p>
          <a:p>
            <a:pPr lvl="1" algn="l"/>
            <a:r>
              <a:rPr lang="en-GB" sz="2400" dirty="0">
                <a:solidFill>
                  <a:schemeClr val="tx1"/>
                </a:solidFill>
              </a:rPr>
              <a:t>Give at least three examples of key concepts presented	</a:t>
            </a:r>
            <a:endParaRPr lang="en-GB" dirty="0">
              <a:solidFill>
                <a:schemeClr val="tx1"/>
              </a:solidFill>
            </a:endParaRPr>
          </a:p>
        </p:txBody>
      </p:sp>
      <p:sp>
        <p:nvSpPr>
          <p:cNvPr id="4" name="TextBox 3"/>
          <p:cNvSpPr txBox="1"/>
          <p:nvPr/>
        </p:nvSpPr>
        <p:spPr>
          <a:xfrm>
            <a:off x="2854995" y="188640"/>
            <a:ext cx="5920210" cy="769441"/>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pPr algn="ctr"/>
            <a:r>
              <a:rPr lang="en-GB" sz="4400" b="1" dirty="0">
                <a:solidFill>
                  <a:schemeClr val="tx1"/>
                </a:solidFill>
                <a:latin typeface="Segoe UI Light" panose="020B0502040204020203" pitchFamily="34" charset="0"/>
              </a:rPr>
              <a:t>Some things you can do</a:t>
            </a:r>
          </a:p>
        </p:txBody>
      </p:sp>
      <p:sp>
        <p:nvSpPr>
          <p:cNvPr id="5" name="TextBox 4"/>
          <p:cNvSpPr txBox="1"/>
          <p:nvPr/>
        </p:nvSpPr>
        <p:spPr>
          <a:xfrm>
            <a:off x="7215206" y="5214950"/>
            <a:ext cx="1547218" cy="369332"/>
          </a:xfrm>
          <a:prstGeom prst="rect">
            <a:avLst/>
          </a:prstGeom>
          <a:noFill/>
        </p:spPr>
        <p:txBody>
          <a:bodyPr wrap="none" rtlCol="0">
            <a:spAutoFit/>
          </a:bodyPr>
          <a:lstStyle/>
          <a:p>
            <a:pPr marL="0" lvl="1"/>
            <a:r>
              <a:rPr lang="en-GB" dirty="0">
                <a:solidFill>
                  <a:schemeClr val="tx1"/>
                </a:solidFill>
                <a:latin typeface="Segoe UI Light" panose="020B0502040204020203" pitchFamily="34" charset="0"/>
              </a:rPr>
              <a:t>Angelo (2005)</a:t>
            </a:r>
            <a:endParaRPr lang="en-GB" sz="1400" dirty="0">
              <a:latin typeface="Segoe UI Light" panose="020B0502040204020203"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Critical Thinking in Your Life</a:t>
            </a:r>
          </a:p>
        </p:txBody>
      </p:sp>
      <p:sp>
        <p:nvSpPr>
          <p:cNvPr id="3" name="Content Placeholder 2"/>
          <p:cNvSpPr>
            <a:spLocks noGrp="1"/>
          </p:cNvSpPr>
          <p:nvPr>
            <p:ph idx="1"/>
          </p:nvPr>
        </p:nvSpPr>
        <p:spPr/>
        <p:txBody>
          <a:bodyPr>
            <a:normAutofit/>
          </a:bodyPr>
          <a:lstStyle/>
          <a:p>
            <a:r>
              <a:rPr lang="en-US" sz="2400" dirty="0"/>
              <a:t>Personal Life</a:t>
            </a:r>
          </a:p>
          <a:p>
            <a:pPr lvl="1"/>
            <a:r>
              <a:rPr lang="en-US" sz="1800" dirty="0"/>
              <a:t>What constitutes a healthy diet?</a:t>
            </a:r>
          </a:p>
          <a:p>
            <a:pPr lvl="1"/>
            <a:r>
              <a:rPr lang="en-US" sz="1800" dirty="0"/>
              <a:t>Which investment is better for my family?  Why?</a:t>
            </a:r>
          </a:p>
          <a:p>
            <a:r>
              <a:rPr lang="en-US" sz="2400" dirty="0"/>
              <a:t>Professional Life</a:t>
            </a:r>
          </a:p>
          <a:p>
            <a:pPr lvl="1"/>
            <a:r>
              <a:rPr lang="en-US" sz="1800" dirty="0"/>
              <a:t>In what ways can we improve our product?</a:t>
            </a:r>
          </a:p>
          <a:p>
            <a:pPr lvl="1"/>
            <a:r>
              <a:rPr lang="en-US" sz="1800" dirty="0"/>
              <a:t>How do the actions of our company affect others?  The environment?</a:t>
            </a:r>
          </a:p>
          <a:p>
            <a:r>
              <a:rPr lang="en-US" sz="2400" dirty="0"/>
              <a:t>Academic Life</a:t>
            </a:r>
          </a:p>
          <a:p>
            <a:pPr lvl="1"/>
            <a:r>
              <a:rPr lang="en-US" sz="1800" dirty="0"/>
              <a:t>What are the main points of this text?</a:t>
            </a:r>
          </a:p>
          <a:p>
            <a:pPr lvl="1"/>
            <a:r>
              <a:rPr lang="en-US" sz="1800" dirty="0"/>
              <a:t>Which major should I choose…why?</a:t>
            </a:r>
          </a:p>
          <a:p>
            <a:r>
              <a:rPr lang="en-US" sz="2400" dirty="0"/>
              <a:t>Spiritual Life</a:t>
            </a:r>
          </a:p>
          <a:p>
            <a:pPr lvl="1"/>
            <a:r>
              <a:rPr lang="en-US" sz="1800" dirty="0"/>
              <a:t>How do these teachings apply to my life?</a:t>
            </a:r>
          </a:p>
          <a:p>
            <a:pPr lvl="1"/>
            <a:r>
              <a:rPr lang="en-US" sz="1800" dirty="0"/>
              <a:t>Are there contradictions in what is being said?</a:t>
            </a:r>
          </a:p>
          <a:p>
            <a:pPr lvl="1">
              <a:buNone/>
            </a:pPr>
            <a:endParaRPr lang="en-US" sz="1800" dirty="0"/>
          </a:p>
        </p:txBody>
      </p:sp>
      <p:sp>
        <p:nvSpPr>
          <p:cNvPr id="4" name="Slide Number Placeholder 3">
            <a:extLst>
              <a:ext uri="{FF2B5EF4-FFF2-40B4-BE49-F238E27FC236}">
                <a16:creationId xmlns:a16="http://schemas.microsoft.com/office/drawing/2014/main" id="{9C107D7C-30FA-4D41-BC5C-4DB0B0BFDD98}"/>
              </a:ext>
            </a:extLst>
          </p:cNvPr>
          <p:cNvSpPr>
            <a:spLocks noGrp="1"/>
          </p:cNvSpPr>
          <p:nvPr>
            <p:ph type="sldNum" sz="quarter" idx="12"/>
          </p:nvPr>
        </p:nvSpPr>
        <p:spPr/>
        <p:txBody>
          <a:bodyPr/>
          <a:lstStyle/>
          <a:p>
            <a:fld id="{7B747F37-6BD7-4C2D-A4B8-B1044A8D050E}" type="slidenum">
              <a:rPr lang="en-AU" smtClean="0"/>
              <a:pPr/>
              <a:t>4</a:t>
            </a:fld>
            <a:endParaRPr lang="en-AU"/>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971600" y="764704"/>
            <a:ext cx="4104456" cy="796950"/>
          </a:xfrm>
        </p:spPr>
        <p:txBody>
          <a:bodyPr>
            <a:normAutofit fontScale="90000"/>
          </a:bodyPr>
          <a:lstStyle/>
          <a:p>
            <a:pPr eaLnBrk="1" hangingPunct="1"/>
            <a:r>
              <a:rPr lang="en-GB" sz="4800" b="1" dirty="0"/>
              <a:t>Argument Maps</a:t>
            </a:r>
          </a:p>
        </p:txBody>
      </p:sp>
      <p:sp>
        <p:nvSpPr>
          <p:cNvPr id="31747" name="Rectangle 3"/>
          <p:cNvSpPr>
            <a:spLocks noGrp="1" noChangeArrowheads="1"/>
          </p:cNvSpPr>
          <p:nvPr>
            <p:ph type="body" idx="1"/>
          </p:nvPr>
        </p:nvSpPr>
        <p:spPr>
          <a:xfrm>
            <a:off x="683568" y="1772816"/>
            <a:ext cx="4320480" cy="3657600"/>
          </a:xfrm>
        </p:spPr>
        <p:txBody>
          <a:bodyPr>
            <a:normAutofit fontScale="92500" lnSpcReduction="20000"/>
          </a:bodyPr>
          <a:lstStyle/>
          <a:p>
            <a:pPr>
              <a:lnSpc>
                <a:spcPct val="120000"/>
              </a:lnSpc>
            </a:pPr>
            <a:r>
              <a:rPr lang="en-GB" dirty="0"/>
              <a:t>Provide a visual representation of an argument </a:t>
            </a:r>
          </a:p>
          <a:p>
            <a:pPr eaLnBrk="1" hangingPunct="1">
              <a:lnSpc>
                <a:spcPct val="120000"/>
              </a:lnSpc>
            </a:pPr>
            <a:r>
              <a:rPr lang="en-GB" dirty="0"/>
              <a:t>Produce well organised arguments in writing</a:t>
            </a:r>
          </a:p>
          <a:p>
            <a:pPr eaLnBrk="1" hangingPunct="1">
              <a:lnSpc>
                <a:spcPct val="120000"/>
              </a:lnSpc>
            </a:pPr>
            <a:r>
              <a:rPr lang="en-GB" dirty="0"/>
              <a:t>Allow for evaluation of reasoning</a:t>
            </a:r>
          </a:p>
        </p:txBody>
      </p:sp>
      <p:sp>
        <p:nvSpPr>
          <p:cNvPr id="31748" name="Text Box 4"/>
          <p:cNvSpPr txBox="1">
            <a:spLocks noChangeArrowheads="1"/>
          </p:cNvSpPr>
          <p:nvPr/>
        </p:nvSpPr>
        <p:spPr bwMode="auto">
          <a:xfrm>
            <a:off x="1187624" y="5517232"/>
            <a:ext cx="3120470" cy="461665"/>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spAutoFit/>
          </a:bodyPr>
          <a:lstStyle/>
          <a:p>
            <a:r>
              <a:rPr lang="en-GB" sz="2400" dirty="0">
                <a:solidFill>
                  <a:schemeClr val="tx1"/>
                </a:solidFill>
                <a:latin typeface="Segoe UI Light" panose="020B0502040204020203" pitchFamily="34" charset="0"/>
                <a:hlinkClick r:id="rId3">
                  <a:extLst>
                    <a:ext uri="{A12FA001-AC4F-418D-AE19-62706E023703}">
                      <ahyp:hlinkClr xmlns:ahyp="http://schemas.microsoft.com/office/drawing/2018/hyperlinkcolor" val="tx"/>
                    </a:ext>
                  </a:extLst>
                </a:hlinkClick>
              </a:rPr>
              <a:t>See: www.austhink.org</a:t>
            </a:r>
            <a:r>
              <a:rPr lang="en-GB" sz="2400" dirty="0">
                <a:solidFill>
                  <a:schemeClr val="tx1"/>
                </a:solidFill>
                <a:latin typeface="Segoe UI Light" panose="020B0502040204020203" pitchFamily="34" charset="0"/>
              </a:rPr>
              <a:t> </a:t>
            </a:r>
          </a:p>
        </p:txBody>
      </p:sp>
      <p:sp>
        <p:nvSpPr>
          <p:cNvPr id="16" name="TextBox 15"/>
          <p:cNvSpPr txBox="1"/>
          <p:nvPr/>
        </p:nvSpPr>
        <p:spPr>
          <a:xfrm>
            <a:off x="3976347" y="260648"/>
            <a:ext cx="4433458" cy="523220"/>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pPr algn="ctr"/>
            <a:r>
              <a:rPr lang="en-GB" sz="2800" b="1" dirty="0">
                <a:solidFill>
                  <a:schemeClr val="tx1"/>
                </a:solidFill>
                <a:latin typeface="Segoe UI Light" panose="020B0502040204020203" pitchFamily="34" charset="0"/>
              </a:rPr>
              <a:t>4 more things you could do:</a:t>
            </a:r>
          </a:p>
        </p:txBody>
      </p:sp>
      <p:grpSp>
        <p:nvGrpSpPr>
          <p:cNvPr id="2" name="Group 27"/>
          <p:cNvGrpSpPr/>
          <p:nvPr/>
        </p:nvGrpSpPr>
        <p:grpSpPr>
          <a:xfrm>
            <a:off x="5364088" y="1340768"/>
            <a:ext cx="3096344" cy="4359389"/>
            <a:chOff x="5292080" y="1484784"/>
            <a:chExt cx="3096344" cy="4359389"/>
          </a:xfrm>
        </p:grpSpPr>
        <p:grpSp>
          <p:nvGrpSpPr>
            <p:cNvPr id="3" name="Group 18"/>
            <p:cNvGrpSpPr/>
            <p:nvPr/>
          </p:nvGrpSpPr>
          <p:grpSpPr>
            <a:xfrm>
              <a:off x="5292080" y="2636912"/>
              <a:ext cx="2844203" cy="3207261"/>
              <a:chOff x="5364088" y="2492896"/>
              <a:chExt cx="2844203" cy="3207261"/>
            </a:xfrm>
          </p:grpSpPr>
          <p:sp>
            <p:nvSpPr>
              <p:cNvPr id="10" name="TextBox 9"/>
              <p:cNvSpPr txBox="1"/>
              <p:nvPr/>
            </p:nvSpPr>
            <p:spPr>
              <a:xfrm>
                <a:off x="5868144" y="3645024"/>
                <a:ext cx="1584408" cy="523220"/>
              </a:xfrm>
              <a:prstGeom prst="rect">
                <a:avLst/>
              </a:prstGeom>
              <a:ln w="57150"/>
            </p:spPr>
            <p:style>
              <a:lnRef idx="2">
                <a:schemeClr val="accent1"/>
              </a:lnRef>
              <a:fillRef idx="1">
                <a:schemeClr val="lt1"/>
              </a:fillRef>
              <a:effectRef idx="0">
                <a:schemeClr val="accent1"/>
              </a:effectRef>
              <a:fontRef idx="minor">
                <a:schemeClr val="dk1"/>
              </a:fontRef>
            </p:style>
            <p:txBody>
              <a:bodyPr wrap="none" rtlCol="0">
                <a:spAutoFit/>
              </a:bodyPr>
              <a:lstStyle/>
              <a:p>
                <a:r>
                  <a:rPr lang="en-GB" sz="2800" b="1" dirty="0">
                    <a:latin typeface="Segoe UI Light" panose="020B0502040204020203" pitchFamily="34" charset="0"/>
                  </a:rPr>
                  <a:t>Key Point</a:t>
                </a:r>
              </a:p>
            </p:txBody>
          </p:sp>
          <p:sp>
            <p:nvSpPr>
              <p:cNvPr id="11" name="TextBox 10"/>
              <p:cNvSpPr txBox="1"/>
              <p:nvPr/>
            </p:nvSpPr>
            <p:spPr>
              <a:xfrm>
                <a:off x="5364088" y="2492896"/>
                <a:ext cx="1067921" cy="461665"/>
              </a:xfrm>
              <a:prstGeom prst="rect">
                <a:avLst/>
              </a:prstGeom>
              <a:noFill/>
              <a:ln w="38100">
                <a:solidFill>
                  <a:schemeClr val="accent3">
                    <a:lumMod val="50000"/>
                  </a:schemeClr>
                </a:solidFill>
              </a:ln>
            </p:spPr>
            <p:txBody>
              <a:bodyPr wrap="none" rtlCol="0">
                <a:spAutoFit/>
              </a:bodyPr>
              <a:lstStyle/>
              <a:p>
                <a:r>
                  <a:rPr lang="en-GB" sz="2400" b="1" dirty="0">
                    <a:latin typeface="Segoe UI Light" panose="020B0502040204020203" pitchFamily="34" charset="0"/>
                  </a:rPr>
                  <a:t>For #1 </a:t>
                </a:r>
              </a:p>
            </p:txBody>
          </p:sp>
          <p:sp>
            <p:nvSpPr>
              <p:cNvPr id="12" name="TextBox 11"/>
              <p:cNvSpPr txBox="1"/>
              <p:nvPr/>
            </p:nvSpPr>
            <p:spPr>
              <a:xfrm>
                <a:off x="7092280" y="2492896"/>
                <a:ext cx="1116011" cy="461665"/>
              </a:xfrm>
              <a:prstGeom prst="rect">
                <a:avLst/>
              </a:prstGeom>
              <a:noFill/>
              <a:ln w="38100">
                <a:solidFill>
                  <a:schemeClr val="accent3">
                    <a:lumMod val="50000"/>
                  </a:schemeClr>
                </a:solidFill>
              </a:ln>
            </p:spPr>
            <p:txBody>
              <a:bodyPr wrap="none" rtlCol="0">
                <a:spAutoFit/>
              </a:bodyPr>
              <a:lstStyle/>
              <a:p>
                <a:r>
                  <a:rPr lang="en-GB" sz="2400" b="1" dirty="0">
                    <a:latin typeface="Segoe UI Light" panose="020B0502040204020203" pitchFamily="34" charset="0"/>
                  </a:rPr>
                  <a:t>For #2 </a:t>
                </a:r>
              </a:p>
            </p:txBody>
          </p:sp>
          <p:sp>
            <p:nvSpPr>
              <p:cNvPr id="13" name="TextBox 12"/>
              <p:cNvSpPr txBox="1"/>
              <p:nvPr/>
            </p:nvSpPr>
            <p:spPr>
              <a:xfrm>
                <a:off x="5364088" y="4869160"/>
                <a:ext cx="1228221" cy="830997"/>
              </a:xfrm>
              <a:prstGeom prst="rect">
                <a:avLst/>
              </a:prstGeom>
              <a:ln w="38100"/>
            </p:spPr>
            <p:style>
              <a:lnRef idx="2">
                <a:schemeClr val="accent2"/>
              </a:lnRef>
              <a:fillRef idx="1">
                <a:schemeClr val="lt1"/>
              </a:fillRef>
              <a:effectRef idx="0">
                <a:schemeClr val="accent2"/>
              </a:effectRef>
              <a:fontRef idx="minor">
                <a:schemeClr val="dk1"/>
              </a:fontRef>
            </p:style>
            <p:txBody>
              <a:bodyPr wrap="none" rtlCol="0">
                <a:spAutoFit/>
              </a:bodyPr>
              <a:lstStyle/>
              <a:p>
                <a:r>
                  <a:rPr lang="en-GB" sz="2400" b="1" dirty="0">
                    <a:latin typeface="Segoe UI Light" panose="020B0502040204020203" pitchFamily="34" charset="0"/>
                  </a:rPr>
                  <a:t>Against </a:t>
                </a:r>
              </a:p>
              <a:p>
                <a:r>
                  <a:rPr lang="en-GB" sz="2400" b="1" dirty="0">
                    <a:latin typeface="Segoe UI Light" panose="020B0502040204020203" pitchFamily="34" charset="0"/>
                  </a:rPr>
                  <a:t>#A</a:t>
                </a:r>
              </a:p>
            </p:txBody>
          </p:sp>
          <p:sp>
            <p:nvSpPr>
              <p:cNvPr id="14" name="TextBox 13"/>
              <p:cNvSpPr txBox="1"/>
              <p:nvPr/>
            </p:nvSpPr>
            <p:spPr>
              <a:xfrm>
                <a:off x="6876256" y="4869160"/>
                <a:ext cx="1228221" cy="830997"/>
              </a:xfrm>
              <a:prstGeom prst="rect">
                <a:avLst/>
              </a:prstGeom>
              <a:ln w="38100"/>
            </p:spPr>
            <p:style>
              <a:lnRef idx="2">
                <a:schemeClr val="accent2"/>
              </a:lnRef>
              <a:fillRef idx="1">
                <a:schemeClr val="lt1"/>
              </a:fillRef>
              <a:effectRef idx="0">
                <a:schemeClr val="accent2"/>
              </a:effectRef>
              <a:fontRef idx="minor">
                <a:schemeClr val="dk1"/>
              </a:fontRef>
            </p:style>
            <p:txBody>
              <a:bodyPr wrap="none" rtlCol="0">
                <a:spAutoFit/>
              </a:bodyPr>
              <a:lstStyle/>
              <a:p>
                <a:r>
                  <a:rPr lang="en-GB" sz="2400" b="1" dirty="0">
                    <a:latin typeface="Segoe UI Light" panose="020B0502040204020203" pitchFamily="34" charset="0"/>
                  </a:rPr>
                  <a:t>Against </a:t>
                </a:r>
              </a:p>
              <a:p>
                <a:r>
                  <a:rPr lang="en-GB" sz="2400" b="1" dirty="0">
                    <a:latin typeface="Segoe UI Light" panose="020B0502040204020203" pitchFamily="34" charset="0"/>
                  </a:rPr>
                  <a:t>#B</a:t>
                </a:r>
              </a:p>
            </p:txBody>
          </p:sp>
          <p:sp>
            <p:nvSpPr>
              <p:cNvPr id="15" name="Down Arrow 14"/>
              <p:cNvSpPr/>
              <p:nvPr/>
            </p:nvSpPr>
            <p:spPr>
              <a:xfrm>
                <a:off x="6516216" y="2924944"/>
                <a:ext cx="360040" cy="576064"/>
              </a:xfrm>
              <a:prstGeom prst="downArrow">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Segoe UI Light" panose="020B0502040204020203" pitchFamily="34" charset="0"/>
                </a:endParaRPr>
              </a:p>
            </p:txBody>
          </p:sp>
          <p:sp>
            <p:nvSpPr>
              <p:cNvPr id="17" name="Right Arrow 16"/>
              <p:cNvSpPr/>
              <p:nvPr/>
            </p:nvSpPr>
            <p:spPr>
              <a:xfrm rot="16200000">
                <a:off x="6444208" y="4365104"/>
                <a:ext cx="576064" cy="288032"/>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Segoe UI Light" panose="020B0502040204020203" pitchFamily="34" charset="0"/>
                </a:endParaRPr>
              </a:p>
            </p:txBody>
          </p:sp>
        </p:grpSp>
        <p:sp>
          <p:nvSpPr>
            <p:cNvPr id="18" name="TextBox 17"/>
            <p:cNvSpPr txBox="1"/>
            <p:nvPr/>
          </p:nvSpPr>
          <p:spPr>
            <a:xfrm>
              <a:off x="6804248" y="1484784"/>
              <a:ext cx="1584176" cy="461665"/>
            </a:xfrm>
            <a:prstGeom prst="rect">
              <a:avLst/>
            </a:prstGeom>
            <a:ln w="38100"/>
          </p:spPr>
          <p:style>
            <a:lnRef idx="2">
              <a:schemeClr val="accent2"/>
            </a:lnRef>
            <a:fillRef idx="1">
              <a:schemeClr val="lt1"/>
            </a:fillRef>
            <a:effectRef idx="0">
              <a:schemeClr val="accent2"/>
            </a:effectRef>
            <a:fontRef idx="minor">
              <a:schemeClr val="dk1"/>
            </a:fontRef>
          </p:style>
          <p:txBody>
            <a:bodyPr wrap="square" rtlCol="0">
              <a:spAutoFit/>
            </a:bodyPr>
            <a:lstStyle/>
            <a:p>
              <a:r>
                <a:rPr lang="en-GB" sz="2400" b="1" dirty="0">
                  <a:latin typeface="Segoe UI Light" panose="020B0502040204020203" pitchFamily="34" charset="0"/>
                </a:rPr>
                <a:t>Against #2</a:t>
              </a:r>
            </a:p>
          </p:txBody>
        </p:sp>
        <p:sp>
          <p:nvSpPr>
            <p:cNvPr id="27" name="Down Arrow 26"/>
            <p:cNvSpPr/>
            <p:nvPr/>
          </p:nvSpPr>
          <p:spPr>
            <a:xfrm>
              <a:off x="7380312" y="2060848"/>
              <a:ext cx="144016" cy="360040"/>
            </a:xfrm>
            <a:prstGeom prst="downArrow">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Segoe UI Light" panose="020B0502040204020203" pitchFamily="34" charset="0"/>
              </a:endParaRPr>
            </a:p>
          </p:txBody>
        </p:sp>
      </p:grpSp>
      <p:sp>
        <p:nvSpPr>
          <p:cNvPr id="4" name="Slide Number Placeholder 3">
            <a:extLst>
              <a:ext uri="{FF2B5EF4-FFF2-40B4-BE49-F238E27FC236}">
                <a16:creationId xmlns:a16="http://schemas.microsoft.com/office/drawing/2014/main" id="{DC6C5DB1-ABF6-4460-AEF4-D4B40A495E88}"/>
              </a:ext>
            </a:extLst>
          </p:cNvPr>
          <p:cNvSpPr>
            <a:spLocks noGrp="1"/>
          </p:cNvSpPr>
          <p:nvPr>
            <p:ph type="sldNum" sz="quarter" idx="12"/>
          </p:nvPr>
        </p:nvSpPr>
        <p:spPr/>
        <p:txBody>
          <a:bodyPr/>
          <a:lstStyle/>
          <a:p>
            <a:fld id="{7B747F37-6BD7-4C2D-A4B8-B1044A8D050E}" type="slidenum">
              <a:rPr lang="en-AU" smtClean="0"/>
              <a:pPr/>
              <a:t>40</a:t>
            </a:fld>
            <a:endParaRPr lang="en-AU"/>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592" y="620688"/>
            <a:ext cx="4968552" cy="940966"/>
          </a:xfrm>
        </p:spPr>
        <p:txBody>
          <a:bodyPr>
            <a:normAutofit/>
          </a:bodyPr>
          <a:lstStyle/>
          <a:p>
            <a:pPr algn="l"/>
            <a:r>
              <a:rPr lang="en-GB" sz="4800" b="1" dirty="0">
                <a:solidFill>
                  <a:schemeClr val="accent3">
                    <a:lumMod val="50000"/>
                  </a:schemeClr>
                </a:solidFill>
              </a:rPr>
              <a:t>Concept maps</a:t>
            </a:r>
            <a:endParaRPr lang="en-GB" sz="4800" dirty="0">
              <a:solidFill>
                <a:schemeClr val="accent3">
                  <a:lumMod val="50000"/>
                </a:schemeClr>
              </a:solidFill>
            </a:endParaRPr>
          </a:p>
        </p:txBody>
      </p:sp>
      <p:sp>
        <p:nvSpPr>
          <p:cNvPr id="3" name="Content Placeholder 2"/>
          <p:cNvSpPr>
            <a:spLocks noGrp="1"/>
          </p:cNvSpPr>
          <p:nvPr>
            <p:ph idx="1"/>
          </p:nvPr>
        </p:nvSpPr>
        <p:spPr>
          <a:xfrm>
            <a:off x="827584" y="2132856"/>
            <a:ext cx="7416824" cy="3744416"/>
          </a:xfrm>
        </p:spPr>
        <p:txBody>
          <a:bodyPr/>
          <a:lstStyle/>
          <a:p>
            <a:pPr marL="0" indent="0">
              <a:buNone/>
            </a:pPr>
            <a:r>
              <a:rPr lang="en-GB" dirty="0"/>
              <a:t> </a:t>
            </a:r>
            <a:r>
              <a:rPr lang="en-GB" sz="2800" dirty="0"/>
              <a:t>“are graphical tools for organizing and representing knowledge. They include concepts, usually enclosed in circles or boxes of some type, and relationships between concepts indicated by a connecting line linking two concepts. Words on the line, referred to as linking words or linking phrases, specify the relationship between the two concepts”</a:t>
            </a:r>
          </a:p>
        </p:txBody>
      </p:sp>
      <p:sp>
        <p:nvSpPr>
          <p:cNvPr id="4" name="TextBox 3"/>
          <p:cNvSpPr txBox="1"/>
          <p:nvPr/>
        </p:nvSpPr>
        <p:spPr>
          <a:xfrm>
            <a:off x="5148064" y="5589240"/>
            <a:ext cx="3108543" cy="461665"/>
          </a:xfrm>
          <a:prstGeom prst="rect">
            <a:avLst/>
          </a:prstGeom>
          <a:ln w="38100"/>
        </p:spPr>
        <p:style>
          <a:lnRef idx="2">
            <a:schemeClr val="accent1"/>
          </a:lnRef>
          <a:fillRef idx="1">
            <a:schemeClr val="lt1"/>
          </a:fillRef>
          <a:effectRef idx="0">
            <a:schemeClr val="accent1"/>
          </a:effectRef>
          <a:fontRef idx="minor">
            <a:schemeClr val="dk1"/>
          </a:fontRef>
        </p:style>
        <p:txBody>
          <a:bodyPr wrap="none" rtlCol="0">
            <a:spAutoFit/>
          </a:bodyPr>
          <a:lstStyle/>
          <a:p>
            <a:r>
              <a:rPr lang="en-GB" dirty="0">
                <a:latin typeface="Segoe UI Light" panose="020B0502040204020203" pitchFamily="34" charset="0"/>
              </a:rPr>
              <a:t> </a:t>
            </a:r>
            <a:r>
              <a:rPr lang="en-GB" sz="2400" dirty="0">
                <a:latin typeface="Segoe UI Light" panose="020B0502040204020203" pitchFamily="34" charset="0"/>
              </a:rPr>
              <a:t>Novak &amp; </a:t>
            </a:r>
            <a:r>
              <a:rPr lang="en-GB" sz="2400" dirty="0" err="1">
                <a:latin typeface="Segoe UI Light" panose="020B0502040204020203" pitchFamily="34" charset="0"/>
              </a:rPr>
              <a:t>Canas</a:t>
            </a:r>
            <a:r>
              <a:rPr lang="en-GB" sz="2400" dirty="0">
                <a:latin typeface="Segoe UI Light" panose="020B0502040204020203" pitchFamily="34" charset="0"/>
              </a:rPr>
              <a:t> (2008)</a:t>
            </a:r>
            <a:endParaRPr lang="en-GB" dirty="0">
              <a:latin typeface="Segoe UI Light" panose="020B0502040204020203" pitchFamily="34" charset="0"/>
            </a:endParaRPr>
          </a:p>
        </p:txBody>
      </p:sp>
      <p:sp>
        <p:nvSpPr>
          <p:cNvPr id="6" name="TextBox 5"/>
          <p:cNvSpPr txBox="1"/>
          <p:nvPr/>
        </p:nvSpPr>
        <p:spPr>
          <a:xfrm>
            <a:off x="251520" y="6093296"/>
            <a:ext cx="3972370" cy="461665"/>
          </a:xfrm>
          <a:prstGeom prst="rect">
            <a:avLst/>
          </a:prstGeom>
        </p:spPr>
        <p:style>
          <a:lnRef idx="2">
            <a:schemeClr val="accent6"/>
          </a:lnRef>
          <a:fillRef idx="1">
            <a:schemeClr val="lt1"/>
          </a:fillRef>
          <a:effectRef idx="0">
            <a:schemeClr val="accent6"/>
          </a:effectRef>
          <a:fontRef idx="minor">
            <a:schemeClr val="dk1"/>
          </a:fontRef>
        </p:style>
        <p:txBody>
          <a:bodyPr wrap="none" rtlCol="0">
            <a:spAutoFit/>
          </a:bodyPr>
          <a:lstStyle/>
          <a:p>
            <a:r>
              <a:rPr lang="en-GB" sz="2400" dirty="0">
                <a:latin typeface="Segoe UI Light" panose="020B0502040204020203" pitchFamily="34" charset="0"/>
              </a:rPr>
              <a:t>Helps develop understanding</a:t>
            </a:r>
          </a:p>
        </p:txBody>
      </p:sp>
      <p:pic>
        <p:nvPicPr>
          <p:cNvPr id="1026" name="Picture 2"/>
          <p:cNvPicPr>
            <a:picLocks noChangeAspect="1" noChangeArrowheads="1"/>
          </p:cNvPicPr>
          <p:nvPr/>
        </p:nvPicPr>
        <p:blipFill>
          <a:blip r:embed="rId3" cstate="print"/>
          <a:srcRect/>
          <a:stretch>
            <a:fillRect/>
          </a:stretch>
        </p:blipFill>
        <p:spPr bwMode="auto">
          <a:xfrm>
            <a:off x="4659661" y="260648"/>
            <a:ext cx="4248472" cy="1584176"/>
          </a:xfrm>
          <a:prstGeom prst="rect">
            <a:avLst/>
          </a:prstGeom>
          <a:noFill/>
          <a:ln w="9525">
            <a:noFill/>
            <a:miter lim="800000"/>
            <a:headEnd/>
            <a:tailEnd/>
          </a:ln>
        </p:spPr>
      </p:pic>
      <p:sp>
        <p:nvSpPr>
          <p:cNvPr id="5" name="Slide Number Placeholder 4">
            <a:extLst>
              <a:ext uri="{FF2B5EF4-FFF2-40B4-BE49-F238E27FC236}">
                <a16:creationId xmlns:a16="http://schemas.microsoft.com/office/drawing/2014/main" id="{AD4851B5-4F6F-475C-BE77-4978E7F6FAAE}"/>
              </a:ext>
            </a:extLst>
          </p:cNvPr>
          <p:cNvSpPr>
            <a:spLocks noGrp="1"/>
          </p:cNvSpPr>
          <p:nvPr>
            <p:ph type="sldNum" sz="quarter" idx="12"/>
          </p:nvPr>
        </p:nvSpPr>
        <p:spPr/>
        <p:txBody>
          <a:bodyPr/>
          <a:lstStyle/>
          <a:p>
            <a:fld id="{7B747F37-6BD7-4C2D-A4B8-B1044A8D050E}" type="slidenum">
              <a:rPr lang="en-AU" smtClean="0"/>
              <a:pPr/>
              <a:t>41</a:t>
            </a:fld>
            <a:endParaRPr lang="en-AU"/>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608" y="476672"/>
            <a:ext cx="3600400" cy="926976"/>
          </a:xfrm>
        </p:spPr>
        <p:txBody>
          <a:bodyPr>
            <a:normAutofit/>
          </a:bodyPr>
          <a:lstStyle/>
          <a:p>
            <a:pPr algn="l"/>
            <a:r>
              <a:rPr lang="en-GB" sz="4800" b="1" dirty="0">
                <a:solidFill>
                  <a:schemeClr val="accent2">
                    <a:lumMod val="50000"/>
                  </a:schemeClr>
                </a:solidFill>
              </a:rPr>
              <a:t>Mind maps</a:t>
            </a:r>
          </a:p>
        </p:txBody>
      </p:sp>
      <p:sp>
        <p:nvSpPr>
          <p:cNvPr id="3" name="Content Placeholder 2"/>
          <p:cNvSpPr>
            <a:spLocks noGrp="1"/>
          </p:cNvSpPr>
          <p:nvPr>
            <p:ph idx="1"/>
          </p:nvPr>
        </p:nvSpPr>
        <p:spPr>
          <a:xfrm>
            <a:off x="395536" y="1412776"/>
            <a:ext cx="6552728" cy="4525963"/>
          </a:xfrm>
        </p:spPr>
        <p:txBody>
          <a:bodyPr/>
          <a:lstStyle/>
          <a:p>
            <a:r>
              <a:rPr lang="en-GB" dirty="0"/>
              <a:t>Show hierarchical relationships around a central idea or key word</a:t>
            </a:r>
          </a:p>
          <a:p>
            <a:r>
              <a:rPr lang="en-GB" dirty="0"/>
              <a:t>Often hand drawn</a:t>
            </a:r>
          </a:p>
          <a:p>
            <a:r>
              <a:rPr lang="en-GB" dirty="0"/>
              <a:t>Useful for planning, generating ideas, seeing connections</a:t>
            </a:r>
          </a:p>
          <a:p>
            <a:r>
              <a:rPr lang="en-GB" dirty="0"/>
              <a:t>An alternative to using lists for planning assignments</a:t>
            </a:r>
          </a:p>
          <a:p>
            <a:pPr lvl="1"/>
            <a:r>
              <a:rPr lang="en-GB" dirty="0"/>
              <a:t>Some people love ‘</a:t>
            </a:r>
            <a:r>
              <a:rPr lang="en-GB" dirty="0" err="1"/>
              <a:t>em</a:t>
            </a:r>
            <a:r>
              <a:rPr lang="en-GB" dirty="0"/>
              <a:t>; others........</a:t>
            </a:r>
          </a:p>
          <a:p>
            <a:endParaRPr lang="en-GB" dirty="0"/>
          </a:p>
        </p:txBody>
      </p:sp>
      <p:sp>
        <p:nvSpPr>
          <p:cNvPr id="5" name="TextBox 4"/>
          <p:cNvSpPr txBox="1"/>
          <p:nvPr/>
        </p:nvSpPr>
        <p:spPr>
          <a:xfrm>
            <a:off x="251520" y="6093296"/>
            <a:ext cx="5634684" cy="461665"/>
          </a:xfrm>
          <a:prstGeom prst="rect">
            <a:avLst/>
          </a:prstGeom>
        </p:spPr>
        <p:style>
          <a:lnRef idx="2">
            <a:schemeClr val="accent6"/>
          </a:lnRef>
          <a:fillRef idx="1">
            <a:schemeClr val="lt1"/>
          </a:fillRef>
          <a:effectRef idx="0">
            <a:schemeClr val="accent6"/>
          </a:effectRef>
          <a:fontRef idx="minor">
            <a:schemeClr val="dk1"/>
          </a:fontRef>
        </p:style>
        <p:txBody>
          <a:bodyPr wrap="none" rtlCol="0">
            <a:spAutoFit/>
          </a:bodyPr>
          <a:lstStyle/>
          <a:p>
            <a:r>
              <a:rPr lang="en-GB" sz="2400" dirty="0">
                <a:latin typeface="Segoe UI Light" panose="020B0502040204020203" pitchFamily="34" charset="0"/>
              </a:rPr>
              <a:t>Helps develop understanding &amp; new ideas</a:t>
            </a:r>
          </a:p>
        </p:txBody>
      </p:sp>
      <p:sp>
        <p:nvSpPr>
          <p:cNvPr id="6" name="TextBox 5"/>
          <p:cNvSpPr txBox="1"/>
          <p:nvPr/>
        </p:nvSpPr>
        <p:spPr>
          <a:xfrm>
            <a:off x="6948264" y="6021288"/>
            <a:ext cx="1692066" cy="369332"/>
          </a:xfrm>
          <a:prstGeom prst="rect">
            <a:avLst/>
          </a:prstGeom>
        </p:spPr>
        <p:style>
          <a:lnRef idx="2">
            <a:schemeClr val="accent4"/>
          </a:lnRef>
          <a:fillRef idx="1">
            <a:schemeClr val="lt1"/>
          </a:fillRef>
          <a:effectRef idx="0">
            <a:schemeClr val="accent4"/>
          </a:effectRef>
          <a:fontRef idx="minor">
            <a:schemeClr val="dk1"/>
          </a:fontRef>
        </p:style>
        <p:txBody>
          <a:bodyPr wrap="none" rtlCol="0">
            <a:spAutoFit/>
          </a:bodyPr>
          <a:lstStyle/>
          <a:p>
            <a:r>
              <a:rPr lang="en-GB" dirty="0">
                <a:latin typeface="Segoe UI Light" panose="020B0502040204020203" pitchFamily="34" charset="0"/>
              </a:rPr>
              <a:t>See Tony </a:t>
            </a:r>
            <a:r>
              <a:rPr lang="en-GB" dirty="0" err="1">
                <a:latin typeface="Segoe UI Light" panose="020B0502040204020203" pitchFamily="34" charset="0"/>
              </a:rPr>
              <a:t>Buzan</a:t>
            </a:r>
            <a:endParaRPr lang="en-GB" dirty="0">
              <a:latin typeface="Segoe UI Light" panose="020B0502040204020203" pitchFamily="34" charset="0"/>
            </a:endParaRPr>
          </a:p>
        </p:txBody>
      </p:sp>
      <p:sp>
        <p:nvSpPr>
          <p:cNvPr id="82946" name="AutoShape 2" descr="data:image/jpg;base64,/9j/4AAQSkZJRgABAQAAAQABAAD/2wCEAAkGBhISEBQUExIWFRUWGRkUGBgYFxkaHBsbFRcWFxUaGBccHCYeGB0kGhwXHy8iIycpLS4tGR4yNTAqNSYrLCoBCQoKDgwOGg8PGiwkHyQsKSoqLC4tKiwsLSwsLCwtLywqLS8vKSwsLCwtLCwqLC0uLDAsKSw2LC8sLCksLCwsKf/AABEIAMABBwMBIgACEQEDEQH/xAAcAAEAAwEBAQEBAAAAAAAAAAAABAUGAwECBwj/xABEEAACAgEDAgQDBgMECQEJAAABAgMRAAQSIQUxBhNBUSIyYSNCUnGBkRShsQcWM5IVJENTYnKCwdFUFzRjg6LS4fDx/8QAGgEBAAMBAQEAAAAAAAAAAAAAAAECAwQFBv/EADMRAAIBAgQDBwMDBAMAAAAAAAABAgMRBBIhMUFRYRNxkaGx0fAFgeEycsEUIlJiFSNC/9oADAMBAAIRAxEAPwD9wxjGAMYxgDGMYAxjGAMYxgDGMYAxjGAMYxgDGMYAxjGAMYxgDGMYAxjGAMZ8yyhVLMQqgEkk0ABySSewyon8WadaO7crbdrIC4IYO24kcKoEchJP4D60MAucZA6X1qPUb9l/AQpuubFgiie49DR9wMn4AxjGAMYxgDGMYAxjGAMh9Z15h08kgXcyqSq/ic8Iv6sVH65MyDL05ySRqJVs3Q2UPoLS8EMpemeOFkjaSRNgBJAAZiY1hVy+0C/nJUfQXlzo+uQy2FflQm5Tdr5lbAw9DyOPqMi6vocjggypIDwVlhRgex+7tPcD9sp9d0wxKxZDDzuEsTO0YIUoNyXvhUKWA2cLuvggVFyme26sbHGUfQptQH8t6eFYwVltizG6BLEkMG+IgWSoVSxJfi8yTQYxld4gWQ6d/K3FrXhSVYqHUyBWHIJTcLHPtzWAWOeK4N0Qa4P0Pscxk2s1VL5upjhuOigejYckChukVmQAFw5q2oE0c+OnR7ZIXOpZ9rFnCxTkOTDFHdVRNoW3H8RHN5F0Uzx2ubfGRtJ1BJL2hhX4kZf23AXknJLp3GMYwBjGMAYzN9U8cwQTmJr4Khmo7VsjdZrsoIJI9SAazRqwIscg85VST2Fj3GMZYDKzrPWxBCZFXzNrrGwU/LbAEsQDVXzxxxdDkWeZjxMipNEYlvVSH4BZ2fCNvnSqOG8sNQv1ZR7ULQi5uyK6WX7ctqbmZ0dYoAtv5c3qVpRANlKS3JJcEmlqx0XRZiP8LTwg/iBmfkMDuJKrZ3vf/O3ucsND06LRwvIxLMFaSWU8s20EsT78DsPyHoMaPxVpZFLCUAeYIhu+HcxVHAW+9h1/U1kF3KMdIr7s5aHw9LEXI1JBdt7ERJyf1uhlxAhCgM24juxAF/oOMrtP4q0bi01EbAsqAg+r3tH60f2OddH4g00pAjmViSAAD3JDMK9wQrG+3wnJKOTZYYxjBUYxjAGMYwBjGeOtgjtfHHf9MAqvEPUpYERo0Dlm8qqJpnUiEmjwvmbQx9A18VkD+99StGUPwAsWHchZzFxGCT2F2SLsUG5q0PRz/wCon/zj/wC3Pg9Gf01U4/VD/VMi7KXlyIvTPF8czxoI3Be/iuNkB+2oblc7rEMhtbHHcZfZTt0jUDldVZHbfFGfcdwAfU/ucbtcncQTD6Fo2/nuXF+hGdrdM46qM6NjKn/u7H7VB/syf9qg9BfzL+o9cvVYEWOQecp4/EUZbyp0aBm+HbKBta+4Vxat+V5z8Pz+UZdM5/wOUJPeFrKH/p5U/llU1cyhOKlZPR+T/JZ9R6ikCb3J9gByzE9lUepOViaGfU/FOxjjPaFDRI/+I45P5Ch+ffK/S9Uhk1Mc07hRISmlRr5AKgv2oFiy8n8SKOeDrclf3al4/wDZq9uC/l+xG0nTIohUcar+QH9e+feo1kcdb3VLIUbiBZPYC/XO2Zrxv4eOqSKp/JVHt7HBVqB9RTex+pyXotDopxjdJ6I0DapB3dRwTyw7AWT+3Oefxsf+8T/MPUWPX25yGOgx1Vt2A7/h+T0+76fzvPlvDsJNkNd7u/rt2/0xqWtDmWUcgYAqQQeQQbB/I59Zx0mlWNFRbpRQs3nbJKPoMz3jR9YIkOk+YMS3IHAUkBiSAFNEX6Ej6g6HPDkNXIP5wh8YaifUMHjEYZ2Lk7+5uwOQgPN9s/ffDEjHR6cupRvLUFT3FChftYAP65m9X/Z59kKKPMXQlygG1QVDFB/yA97snLDq/juCNXEbBpQzxbW+EK4Oxd90dvmNEDtshZUb5TeZU4ZW2aTknsXvUeqQ6dQ80ixqWCBmNDc3yi/c5nur/wBocMKtUbvIoa1FUGR5U2s4JonyZjwCPg5qxeb6/qwHEuulZVaPYdOR9qaXbuSJZGSAl6kWTdvWqsg8Tei6rVaqdZodDFBHuLmWUXK29VVyjV8JYKt7RRrNbmscNUlDtHpHm9PDn9jadI6g0sId4/KYFldSSQGjZkamIG5bFhqFgg5kek+K9M2on1Ekm5mPlQxorSOI4yQDtUErubc3NdxltqPA6TyM+pmmlBNiLzGEaj2CjvlH4Y1q9P1UujnUCPeDDNQ4EllFc+x5AY+oI9shtnRRp03TllblKy020423vw4F7qutyaiNkTQTsjqVJdkisMKPqWHH0yAnQZOCvT4oyCSP9bkBG5mZvlTsSzWPah2AGaHr/X49JGrPVswRFLKm4myfiYhRSgnk+ldyMmaPWJKgZDYIB+osA0w+6aI4OScbqR4RXn7mZHh2Y7T/AAumG0gj7aY1tuh8vI5Njsb5vJMPSNSskcgTTgxRmFBch2qxQnkiz8ijv6H3OaISCyLFjuL5/b9Rn1gjP0RH0Zlo+aEv02Fv1uxkjGMko3cYxjBAxjGAMYxgDKKPxlp/NljYlTEwQnhrJLD5UJZflY/EB8Ivtlrq/N48vZ9d+79KrKCfwuzszGPTlmJYkmY97LV8Xwg2bAoG+Qci5VytwO6eN9NtQtvBYCwI3aiULsCwG07VBLEHj887ReK4mmjiCvcm4qSFA2qaDctdMeBxfI4FjIa+GJAbC6RTW2xCx4K7COX9V4PuM7R+HJgb/iEQ2WuOCNTub5msgmz6n1xfoVzvhF+XuXGuhiaNhKFMdfFvqv1vtn5p1OzqFj0kks0bI0dVz5dgvGkjfOvoD6XVm83Q8LREhpmeYj/eMSP8vyj9si9AgEuok1AACD7GGhxtU8sP+ZrP5VmU4uVkcmIpSrNRendvb53lRLBp9SXZlm00sMBSMyJ8MRssJVUGnYMEbngGNSKOfHS5tVDp98erE6QxlivxTtK7tJwzbfMjVR5VEA0C/BoZuZoFcFXUMDwQQCP2OZXq3gFb8zRuYJRyAGIU/T3X+n0yzzLqbTdWmllWbnwf24E3onjCKYrHJ9nNtBYEOF3Hy7QM6r8Y8yIFO4L1zRy+nhV1KsLB4IOflc7wzO0HUYVjmJAM2xRu+6DKAKY7NyrJzt3bhRAOajwzrOpNJ5cyqFBDs5Ubdu2gkLLQcM9spNlUUbiWcBZjNS2LUa8KyvH7riu814xjGXNxjGMAYxjAM34z0OqdYpNOxPlNuaMdzdASICwV3jG4qjnYSbIJUDMF1HqkWjciGPdrHPKsUlXTkvI4VSqASzAyMNx3EXW4jvoP7Q/7QPJvTaZvtTw7j/Z/8K/8f9Pz7e/2ceBfKUanULcrcop+4D6n/iOUbvoj1qGGhQp/1GIX7Y8+r6fO/wCvCH9nlH+J1tyzN8e1jYUnm2/E38hm+AxjLJWOCviJ15Zpv2XRDM14v6dW3UiPzBGCk0dX5kD0XFepUjePyOaXGSylObhLMjKr0N/LU6Z0n07AMkUxPwqSrL5U4tlFhSAwNUORWVL9H2NZh1MB3NIWVEmG5mDBleMhrBHdgTTMPvHL3yX0DEorPpGJZkUW0BPLMi92jJ5Kjle444yZ1XxAkenSaMiQO8artBfcHcBtoXkkLuP6c5BrUf8A6auuez+/UyscYUGtY8bFt5+DUpyBIFBZ7YjmGwSf8L2NZdeE+t7g4lm3O0nwBrBI2JZAKgqC+8hfQUBfczOl+LdPMqktsdkD+WxG7kbioqw7KPmCXR475awauN/kZW79jfyttbkezcZJi3Hgn4/g7YxjBQYxjAGMYwBjGMAYzwmu+ZTrh1f8SWiZAoSkZpAFX4Hv4PMAZy+0fGjLQHIo2IuazKSLxfp2nMILEhihYC0BDBCC3ofMOz8yPxC6PqO53ZW6gSnwbfKO6Q7dm4FIlAUkeb8V93Q0NlGb07pspVViQwgKqNM4HmNtRUJRBYjLBVs/QccDIuUdRcNe4ndZ1rSt/Cwn4j/iuP8AZoe4v8TDj6Dn2u30mlWNFRRSqAB+mcem9MjgTag+pJ5JPqSfU5LwlxYjFp5pbjGMZJoUvifwxHrI6PwyL8j+30PupzE9D8TT9PlOn1Ckxg1XcpfZkPqp71+1ds/UMpfE/hiPWR0fhkX5H9vofdTmM4O+aO55+Kw0m+2o6TXn0ZaaTVpKgeNgytyCO2dSc/L/AAvDrtNqWjUbQP8AEV+UPsw/7EZo9f1mJXCzOZGKvIAB8AWLbv47cbl72c6aMJVI5mrFqGLdSF5RszSt1KIGvMX97/phepRH74/Xj+uY+Pxpp9oKlaIUkblBUOu4Fx934eTknT+K9O+2pEbfe3bIp3bSQ20X8VEHt7Z0dh80Ne2Zr1YEWDeYDx//AGiCENp9MwMp4dxyI/cA+r/0/PL140lR1R2TcCpKEqeRR/X65jeif2W/62fNcNClMB9579CPYevvnNVpyjset9NnhczniHtqlz+cj4/s18EmVhqtQvwA3GG+8fxm+49vc5+sZ8xxhQABQHAA9AM+solYpi8VPE1HOX2XJDGMZJyjGMYAym1fhpCWaFzCz3vCgGN74PmRH4Wv1Io/XLnGC0ZOOxmW6ZMo2tpYZFAjW4X8v4YWLRqInG1QCTwG7EjK3UdBQrX8PqU5LcJEw3nzzvpH5NzE/wDQntm4xkE5k+CMz4ULxK6yRzAySbhuQ8DYi27cjcSpYn1LenYabGMkq7cBjGMEDGMYAxjGAc9RpkddrqGHeiLHGRl6Lpx2gj/yL/4ybjFiGkz4jgVflUD8gB/TPvGMEjGMYAxjGAM8ZqBPtznueEXgGKOrZrJPLncfrfYfkBwBlZ1PpKajbbupCstxsASkoAdSSD8LUORR44IyF4w8P6mTy44nEbwP5qsb5ZRtiPblSC9/UDK2PwxrEjEcc+xY1KRlWIYhP4nyt529iXgsf8B/X2W+CWh5aXFvUstR4RgcyAu/2lHYGUBQEeO1UL+FiNxs8DnjOS+FguqSSNwsYbzGS73MgkVQF2/CqlyeD+nYjt0TpeoTUSSzMGtAgO8tdSO/CFQIloqNoJ+W8pND4R1sTGQTqZNrqOSKE1Sy0Sp+IzWAaNCjXFZVrZ5SU/8AY3CtRsGjlv03W7pI/wAVlT9QVJ/qBn5rD0/qJd1MrKFSr840dwl2hSY+WH2ZL8Eba9by7i6jqdOkBPDqo3PTMrNVNtZ+WH175zYzE06NF1Kieh04TDTrVVTptXZ+oYzM9H8bxyUswEbe/wB0/r939f3zSg32zy6NenWjmpu56FahUoSy1FY9xjGbGIxjGAMqtf4khhm8tzXwhrsdzu2qq3udjtY0oNce4yx1GoWNSzsFUdyTWZ+YfxEyyxaeytASSMyqdpJU+WD8dEkjcOLsZSU0nbiXjBtX4Huq8axp/sZSfL86qUNttvu7ix+FWawCOwuyBkZvEeskCtFpwqttpX37rE5ikDkIQoA+KxzwfTnLaLpMtANPtAG0LEiqAOOASCQOM7L0Yessx/8AmsP6VjNJ8PnmMsVx+eRK0k++NHKlSyq209xuANH6jtnbIcfTFBBDScc8yOf3BPOTMsr8SrtwGMYySBjGMAYxjAGMYwBjGMAYxjAGMqtSgMr3zW3+mZPrfimODUxIaERJRzXZjW037A9/zPsM8+pjlCbhlOinQlU/T3n6DjM3EAJI6/Go4/PnNJnRh66rRzJWMZRykLqnTo5Vt+NoJDjgr7/mPocxUepYttC77NCuCfb4f/zmi8WdR2oIgeW5b/lH/k/0zn4U6VQ85h34X/uc5/8AksQsWsPQtlWsr6nJUpqcrEE6GX/dP+1/0Oenps9E+UQBzZKj+QJP8s2OM9uWLm00rJkLDRvqzJdK0qmQebyD2X7t+l/i/p9M1Twqw2lQR2oix+2UPVdF5b2PlPI+h9ssP9MomnaaQ0qAlzV1XfgZ819Px2IrVp4XFO809Oq6I9KdCEIqVJaP1KrqngaJ7MR8tvbup/TuP0/bKSObW9PPxLuj/wAyfoe6H9vyzzx94yjbRRtpdTtd3VqVtr7QGux3A3Vl94J8SrrNPQV7iVEcvR3Hbybvnt6++erX+iNU/wCpheDvbT+UdsMXVjTtVWaPJ7+JRdV1UeucP9k9ROg02o3Bd5DFWjcMFDE7V3EWALFc36vjTXaWIvqtJujVxCD/AIUhLbth2W8e3hRuElfEByQc0vUPB+mls7dhPqnH/wBPb+WV6+FtVFxDqgV/C44/Y7h/LOaNTE09Kkc3VezMZU8NU1pyy9Je69jtH/aDo/tNxkTy2CMTE7DeQxZAUDBmXa26u20nkc5fanXJHGZGPwgXfvfah6k+2UL9MlRkkXSwPLe93FIS4Vk3WO/ws45HrkbXanUy6iNGgA2jzAhkFMbrduA5r2+uaVMRlVknfuZlTw+Z3bVu9cCz0OhadhNOPrHH6KPSx6t7n/t3dc8QHTuEWLf9nJKaJFCMfRCAPckr9LPGdFfXH7kCj83b+lZ4+i1TfM2n5BU/ZsfhPccnkH2y0HlWkWVnHM9ZLuOD+NtMDR3/AHudhqlIBa/w7iFB9Tng8a6f4bDgGu6Na/FIrGQV8AGw8369hxfq9Ak+I1pfi5b7AckmzfPPIB59c6no0pu2g57/AGA9Tfv785pnf+L8vczyLmvP2J/TOqJOpZLoHadwIPyqw4PurKf198l5SdL6FLp02RyoAWLH7LuW7nhgPbsB2y6S6F9/WsunfgUatxPcYxkkDGMj6/WiKNpCC20XtUWzHsqqPUk0B9TgEjGZzT+NY9gMqOj+WruoG7axfyynoxIbudoA4urGXcHUInLBJFYq2xgGBpvwn2P0wCRjGMAYxjAGMYwDDeLfFo008kYX42VCrFgANwCgkAFqu/T0Ptn591wyTRx/Z7SR5hDRux+IUAAIzZ/bP3rPiaZUUs7BVHJLEAAfUngZySwdOU873Oqlip0ouMeJ+V+EeuzB9NC8bOTIqlgkq0ASQSWjC8Ae/NZ+o/xieX5gYFCu8MDYKkWCD6gjMT4w8SJqCmjiRmZpQGPwK32MsgdYd7AiS4mpwKW1tl3qwDp6QIui0u5lB+Ik2WI+UE/8K0CfWufXM69SGDpNwWr2XNnLUqN6s66WFtXqST2uz9FHYf8AbNsiAAACgOBkPpPTBBGFHJPLH3P/AIybjAYV4eF56ylrJ9SkY2QxjGd5c46vTB0Kn17fQ+mZ1NOrCTTy3slUxNXBFigQffNRlT1rRWN47jv+XvnifU6M4SjjaP64b9Y8TpoT3pvZ+p+edc/selW200okH4HpW/zfKf5Zpv7Luiy6fTSiaMxs0h4YUaVVAP5XeRfGfU9YYYjC5VNyxyBDtdmd1VBuBD7WBNeWQ24CztsjX9E1AfTRN5gltFBcFTuYCmPwkr8wPYkexz6VfVqmLwyV7xdnfiVnUnrCROxjGcpgMquvaZqSaMXJCd1fiU/Ov6jn9MtcZScc8bF4TySuctNqVkRXU2rDcD9M80msSVQ8bq6mwGUgjg0eR9cp9f0rYHHlmXTScyQi7F8sVA+ZT95PX9xlFoNVqtPvMIWaIlpD8zgVZqx9pGxJCkMr7Qqnn4yIhO+kt/mxM4W1jt83N3jMuvjYIB5sTKdhcgcVtiErUHIZjTKCAvwkNfFHL3pfUBNEHCsnLKVarBR2RgdpI7g9jmhmS8YxgDGMYAyI+gsk+bIL9Awr9OMl5zh1CPe1lbaSrUQaI7g12P0yripbgrtR0Qt3dX7H7SNH5W9vNA8Wa9rym6h0fYopFidWeSN7JjEsg277ILRkAtQorbcg5q5JlUqCQCxoX6kAtQ/QE/oc9ZQRRAIP88o6dtYO3mvncRY56SNljUM5dgACxrk1yeAB/LO2Vekcwy+SfkazET6V3T9PTIPi3xFNpvLWCESu4fg3waCxXXoZXQH2FnJpzzrrs+8I0WMyiePVZ6jgZ14YkMthS4jvZ3ssbCmiRR4vOX9/WI+HSsxo0AxINVyDsoqARuPcc8EC80JNhjMpJ4j1x3bNGK2/BzJZO1mBO5FFAiu4J3L27ZzabVuVaaZYlDxyAKRGaQx71YWzMHVpeDVFEuubrKSjq3YGvyh8ZeHhq9M6ecYW2Ooe/hqRdrCRCdrqeO/IIBBBGSG65v4gjaQ+5G1R+p5yo1Bdpv8AWDujQqrBSQqlhx+dEi85K2LUEsivd2vw8eXcVcjh0vp3lQ+VpWZy7s7OxspuVVZUY/EE+HjdzVd80XR+iLAL+Zz3b/sMnwwqopQAPYZ95pHDrP2s9ZeS7lw9Sba3GMYzpJGMYwBgjGMAzvVulqAyugeGQbWUgEUeao8cHkX7ZmotbL0yZTI5k08j7nl3qu4sHtijGlCL3RKAWHcWHwxn9FdAQQRYOUnUuigo6MvmQvwy82OQbBHIIIBBHsM8iFKeCm+zV6cnst4t8ucfQ3clUWu/r+S20WtjmjWSNw6MLVh2Pp/XjO+YEdJ1UMpbRuGDNHEqAALFGHJkaSIyhHJu9yANw3q5I3oz1YyUleLuYtW3PcZB631dNNA0r2QvAUd2Y8Kq/Unj6dzwDld/fSDcl7grJvL7W2g7Y2CXXxMRIvb1IHc1liC/yHqekxO24rT/AIlJVv3Wr/XIP98NLu2hnJIJAEUnNAMKO2jYI2n71irxF4w0rKDvYWoejHJYBXebpfury1fL61kOKejJTa2JP+imHbUS/wDVsb+ZW8kaXTOp5k3D22qOTzdjPOn9UinVmicOFYoSAasUTVjnuORxkrIUEtiXJvcYxjLFRjGMA46jU7K+Fmv8Iv8AfMrP0BS5ZTqlJ80tQPJlLEEfEK2hmA9OSavnNhjKNN7MGGXwzfmBl1BDUBtCqa8ryzZJPa22jsBxzZy/0Uk0cSRpAaQBQXZRwOB8KgAfplwZBdWLPpeVq+IojqPIBs7N+8EFeCwYWD6bTZ7DgHkgGjpy4zfl7EWIHU453eJXZQS1qEHK196zz6jLJOmSA86iQ/Q1X8qOc+nDzZWmPy/JH+Q9f15/f6Za5jQoxu6jvq9NXt81IS4lZ/oh/wD1Mv7j/wAZz/u2pfeZZS9bd24XXerq6vLfGbdhT5E2RV/3djPzNI35uc7Q9EgXtGv68/1ydkfqGtWGJ5HYKqKWJY0AB7kA0P0OTGjTjqorwFkVU/XWTWLAqRslDcd+1lNOz/D2al8s0PQ/UDO3R9OJInZxYmZiR9DdZR6VZC089AeefLTsCwY/CfgG1gsdKCWc2O6WVzX6aHYiqPQVlWs9TXZL1/HqOJn+qfxCQtBHKI3IqKU9iKICsdrbWHH3TYHFE3kDofiowIYtXvXy1X42DEgMF8tXtmkeQg2Wqt28fdJzYTQq6lWAIPcHKvVdDJXapDJwQklmq7bXHxLWIqVPTdea9/XvGx2h8Qady4Eq2jbWviiVVxd1xTLz25rJ5kHuPQd/ftme1nQ1k/xNMTyzHbIGBLMjkkP3+JEI9toyq0XhciTcySALJG6CkckRGQjcxA5O+uzUAADwCL9ouvgwbjGfMb2AaIv0Pf8AXPiefbXws1/hF5duyuSR4esRMWALfCxQko6ralg1OVCmirAkGrH5Z7N1jTpW6eJb21bqPnsp6+oBr3rKeToULKynTv8AFI8rEKgLGTzbDn7wAkYC/pkePwnECT5MpHxfCzoAPMQo1EC/lJA549KzPtY9fB+xNi11fiiCME7iR8QG1SbKXvoVyFAJJBqgc4dC8RPNIUeLZUavuHI3XtlBP3ae1APJ2MfyDoYK7f4ePbzQlYy1ZBpQ1hRYHwih9M6dSTyoWeVmYIpYRxrydoulX1yrqTf6Iv76L38ibLizzqUysbjXkd3HH/8Afzz66fLLIDUtEehUHj3yn6FFOUQPJvjk5WyrEbaBYOt7g3xNyzVYAPGXEenKySbPmQ7gPxK3cZ40qMo4ntL3WzSutbX0tyXe2dCknCxKbTzEglozRsWvY0RY9jRI/U5FHRKbcIdNdKL8v0QqUHb7pVSPbavsMtNNqVcWP1HqD7HPNZq1iRna6X2BJNmgABySTQAHcnPXhShJXi3b9z9zBtrcqoegBCSsMAJIY0G7jt+2RdZ4QSSvs4kNrZW7IQABeQdoIABIo8d8vND1GOZd0bbhwD34JVWog8g0w4+uSc07Jc34si5WaHp7QgrGkSgm6BeufYH5R9Bxlil0Lq/Wu2fWMvGNiLjGMZYgYxjAGctRqVQWxoduxP8AQZ1xkPoDLdT6Xp5pJHCOTIqo2yKmNeYGtyOdyvXP4VPoMk9O6AQu3b5URO4oDy1cC64UAACh6KBzWaDGZunm/U79CD5RAAABQHAz6xjNSRjGVfWuufw7RDy2fzCR8N2AtE0ADfBJ5oUp57YBaZm/E2vZ3GljZCXFyAMRIBYKhRuUMGAbcu9W2BivpnLWeLJHpIIXV3jEqGQdwWPCot7iUUkc0LXdV1nHpXT5FZgWEk792Nny1LM9O24hnXcQtcL8W2txBpKSigWHR9D8aru3iG7egN8jfO31rtZs8cknnL/OOj0ixoEXsP5+5ztkU45Vru9WQhjGM0JGMYwBjGMAYxjAGZbxPqlllghDPTEk7FWSNiwXy1kWuRR3imUgLYPFiH/7QHdpEj053LuVfmblXkA4VSSGjETiv95zQUnJHRujrFTBT/FSoBIeAF5YltoAEd7vlH0u2smk5qCv8ZKVy70EYMhI+VAI17nt3Nkkn8z7551USKd8Vb2Vo13fLvIJj3fTdWTtNAEQKPT+fucaqDehX37H2PocwdJqn/snf7/nbuLZtTOeHNSdQXYSsaEZDFVV7cFiGCARstbSPvcm/S7XW6VpE2TRrKlhiAavaQRuU8EWAa7ZQa2RtPqP4naxAVlkUF6svGKCjcNzkgoAqgkG2JPF9pvE+ldd3nKtFAyuQrKZK2KynkE2K98uoRl/fB2vy/lbeRF2tGUWp8MI0l75Y1uyvltdFmJVGRhsUqQlAdkTnjJ3QtN5DyF5mk3LGotJLHlqVPzEgX3oetn1oaJXB7G/Tj3HfPcvln/l5EaHyjggEdjn1jGaEDGMYAxjGAMYxgDGMYAxjGAMgPBMxBPkgi6O1mIsUa5HcZPxlXG4K9elsQA8p2gVtQBFoenHNZL0+mVBSKAPp/8AvOdcYUEtUBjGMsBjGMAYxjAGMYwBnKcPxsKj3sE/tRzrjIaurAgJ05u28KPZEC/z5+uStPpVQUor3PqfzPrnXGVUIp3RNxjGMuQRdZoBID2sjabAZWB7qyn5hlNH4aVQdyM5ZxIzBw1lX8wAI/Cruo7VFfCPbNHjM+zV7rQm5V+HemLp4fKUNQJa2VVvcb+7xwKH5AZaYxl0QMYxkgYxjAGMYwD/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dirty="0">
              <a:latin typeface="Segoe UI Light" panose="020B0502040204020203" pitchFamily="34" charset="0"/>
            </a:endParaRPr>
          </a:p>
        </p:txBody>
      </p:sp>
      <p:sp>
        <p:nvSpPr>
          <p:cNvPr id="82948" name="AutoShape 4" descr="data:image/jpg;base64,/9j/4AAQSkZJRgABAQAAAQABAAD/2wCEAAkGBhISEBQUExIWFRUWGRkUGBgYFxkaHBsbFRcWFxUaGBccHCYeGB0kGhwXHy8iIycpLS4tGR4yNTAqNSYrLCoBCQoKDgwOGg8PGiwkHyQsKSoqLC4tKiwsLSwsLCwtLywqLS8vKSwsLCwtLCwqLC0uLDAsKSw2LC8sLCksLCwsKf/AABEIAMABBwMBIgACEQEDEQH/xAAcAAEAAwEBAQEBAAAAAAAAAAAABAUGAwECBwj/xABEEAACAgEDAgQDBgMECQEJAAABAgMRAAQSIQUxBhNBUSIyYSNCUnGBkRShsQcWM5IVJENTYnKCwdFUFzRjg6LS4fDx/8QAGgEBAAMBAQEAAAAAAAAAAAAAAAECAwQFBv/EADMRAAIBAgQDBwMDBAMAAAAAAAABAgMRBBIhMUFRYRNxkaGx0fAFgeEycsEUIlJiFSNC/9oADAMBAAIRAxEAPwD9wxjGAMYxgDGMYAxjGAMYxgDGMYAxjGAMYxgDGMYAxjGAMYxgDGMYAxjGAMZ8yyhVLMQqgEkk0ABySSewyon8WadaO7crbdrIC4IYO24kcKoEchJP4D60MAucZA6X1qPUb9l/AQpuubFgiie49DR9wMn4AxjGAMYxgDGMYAxjGAMh9Z15h08kgXcyqSq/ic8Iv6sVH65MyDL05ySRqJVs3Q2UPoLS8EMpemeOFkjaSRNgBJAAZiY1hVy+0C/nJUfQXlzo+uQy2FflQm5Tdr5lbAw9DyOPqMi6vocjggypIDwVlhRgex+7tPcD9sp9d0wxKxZDDzuEsTO0YIUoNyXvhUKWA2cLuvggVFyme26sbHGUfQptQH8t6eFYwVltizG6BLEkMG+IgWSoVSxJfi8yTQYxld4gWQ6d/K3FrXhSVYqHUyBWHIJTcLHPtzWAWOeK4N0Qa4P0Pscxk2s1VL5upjhuOigejYckChukVmQAFw5q2oE0c+OnR7ZIXOpZ9rFnCxTkOTDFHdVRNoW3H8RHN5F0Uzx2ubfGRtJ1BJL2hhX4kZf23AXknJLp3GMYwBjGMAYzN9U8cwQTmJr4Khmo7VsjdZrsoIJI9SAazRqwIscg85VST2Fj3GMZYDKzrPWxBCZFXzNrrGwU/LbAEsQDVXzxxxdDkWeZjxMipNEYlvVSH4BZ2fCNvnSqOG8sNQv1ZR7ULQi5uyK6WX7ctqbmZ0dYoAtv5c3qVpRANlKS3JJcEmlqx0XRZiP8LTwg/iBmfkMDuJKrZ3vf/O3ucsND06LRwvIxLMFaSWU8s20EsT78DsPyHoMaPxVpZFLCUAeYIhu+HcxVHAW+9h1/U1kF3KMdIr7s5aHw9LEXI1JBdt7ERJyf1uhlxAhCgM24juxAF/oOMrtP4q0bi01EbAsqAg+r3tH60f2OddH4g00pAjmViSAAD3JDMK9wQrG+3wnJKOTZYYxjBUYxjAGMYwBjGeOtgjtfHHf9MAqvEPUpYERo0Dlm8qqJpnUiEmjwvmbQx9A18VkD+99StGUPwAsWHchZzFxGCT2F2SLsUG5q0PRz/wCon/zj/wC3Pg9Gf01U4/VD/VMi7KXlyIvTPF8czxoI3Be/iuNkB+2oblc7rEMhtbHHcZfZTt0jUDldVZHbfFGfcdwAfU/ucbtcncQTD6Fo2/nuXF+hGdrdM46qM6NjKn/u7H7VB/syf9qg9BfzL+o9cvVYEWOQecp4/EUZbyp0aBm+HbKBta+4Vxat+V5z8Pz+UZdM5/wOUJPeFrKH/p5U/llU1cyhOKlZPR+T/JZ9R6ikCb3J9gByzE9lUepOViaGfU/FOxjjPaFDRI/+I45P5Ch+ffK/S9Uhk1Mc07hRISmlRr5AKgv2oFiy8n8SKOeDrclf3al4/wDZq9uC/l+xG0nTIohUcar+QH9e+feo1kcdb3VLIUbiBZPYC/XO2Zrxv4eOqSKp/JVHt7HBVqB9RTex+pyXotDopxjdJ6I0DapB3dRwTyw7AWT+3Oefxsf+8T/MPUWPX25yGOgx1Vt2A7/h+T0+76fzvPlvDsJNkNd7u/rt2/0xqWtDmWUcgYAqQQeQQbB/I59Zx0mlWNFRbpRQs3nbJKPoMz3jR9YIkOk+YMS3IHAUkBiSAFNEX6Ej6g6HPDkNXIP5wh8YaifUMHjEYZ2Lk7+5uwOQgPN9s/ffDEjHR6cupRvLUFT3FChftYAP65m9X/Z59kKKPMXQlygG1QVDFB/yA97snLDq/juCNXEbBpQzxbW+EK4Oxd90dvmNEDtshZUb5TeZU4ZW2aTknsXvUeqQ6dQ80ixqWCBmNDc3yi/c5nur/wBocMKtUbvIoa1FUGR5U2s4JonyZjwCPg5qxeb6/qwHEuulZVaPYdOR9qaXbuSJZGSAl6kWTdvWqsg8Tei6rVaqdZodDFBHuLmWUXK29VVyjV8JYKt7RRrNbmscNUlDtHpHm9PDn9jadI6g0sId4/KYFldSSQGjZkamIG5bFhqFgg5kek+K9M2on1Ekm5mPlQxorSOI4yQDtUErubc3NdxltqPA6TyM+pmmlBNiLzGEaj2CjvlH4Y1q9P1UujnUCPeDDNQ4EllFc+x5AY+oI9shtnRRp03TllblKy020423vw4F7qutyaiNkTQTsjqVJdkisMKPqWHH0yAnQZOCvT4oyCSP9bkBG5mZvlTsSzWPah2AGaHr/X49JGrPVswRFLKm4myfiYhRSgnk+ldyMmaPWJKgZDYIB+osA0w+6aI4OScbqR4RXn7mZHh2Y7T/AAumG0gj7aY1tuh8vI5Njsb5vJMPSNSskcgTTgxRmFBch2qxQnkiz8ijv6H3OaISCyLFjuL5/b9Rn1gjP0RH0Zlo+aEv02Fv1uxkjGMko3cYxjBAxjGAMYxgDKKPxlp/NljYlTEwQnhrJLD5UJZflY/EB8Ivtlrq/N48vZ9d+79KrKCfwuzszGPTlmJYkmY97LV8Xwg2bAoG+Qci5VytwO6eN9NtQtvBYCwI3aiULsCwG07VBLEHj887ReK4mmjiCvcm4qSFA2qaDctdMeBxfI4FjIa+GJAbC6RTW2xCx4K7COX9V4PuM7R+HJgb/iEQ2WuOCNTub5msgmz6n1xfoVzvhF+XuXGuhiaNhKFMdfFvqv1vtn5p1OzqFj0kks0bI0dVz5dgvGkjfOvoD6XVm83Q8LREhpmeYj/eMSP8vyj9si9AgEuok1AACD7GGhxtU8sP+ZrP5VmU4uVkcmIpSrNRendvb53lRLBp9SXZlm00sMBSMyJ8MRssJVUGnYMEbngGNSKOfHS5tVDp98erE6QxlivxTtK7tJwzbfMjVR5VEA0C/BoZuZoFcFXUMDwQQCP2OZXq3gFb8zRuYJRyAGIU/T3X+n0yzzLqbTdWmllWbnwf24E3onjCKYrHJ9nNtBYEOF3Hy7QM6r8Y8yIFO4L1zRy+nhV1KsLB4IOflc7wzO0HUYVjmJAM2xRu+6DKAKY7NyrJzt3bhRAOajwzrOpNJ5cyqFBDs5Ubdu2gkLLQcM9spNlUUbiWcBZjNS2LUa8KyvH7riu814xjGXNxjGMAYxjAM34z0OqdYpNOxPlNuaMdzdASICwV3jG4qjnYSbIJUDMF1HqkWjciGPdrHPKsUlXTkvI4VSqASzAyMNx3EXW4jvoP7Q/7QPJvTaZvtTw7j/Z/8K/8f9Pz7e/2ceBfKUanULcrcop+4D6n/iOUbvoj1qGGhQp/1GIX7Y8+r6fO/wCvCH9nlH+J1tyzN8e1jYUnm2/E38hm+AxjLJWOCviJ15Zpv2XRDM14v6dW3UiPzBGCk0dX5kD0XFepUjePyOaXGSylObhLMjKr0N/LU6Z0n07AMkUxPwqSrL5U4tlFhSAwNUORWVL9H2NZh1MB3NIWVEmG5mDBleMhrBHdgTTMPvHL3yX0DEorPpGJZkUW0BPLMi92jJ5Kjle444yZ1XxAkenSaMiQO8artBfcHcBtoXkkLuP6c5BrUf8A6auuez+/UyscYUGtY8bFt5+DUpyBIFBZ7YjmGwSf8L2NZdeE+t7g4lm3O0nwBrBI2JZAKgqC+8hfQUBfczOl+LdPMqktsdkD+WxG7kbioqw7KPmCXR475awauN/kZW79jfyttbkezcZJi3Hgn4/g7YxjBQYxjAGMYwBjGMAYzwmu+ZTrh1f8SWiZAoSkZpAFX4Hv4PMAZy+0fGjLQHIo2IuazKSLxfp2nMILEhihYC0BDBCC3ofMOz8yPxC6PqO53ZW6gSnwbfKO6Q7dm4FIlAUkeb8V93Q0NlGb07pspVViQwgKqNM4HmNtRUJRBYjLBVs/QccDIuUdRcNe4ndZ1rSt/Cwn4j/iuP8AZoe4v8TDj6Dn2u30mlWNFRRSqAB+mcem9MjgTag+pJ5JPqSfU5LwlxYjFp5pbjGMZJoUvifwxHrI6PwyL8j+30PupzE9D8TT9PlOn1Ckxg1XcpfZkPqp71+1ds/UMpfE/hiPWR0fhkX5H9vofdTmM4O+aO55+Kw0m+2o6TXn0ZaaTVpKgeNgytyCO2dSc/L/AAvDrtNqWjUbQP8AEV+UPsw/7EZo9f1mJXCzOZGKvIAB8AWLbv47cbl72c6aMJVI5mrFqGLdSF5RszSt1KIGvMX97/phepRH74/Xj+uY+Pxpp9oKlaIUkblBUOu4Fx934eTknT+K9O+2pEbfe3bIp3bSQ20X8VEHt7Z0dh80Ne2Zr1YEWDeYDx//AGiCENp9MwMp4dxyI/cA+r/0/PL140lR1R2TcCpKEqeRR/X65jeif2W/62fNcNClMB9579CPYevvnNVpyjset9NnhczniHtqlz+cj4/s18EmVhqtQvwA3GG+8fxm+49vc5+sZ8xxhQABQHAA9AM+solYpi8VPE1HOX2XJDGMZJyjGMYAym1fhpCWaFzCz3vCgGN74PmRH4Wv1Io/XLnGC0ZOOxmW6ZMo2tpYZFAjW4X8v4YWLRqInG1QCTwG7EjK3UdBQrX8PqU5LcJEw3nzzvpH5NzE/wDQntm4xkE5k+CMz4ULxK6yRzAySbhuQ8DYi27cjcSpYn1LenYabGMkq7cBjGMEDGMYAxjGAc9RpkddrqGHeiLHGRl6Lpx2gj/yL/4ybjFiGkz4jgVflUD8gB/TPvGMEjGMYAxjGAM8ZqBPtznueEXgGKOrZrJPLncfrfYfkBwBlZ1PpKajbbupCstxsASkoAdSSD8LUORR44IyF4w8P6mTy44nEbwP5qsb5ZRtiPblSC9/UDK2PwxrEjEcc+xY1KRlWIYhP4nyt529iXgsf8B/X2W+CWh5aXFvUstR4RgcyAu/2lHYGUBQEeO1UL+FiNxs8DnjOS+FguqSSNwsYbzGS73MgkVQF2/CqlyeD+nYjt0TpeoTUSSzMGtAgO8tdSO/CFQIloqNoJ+W8pND4R1sTGQTqZNrqOSKE1Sy0Sp+IzWAaNCjXFZVrZ5SU/8AY3CtRsGjlv03W7pI/wAVlT9QVJ/qBn5rD0/qJd1MrKFSr840dwl2hSY+WH2ZL8Eba9by7i6jqdOkBPDqo3PTMrNVNtZ+WH175zYzE06NF1Kieh04TDTrVVTptXZ+oYzM9H8bxyUswEbe/wB0/r939f3zSg32zy6NenWjmpu56FahUoSy1FY9xjGbGIxjGAMqtf4khhm8tzXwhrsdzu2qq3udjtY0oNce4yx1GoWNSzsFUdyTWZ+YfxEyyxaeytASSMyqdpJU+WD8dEkjcOLsZSU0nbiXjBtX4Huq8axp/sZSfL86qUNttvu7ix+FWawCOwuyBkZvEeskCtFpwqttpX37rE5ikDkIQoA+KxzwfTnLaLpMtANPtAG0LEiqAOOASCQOM7L0Yessx/8AmsP6VjNJ8PnmMsVx+eRK0k++NHKlSyq209xuANH6jtnbIcfTFBBDScc8yOf3BPOTMsr8SrtwGMYySBjGMAYxjAGMYwBjGMAYxjAGMqtSgMr3zW3+mZPrfimODUxIaERJRzXZjW037A9/zPsM8+pjlCbhlOinQlU/T3n6DjM3EAJI6/Go4/PnNJnRh66rRzJWMZRykLqnTo5Vt+NoJDjgr7/mPocxUepYttC77NCuCfb4f/zmi8WdR2oIgeW5b/lH/k/0zn4U6VQ85h34X/uc5/8AksQsWsPQtlWsr6nJUpqcrEE6GX/dP+1/0Oenps9E+UQBzZKj+QJP8s2OM9uWLm00rJkLDRvqzJdK0qmQebyD2X7t+l/i/p9M1Twqw2lQR2oix+2UPVdF5b2PlPI+h9ssP9MomnaaQ0qAlzV1XfgZ819Px2IrVp4XFO809Oq6I9KdCEIqVJaP1KrqngaJ7MR8tvbup/TuP0/bKSObW9PPxLuj/wAyfoe6H9vyzzx94yjbRRtpdTtd3VqVtr7QGux3A3Vl94J8SrrNPQV7iVEcvR3Hbybvnt6++erX+iNU/wCpheDvbT+UdsMXVjTtVWaPJ7+JRdV1UeucP9k9ROg02o3Bd5DFWjcMFDE7V3EWALFc36vjTXaWIvqtJujVxCD/AIUhLbth2W8e3hRuElfEByQc0vUPB+mls7dhPqnH/wBPb+WV6+FtVFxDqgV/C44/Y7h/LOaNTE09Kkc3VezMZU8NU1pyy9Je69jtH/aDo/tNxkTy2CMTE7DeQxZAUDBmXa26u20nkc5fanXJHGZGPwgXfvfah6k+2UL9MlRkkXSwPLe93FIS4Vk3WO/ws45HrkbXanUy6iNGgA2jzAhkFMbrduA5r2+uaVMRlVknfuZlTw+Z3bVu9cCz0OhadhNOPrHH6KPSx6t7n/t3dc8QHTuEWLf9nJKaJFCMfRCAPckr9LPGdFfXH7kCj83b+lZ4+i1TfM2n5BU/ZsfhPccnkH2y0HlWkWVnHM9ZLuOD+NtMDR3/AHudhqlIBa/w7iFB9Tng8a6f4bDgGu6Na/FIrGQV8AGw8369hxfq9Ak+I1pfi5b7AckmzfPPIB59c6no0pu2g57/AGA9Tfv785pnf+L8vczyLmvP2J/TOqJOpZLoHadwIPyqw4PurKf198l5SdL6FLp02RyoAWLH7LuW7nhgPbsB2y6S6F9/WsunfgUatxPcYxkkDGMj6/WiKNpCC20XtUWzHsqqPUk0B9TgEjGZzT+NY9gMqOj+WruoG7axfyynoxIbudoA4urGXcHUInLBJFYq2xgGBpvwn2P0wCRjGMAYxjAGMYwDDeLfFo008kYX42VCrFgANwCgkAFqu/T0Ptn591wyTRx/Z7SR5hDRux+IUAAIzZ/bP3rPiaZUUs7BVHJLEAAfUngZySwdOU873Oqlip0ouMeJ+V+EeuzB9NC8bOTIqlgkq0ASQSWjC8Ae/NZ+o/xieX5gYFCu8MDYKkWCD6gjMT4w8SJqCmjiRmZpQGPwK32MsgdYd7AiS4mpwKW1tl3qwDp6QIui0u5lB+Ik2WI+UE/8K0CfWufXM69SGDpNwWr2XNnLUqN6s66WFtXqST2uz9FHYf8AbNsiAAACgOBkPpPTBBGFHJPLH3P/AIybjAYV4eF56ylrJ9SkY2QxjGd5c46vTB0Kn17fQ+mZ1NOrCTTy3slUxNXBFigQffNRlT1rRWN47jv+XvnifU6M4SjjaP64b9Y8TpoT3pvZ+p+edc/selW200okH4HpW/zfKf5Zpv7Luiy6fTSiaMxs0h4YUaVVAP5XeRfGfU9YYYjC5VNyxyBDtdmd1VBuBD7WBNeWQ24CztsjX9E1AfTRN5gltFBcFTuYCmPwkr8wPYkexz6VfVqmLwyV7xdnfiVnUnrCROxjGcpgMquvaZqSaMXJCd1fiU/Ov6jn9MtcZScc8bF4TySuctNqVkRXU2rDcD9M80msSVQ8bq6mwGUgjg0eR9cp9f0rYHHlmXTScyQi7F8sVA+ZT95PX9xlFoNVqtPvMIWaIlpD8zgVZqx9pGxJCkMr7Qqnn4yIhO+kt/mxM4W1jt83N3jMuvjYIB5sTKdhcgcVtiErUHIZjTKCAvwkNfFHL3pfUBNEHCsnLKVarBR2RgdpI7g9jmhmS8YxgDGMYAyI+gsk+bIL9Awr9OMl5zh1CPe1lbaSrUQaI7g12P0yripbgrtR0Qt3dX7H7SNH5W9vNA8Wa9rym6h0fYopFidWeSN7JjEsg277ILRkAtQorbcg5q5JlUqCQCxoX6kAtQ/QE/oc9ZQRRAIP88o6dtYO3mvncRY56SNljUM5dgACxrk1yeAB/LO2Vekcwy+SfkazET6V3T9PTIPi3xFNpvLWCESu4fg3waCxXXoZXQH2FnJpzzrrs+8I0WMyiePVZ6jgZ14YkMthS4jvZ3ssbCmiRR4vOX9/WI+HSsxo0AxINVyDsoqARuPcc8EC80JNhjMpJ4j1x3bNGK2/BzJZO1mBO5FFAiu4J3L27ZzabVuVaaZYlDxyAKRGaQx71YWzMHVpeDVFEuubrKSjq3YGvyh8ZeHhq9M6ecYW2Ooe/hqRdrCRCdrqeO/IIBBBGSG65v4gjaQ+5G1R+p5yo1Bdpv8AWDujQqrBSQqlhx+dEi85K2LUEsivd2vw8eXcVcjh0vp3lQ+VpWZy7s7OxspuVVZUY/EE+HjdzVd80XR+iLAL+Zz3b/sMnwwqopQAPYZ95pHDrP2s9ZeS7lw9Sba3GMYzpJGMYwBgjGMAzvVulqAyugeGQbWUgEUeao8cHkX7ZmotbL0yZTI5k08j7nl3qu4sHtijGlCL3RKAWHcWHwxn9FdAQQRYOUnUuigo6MvmQvwy82OQbBHIIIBBHsM8iFKeCm+zV6cnst4t8ucfQ3clUWu/r+S20WtjmjWSNw6MLVh2Pp/XjO+YEdJ1UMpbRuGDNHEqAALFGHJkaSIyhHJu9yANw3q5I3oz1YyUleLuYtW3PcZB631dNNA0r2QvAUd2Y8Kq/Unj6dzwDld/fSDcl7grJvL7W2g7Y2CXXxMRIvb1IHc1liC/yHqekxO24rT/AIlJVv3Wr/XIP98NLu2hnJIJAEUnNAMKO2jYI2n71irxF4w0rKDvYWoejHJYBXebpfury1fL61kOKejJTa2JP+imHbUS/wDVsb+ZW8kaXTOp5k3D22qOTzdjPOn9UinVmicOFYoSAasUTVjnuORxkrIUEtiXJvcYxjLFRjGMA46jU7K+Fmv8Iv8AfMrP0BS5ZTqlJ80tQPJlLEEfEK2hmA9OSavnNhjKNN7MGGXwzfmBl1BDUBtCqa8ryzZJPa22jsBxzZy/0Uk0cSRpAaQBQXZRwOB8KgAfplwZBdWLPpeVq+IojqPIBs7N+8EFeCwYWD6bTZ7DgHkgGjpy4zfl7EWIHU453eJXZQS1qEHK196zz6jLJOmSA86iQ/Q1X8qOc+nDzZWmPy/JH+Q9f15/f6Za5jQoxu6jvq9NXt81IS4lZ/oh/wD1Mv7j/wAZz/u2pfeZZS9bd24XXerq6vLfGbdhT5E2RV/3djPzNI35uc7Q9EgXtGv68/1ydkfqGtWGJ5HYKqKWJY0AB7kA0P0OTGjTjqorwFkVU/XWTWLAqRslDcd+1lNOz/D2al8s0PQ/UDO3R9OJInZxYmZiR9DdZR6VZC089AeefLTsCwY/CfgG1gsdKCWc2O6WVzX6aHYiqPQVlWs9TXZL1/HqOJn+qfxCQtBHKI3IqKU9iKICsdrbWHH3TYHFE3kDofiowIYtXvXy1X42DEgMF8tXtmkeQg2Wqt28fdJzYTQq6lWAIPcHKvVdDJXapDJwQklmq7bXHxLWIqVPTdea9/XvGx2h8Qady4Eq2jbWviiVVxd1xTLz25rJ5kHuPQd/ftme1nQ1k/xNMTyzHbIGBLMjkkP3+JEI9toyq0XhciTcySALJG6CkckRGQjcxA5O+uzUAADwCL9ouvgwbjGfMb2AaIv0Pf8AXPiefbXws1/hF5duyuSR4esRMWALfCxQko6ralg1OVCmirAkGrH5Z7N1jTpW6eJb21bqPnsp6+oBr3rKeToULKynTv8AFI8rEKgLGTzbDn7wAkYC/pkePwnECT5MpHxfCzoAPMQo1EC/lJA549KzPtY9fB+xNi11fiiCME7iR8QG1SbKXvoVyFAJJBqgc4dC8RPNIUeLZUavuHI3XtlBP3ae1APJ2MfyDoYK7f4ePbzQlYy1ZBpQ1hRYHwih9M6dSTyoWeVmYIpYRxrydoulX1yrqTf6Iv76L38ibLizzqUysbjXkd3HH/8Afzz66fLLIDUtEehUHj3yn6FFOUQPJvjk5WyrEbaBYOt7g3xNyzVYAPGXEenKySbPmQ7gPxK3cZ40qMo4ntL3WzSutbX0tyXe2dCknCxKbTzEglozRsWvY0RY9jRI/U5FHRKbcIdNdKL8v0QqUHb7pVSPbavsMtNNqVcWP1HqD7HPNZq1iRna6X2BJNmgABySTQAHcnPXhShJXi3b9z9zBtrcqoegBCSsMAJIY0G7jt+2RdZ4QSSvs4kNrZW7IQABeQdoIABIo8d8vND1GOZd0bbhwD34JVWog8g0w4+uSc07Jc34si5WaHp7QgrGkSgm6BeufYH5R9Bxlil0Lq/Wu2fWMvGNiLjGMZYgYxjAGctRqVQWxoduxP8AQZ1xkPoDLdT6Xp5pJHCOTIqo2yKmNeYGtyOdyvXP4VPoMk9O6AQu3b5URO4oDy1cC64UAACh6KBzWaDGZunm/U79CD5RAAABQHAz6xjNSRjGVfWuufw7RDy2fzCR8N2AtE0ADfBJ5oUp57YBaZm/E2vZ3GljZCXFyAMRIBYKhRuUMGAbcu9W2BivpnLWeLJHpIIXV3jEqGQdwWPCot7iUUkc0LXdV1nHpXT5FZgWEk792Nny1LM9O24hnXcQtcL8W2txBpKSigWHR9D8aru3iG7egN8jfO31rtZs8cknnL/OOj0ixoEXsP5+5ztkU45Vru9WQhjGM0JGMYwBjGMAYxjAGZbxPqlllghDPTEk7FWSNiwXy1kWuRR3imUgLYPFiH/7QHdpEj053LuVfmblXkA4VSSGjETiv95zQUnJHRujrFTBT/FSoBIeAF5YltoAEd7vlH0u2smk5qCv8ZKVy70EYMhI+VAI17nt3Nkkn8z7551USKd8Vb2Vo13fLvIJj3fTdWTtNAEQKPT+fucaqDehX37H2PocwdJqn/snf7/nbuLZtTOeHNSdQXYSsaEZDFVV7cFiGCARstbSPvcm/S7XW6VpE2TRrKlhiAavaQRuU8EWAa7ZQa2RtPqP4naxAVlkUF6svGKCjcNzkgoAqgkG2JPF9pvE+ldd3nKtFAyuQrKZK2KynkE2K98uoRl/fB2vy/lbeRF2tGUWp8MI0l75Y1uyvltdFmJVGRhsUqQlAdkTnjJ3QtN5DyF5mk3LGotJLHlqVPzEgX3oetn1oaJXB7G/Tj3HfPcvln/l5EaHyjggEdjn1jGaEDGMYAxjGAMYxgDGMYAxjGAMgPBMxBPkgi6O1mIsUa5HcZPxlXG4K9elsQA8p2gVtQBFoenHNZL0+mVBSKAPp/8AvOdcYUEtUBjGMsBjGMAYxjAGMYwBnKcPxsKj3sE/tRzrjIaurAgJ05u28KPZEC/z5+uStPpVQUor3PqfzPrnXGVUIp3RNxjGMuQRdZoBID2sjabAZWB7qyn5hlNH4aVQdyM5ZxIzBw1lX8wAI/Cruo7VFfCPbNHjM+zV7rQm5V+HemLp4fKUNQJa2VVvcb+7xwKH5AZaYxl0QMYxkgYxjAGMYwD/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dirty="0">
              <a:latin typeface="Segoe UI Light" panose="020B0502040204020203" pitchFamily="34" charset="0"/>
            </a:endParaRPr>
          </a:p>
        </p:txBody>
      </p:sp>
      <p:sp>
        <p:nvSpPr>
          <p:cNvPr id="82950" name="AutoShape 6" descr="data:image/jpg;base64,/9j/4AAQSkZJRgABAQAAAQABAAD/2wCEAAkGBhISEBQUExIWFRUWGRkUGBgYFxkaHBsbFRcWFxUaGBccHCYeGB0kGhwXHy8iIycpLS4tGR4yNTAqNSYrLCoBCQoKDgwOGg8PGiwkHyQsKSoqLC4tKiwsLSwsLCwtLywqLS8vKSwsLCwtLCwqLC0uLDAsKSw2LC8sLCksLCwsKf/AABEIAMABBwMBIgACEQEDEQH/xAAcAAEAAwEBAQEBAAAAAAAAAAAABAUGAwECBwj/xABEEAACAgEDAgQDBgMECQEJAAABAgMRAAQSIQUxBhNBUSIyYSNCUnGBkRShsQcWM5IVJENTYnKCwdFUFzRjg6LS4fDx/8QAGgEBAAMBAQEAAAAAAAAAAAAAAAECAwQFBv/EADMRAAIBAgQDBwMDBAMAAAAAAAABAgMRBBIhMUFRYRNxkaGx0fAFgeEycsEUIlJiFSNC/9oADAMBAAIRAxEAPwD9wxjGAMYxgDGMYAxjGAMYxgDGMYAxjGAMYxgDGMYAxjGAMYxgDGMYAxjGAMZ8yyhVLMQqgEkk0ABySSewyon8WadaO7crbdrIC4IYO24kcKoEchJP4D60MAucZA6X1qPUb9l/AQpuubFgiie49DR9wMn4AxjGAMYxgDGMYAxjGAMh9Z15h08kgXcyqSq/ic8Iv6sVH65MyDL05ySRqJVs3Q2UPoLS8EMpemeOFkjaSRNgBJAAZiY1hVy+0C/nJUfQXlzo+uQy2FflQm5Tdr5lbAw9DyOPqMi6vocjggypIDwVlhRgex+7tPcD9sp9d0wxKxZDDzuEsTO0YIUoNyXvhUKWA2cLuvggVFyme26sbHGUfQptQH8t6eFYwVltizG6BLEkMG+IgWSoVSxJfi8yTQYxld4gWQ6d/K3FrXhSVYqHUyBWHIJTcLHPtzWAWOeK4N0Qa4P0Pscxk2s1VL5upjhuOigejYckChukVmQAFw5q2oE0c+OnR7ZIXOpZ9rFnCxTkOTDFHdVRNoW3H8RHN5F0Uzx2ubfGRtJ1BJL2hhX4kZf23AXknJLp3GMYwBjGMAYzN9U8cwQTmJr4Khmo7VsjdZrsoIJI9SAazRqwIscg85VST2Fj3GMZYDKzrPWxBCZFXzNrrGwU/LbAEsQDVXzxxxdDkWeZjxMipNEYlvVSH4BZ2fCNvnSqOG8sNQv1ZR7ULQi5uyK6WX7ctqbmZ0dYoAtv5c3qVpRANlKS3JJcEmlqx0XRZiP8LTwg/iBmfkMDuJKrZ3vf/O3ucsND06LRwvIxLMFaSWU8s20EsT78DsPyHoMaPxVpZFLCUAeYIhu+HcxVHAW+9h1/U1kF3KMdIr7s5aHw9LEXI1JBdt7ERJyf1uhlxAhCgM24juxAF/oOMrtP4q0bi01EbAsqAg+r3tH60f2OddH4g00pAjmViSAAD3JDMK9wQrG+3wnJKOTZYYxjBUYxjAGMYwBjGeOtgjtfHHf9MAqvEPUpYERo0Dlm8qqJpnUiEmjwvmbQx9A18VkD+99StGUPwAsWHchZzFxGCT2F2SLsUG5q0PRz/wCon/zj/wC3Pg9Gf01U4/VD/VMi7KXlyIvTPF8czxoI3Be/iuNkB+2oblc7rEMhtbHHcZfZTt0jUDldVZHbfFGfcdwAfU/ucbtcncQTD6Fo2/nuXF+hGdrdM46qM6NjKn/u7H7VB/syf9qg9BfzL+o9cvVYEWOQecp4/EUZbyp0aBm+HbKBta+4Vxat+V5z8Pz+UZdM5/wOUJPeFrKH/p5U/llU1cyhOKlZPR+T/JZ9R6ikCb3J9gByzE9lUepOViaGfU/FOxjjPaFDRI/+I45P5Ch+ffK/S9Uhk1Mc07hRISmlRr5AKgv2oFiy8n8SKOeDrclf3al4/wDZq9uC/l+xG0nTIohUcar+QH9e+feo1kcdb3VLIUbiBZPYC/XO2Zrxv4eOqSKp/JVHt7HBVqB9RTex+pyXotDopxjdJ6I0DapB3dRwTyw7AWT+3Oefxsf+8T/MPUWPX25yGOgx1Vt2A7/h+T0+76fzvPlvDsJNkNd7u/rt2/0xqWtDmWUcgYAqQQeQQbB/I59Zx0mlWNFRbpRQs3nbJKPoMz3jR9YIkOk+YMS3IHAUkBiSAFNEX6Ej6g6HPDkNXIP5wh8YaifUMHjEYZ2Lk7+5uwOQgPN9s/ffDEjHR6cupRvLUFT3FChftYAP65m9X/Z59kKKPMXQlygG1QVDFB/yA97snLDq/juCNXEbBpQzxbW+EK4Oxd90dvmNEDtshZUb5TeZU4ZW2aTknsXvUeqQ6dQ80ixqWCBmNDc3yi/c5nur/wBocMKtUbvIoa1FUGR5U2s4JonyZjwCPg5qxeb6/qwHEuulZVaPYdOR9qaXbuSJZGSAl6kWTdvWqsg8Tei6rVaqdZodDFBHuLmWUXK29VVyjV8JYKt7RRrNbmscNUlDtHpHm9PDn9jadI6g0sId4/KYFldSSQGjZkamIG5bFhqFgg5kek+K9M2on1Ekm5mPlQxorSOI4yQDtUErubc3NdxltqPA6TyM+pmmlBNiLzGEaj2CjvlH4Y1q9P1UujnUCPeDDNQ4EllFc+x5AY+oI9shtnRRp03TllblKy020423vw4F7qutyaiNkTQTsjqVJdkisMKPqWHH0yAnQZOCvT4oyCSP9bkBG5mZvlTsSzWPah2AGaHr/X49JGrPVswRFLKm4myfiYhRSgnk+ldyMmaPWJKgZDYIB+osA0w+6aI4OScbqR4RXn7mZHh2Y7T/AAumG0gj7aY1tuh8vI5Njsb5vJMPSNSskcgTTgxRmFBch2qxQnkiz8ijv6H3OaISCyLFjuL5/b9Rn1gjP0RH0Zlo+aEv02Fv1uxkjGMko3cYxjBAxjGAMYxgDKKPxlp/NljYlTEwQnhrJLD5UJZflY/EB8Ivtlrq/N48vZ9d+79KrKCfwuzszGPTlmJYkmY97LV8Xwg2bAoG+Qci5VytwO6eN9NtQtvBYCwI3aiULsCwG07VBLEHj887ReK4mmjiCvcm4qSFA2qaDctdMeBxfI4FjIa+GJAbC6RTW2xCx4K7COX9V4PuM7R+HJgb/iEQ2WuOCNTub5msgmz6n1xfoVzvhF+XuXGuhiaNhKFMdfFvqv1vtn5p1OzqFj0kks0bI0dVz5dgvGkjfOvoD6XVm83Q8LREhpmeYj/eMSP8vyj9si9AgEuok1AACD7GGhxtU8sP+ZrP5VmU4uVkcmIpSrNRendvb53lRLBp9SXZlm00sMBSMyJ8MRssJVUGnYMEbngGNSKOfHS5tVDp98erE6QxlivxTtK7tJwzbfMjVR5VEA0C/BoZuZoFcFXUMDwQQCP2OZXq3gFb8zRuYJRyAGIU/T3X+n0yzzLqbTdWmllWbnwf24E3onjCKYrHJ9nNtBYEOF3Hy7QM6r8Y8yIFO4L1zRy+nhV1KsLB4IOflc7wzO0HUYVjmJAM2xRu+6DKAKY7NyrJzt3bhRAOajwzrOpNJ5cyqFBDs5Ubdu2gkLLQcM9spNlUUbiWcBZjNS2LUa8KyvH7riu814xjGXNxjGMAYxjAM34z0OqdYpNOxPlNuaMdzdASICwV3jG4qjnYSbIJUDMF1HqkWjciGPdrHPKsUlXTkvI4VSqASzAyMNx3EXW4jvoP7Q/7QPJvTaZvtTw7j/Z/8K/8f9Pz7e/2ceBfKUanULcrcop+4D6n/iOUbvoj1qGGhQp/1GIX7Y8+r6fO/wCvCH9nlH+J1tyzN8e1jYUnm2/E38hm+AxjLJWOCviJ15Zpv2XRDM14v6dW3UiPzBGCk0dX5kD0XFepUjePyOaXGSylObhLMjKr0N/LU6Z0n07AMkUxPwqSrL5U4tlFhSAwNUORWVL9H2NZh1MB3NIWVEmG5mDBleMhrBHdgTTMPvHL3yX0DEorPpGJZkUW0BPLMi92jJ5Kjle444yZ1XxAkenSaMiQO8artBfcHcBtoXkkLuP6c5BrUf8A6auuez+/UyscYUGtY8bFt5+DUpyBIFBZ7YjmGwSf8L2NZdeE+t7g4lm3O0nwBrBI2JZAKgqC+8hfQUBfczOl+LdPMqktsdkD+WxG7kbioqw7KPmCXR475awauN/kZW79jfyttbkezcZJi3Hgn4/g7YxjBQYxjAGMYwBjGMAYzwmu+ZTrh1f8SWiZAoSkZpAFX4Hv4PMAZy+0fGjLQHIo2IuazKSLxfp2nMILEhihYC0BDBCC3ofMOz8yPxC6PqO53ZW6gSnwbfKO6Q7dm4FIlAUkeb8V93Q0NlGb07pspVViQwgKqNM4HmNtRUJRBYjLBVs/QccDIuUdRcNe4ndZ1rSt/Cwn4j/iuP8AZoe4v8TDj6Dn2u30mlWNFRRSqAB+mcem9MjgTag+pJ5JPqSfU5LwlxYjFp5pbjGMZJoUvifwxHrI6PwyL8j+30PupzE9D8TT9PlOn1Ckxg1XcpfZkPqp71+1ds/UMpfE/hiPWR0fhkX5H9vofdTmM4O+aO55+Kw0m+2o6TXn0ZaaTVpKgeNgytyCO2dSc/L/AAvDrtNqWjUbQP8AEV+UPsw/7EZo9f1mJXCzOZGKvIAB8AWLbv47cbl72c6aMJVI5mrFqGLdSF5RszSt1KIGvMX97/phepRH74/Xj+uY+Pxpp9oKlaIUkblBUOu4Fx934eTknT+K9O+2pEbfe3bIp3bSQ20X8VEHt7Z0dh80Ne2Zr1YEWDeYDx//AGiCENp9MwMp4dxyI/cA+r/0/PL140lR1R2TcCpKEqeRR/X65jeif2W/62fNcNClMB9579CPYevvnNVpyjset9NnhczniHtqlz+cj4/s18EmVhqtQvwA3GG+8fxm+49vc5+sZ8xxhQABQHAA9AM+solYpi8VPE1HOX2XJDGMZJyjGMYAym1fhpCWaFzCz3vCgGN74PmRH4Wv1Io/XLnGC0ZOOxmW6ZMo2tpYZFAjW4X8v4YWLRqInG1QCTwG7EjK3UdBQrX8PqU5LcJEw3nzzvpH5NzE/wDQntm4xkE5k+CMz4ULxK6yRzAySbhuQ8DYi27cjcSpYn1LenYabGMkq7cBjGMEDGMYAxjGAc9RpkddrqGHeiLHGRl6Lpx2gj/yL/4ybjFiGkz4jgVflUD8gB/TPvGMEjGMYAxjGAM8ZqBPtznueEXgGKOrZrJPLncfrfYfkBwBlZ1PpKajbbupCstxsASkoAdSSD8LUORR44IyF4w8P6mTy44nEbwP5qsb5ZRtiPblSC9/UDK2PwxrEjEcc+xY1KRlWIYhP4nyt529iXgsf8B/X2W+CWh5aXFvUstR4RgcyAu/2lHYGUBQEeO1UL+FiNxs8DnjOS+FguqSSNwsYbzGS73MgkVQF2/CqlyeD+nYjt0TpeoTUSSzMGtAgO8tdSO/CFQIloqNoJ+W8pND4R1sTGQTqZNrqOSKE1Sy0Sp+IzWAaNCjXFZVrZ5SU/8AY3CtRsGjlv03W7pI/wAVlT9QVJ/qBn5rD0/qJd1MrKFSr840dwl2hSY+WH2ZL8Eba9by7i6jqdOkBPDqo3PTMrNVNtZ+WH175zYzE06NF1Kieh04TDTrVVTptXZ+oYzM9H8bxyUswEbe/wB0/r939f3zSg32zy6NenWjmpu56FahUoSy1FY9xjGbGIxjGAMqtf4khhm8tzXwhrsdzu2qq3udjtY0oNce4yx1GoWNSzsFUdyTWZ+YfxEyyxaeytASSMyqdpJU+WD8dEkjcOLsZSU0nbiXjBtX4Huq8axp/sZSfL86qUNttvu7ix+FWawCOwuyBkZvEeskCtFpwqttpX37rE5ikDkIQoA+KxzwfTnLaLpMtANPtAG0LEiqAOOASCQOM7L0Yessx/8AmsP6VjNJ8PnmMsVx+eRK0k++NHKlSyq209xuANH6jtnbIcfTFBBDScc8yOf3BPOTMsr8SrtwGMYySBjGMAYxjAGMYwBjGMAYxjAGMqtSgMr3zW3+mZPrfimODUxIaERJRzXZjW037A9/zPsM8+pjlCbhlOinQlU/T3n6DjM3EAJI6/Go4/PnNJnRh66rRzJWMZRykLqnTo5Vt+NoJDjgr7/mPocxUepYttC77NCuCfb4f/zmi8WdR2oIgeW5b/lH/k/0zn4U6VQ85h34X/uc5/8AksQsWsPQtlWsr6nJUpqcrEE6GX/dP+1/0Oenps9E+UQBzZKj+QJP8s2OM9uWLm00rJkLDRvqzJdK0qmQebyD2X7t+l/i/p9M1Twqw2lQR2oix+2UPVdF5b2PlPI+h9ssP9MomnaaQ0qAlzV1XfgZ819Px2IrVp4XFO809Oq6I9KdCEIqVJaP1KrqngaJ7MR8tvbup/TuP0/bKSObW9PPxLuj/wAyfoe6H9vyzzx94yjbRRtpdTtd3VqVtr7QGux3A3Vl94J8SrrNPQV7iVEcvR3Hbybvnt6++erX+iNU/wCpheDvbT+UdsMXVjTtVWaPJ7+JRdV1UeucP9k9ROg02o3Bd5DFWjcMFDE7V3EWALFc36vjTXaWIvqtJujVxCD/AIUhLbth2W8e3hRuElfEByQc0vUPB+mls7dhPqnH/wBPb+WV6+FtVFxDqgV/C44/Y7h/LOaNTE09Kkc3VezMZU8NU1pyy9Je69jtH/aDo/tNxkTy2CMTE7DeQxZAUDBmXa26u20nkc5fanXJHGZGPwgXfvfah6k+2UL9MlRkkXSwPLe93FIS4Vk3WO/ws45HrkbXanUy6iNGgA2jzAhkFMbrduA5r2+uaVMRlVknfuZlTw+Z3bVu9cCz0OhadhNOPrHH6KPSx6t7n/t3dc8QHTuEWLf9nJKaJFCMfRCAPckr9LPGdFfXH7kCj83b+lZ4+i1TfM2n5BU/ZsfhPccnkH2y0HlWkWVnHM9ZLuOD+NtMDR3/AHudhqlIBa/w7iFB9Tng8a6f4bDgGu6Na/FIrGQV8AGw8369hxfq9Ak+I1pfi5b7AckmzfPPIB59c6no0pu2g57/AGA9Tfv785pnf+L8vczyLmvP2J/TOqJOpZLoHadwIPyqw4PurKf198l5SdL6FLp02RyoAWLH7LuW7nhgPbsB2y6S6F9/WsunfgUatxPcYxkkDGMj6/WiKNpCC20XtUWzHsqqPUk0B9TgEjGZzT+NY9gMqOj+WruoG7axfyynoxIbudoA4urGXcHUInLBJFYq2xgGBpvwn2P0wCRjGMAYxjAGMYwDDeLfFo008kYX42VCrFgANwCgkAFqu/T0Ptn591wyTRx/Z7SR5hDRux+IUAAIzZ/bP3rPiaZUUs7BVHJLEAAfUngZySwdOU873Oqlip0ouMeJ+V+EeuzB9NC8bOTIqlgkq0ASQSWjC8Ae/NZ+o/xieX5gYFCu8MDYKkWCD6gjMT4w8SJqCmjiRmZpQGPwK32MsgdYd7AiS4mpwKW1tl3qwDp6QIui0u5lB+Ik2WI+UE/8K0CfWufXM69SGDpNwWr2XNnLUqN6s66WFtXqST2uz9FHYf8AbNsiAAACgOBkPpPTBBGFHJPLH3P/AIybjAYV4eF56ylrJ9SkY2QxjGd5c46vTB0Kn17fQ+mZ1NOrCTTy3slUxNXBFigQffNRlT1rRWN47jv+XvnifU6M4SjjaP64b9Y8TpoT3pvZ+p+edc/selW200okH4HpW/zfKf5Zpv7Luiy6fTSiaMxs0h4YUaVVAP5XeRfGfU9YYYjC5VNyxyBDtdmd1VBuBD7WBNeWQ24CztsjX9E1AfTRN5gltFBcFTuYCmPwkr8wPYkexz6VfVqmLwyV7xdnfiVnUnrCROxjGcpgMquvaZqSaMXJCd1fiU/Ov6jn9MtcZScc8bF4TySuctNqVkRXU2rDcD9M80msSVQ8bq6mwGUgjg0eR9cp9f0rYHHlmXTScyQi7F8sVA+ZT95PX9xlFoNVqtPvMIWaIlpD8zgVZqx9pGxJCkMr7Qqnn4yIhO+kt/mxM4W1jt83N3jMuvjYIB5sTKdhcgcVtiErUHIZjTKCAvwkNfFHL3pfUBNEHCsnLKVarBR2RgdpI7g9jmhmS8YxgDGMYAyI+gsk+bIL9Awr9OMl5zh1CPe1lbaSrUQaI7g12P0yripbgrtR0Qt3dX7H7SNH5W9vNA8Wa9rym6h0fYopFidWeSN7JjEsg277ILRkAtQorbcg5q5JlUqCQCxoX6kAtQ/QE/oc9ZQRRAIP88o6dtYO3mvncRY56SNljUM5dgACxrk1yeAB/LO2Vekcwy+SfkazET6V3T9PTIPi3xFNpvLWCESu4fg3waCxXXoZXQH2FnJpzzrrs+8I0WMyiePVZ6jgZ14YkMthS4jvZ3ssbCmiRR4vOX9/WI+HSsxo0AxINVyDsoqARuPcc8EC80JNhjMpJ4j1x3bNGK2/BzJZO1mBO5FFAiu4J3L27ZzabVuVaaZYlDxyAKRGaQx71YWzMHVpeDVFEuubrKSjq3YGvyh8ZeHhq9M6ecYW2Ooe/hqRdrCRCdrqeO/IIBBBGSG65v4gjaQ+5G1R+p5yo1Bdpv8AWDujQqrBSQqlhx+dEi85K2LUEsivd2vw8eXcVcjh0vp3lQ+VpWZy7s7OxspuVVZUY/EE+HjdzVd80XR+iLAL+Zz3b/sMnwwqopQAPYZ95pHDrP2s9ZeS7lw9Sba3GMYzpJGMYwBgjGMAzvVulqAyugeGQbWUgEUeao8cHkX7ZmotbL0yZTI5k08j7nl3qu4sHtijGlCL3RKAWHcWHwxn9FdAQQRYOUnUuigo6MvmQvwy82OQbBHIIIBBHsM8iFKeCm+zV6cnst4t8ucfQ3clUWu/r+S20WtjmjWSNw6MLVh2Pp/XjO+YEdJ1UMpbRuGDNHEqAALFGHJkaSIyhHJu9yANw3q5I3oz1YyUleLuYtW3PcZB631dNNA0r2QvAUd2Y8Kq/Unj6dzwDld/fSDcl7grJvL7W2g7Y2CXXxMRIvb1IHc1liC/yHqekxO24rT/AIlJVv3Wr/XIP98NLu2hnJIJAEUnNAMKO2jYI2n71irxF4w0rKDvYWoejHJYBXebpfury1fL61kOKejJTa2JP+imHbUS/wDVsb+ZW8kaXTOp5k3D22qOTzdjPOn9UinVmicOFYoSAasUTVjnuORxkrIUEtiXJvcYxjLFRjGMA46jU7K+Fmv8Iv8AfMrP0BS5ZTqlJ80tQPJlLEEfEK2hmA9OSavnNhjKNN7MGGXwzfmBl1BDUBtCqa8ryzZJPa22jsBxzZy/0Uk0cSRpAaQBQXZRwOB8KgAfplwZBdWLPpeVq+IojqPIBs7N+8EFeCwYWD6bTZ7DgHkgGjpy4zfl7EWIHU453eJXZQS1qEHK196zz6jLJOmSA86iQ/Q1X8qOc+nDzZWmPy/JH+Q9f15/f6Za5jQoxu6jvq9NXt81IS4lZ/oh/wD1Mv7j/wAZz/u2pfeZZS9bd24XXerq6vLfGbdhT5E2RV/3djPzNI35uc7Q9EgXtGv68/1ydkfqGtWGJ5HYKqKWJY0AB7kA0P0OTGjTjqorwFkVU/XWTWLAqRslDcd+1lNOz/D2al8s0PQ/UDO3R9OJInZxYmZiR9DdZR6VZC089AeefLTsCwY/CfgG1gsdKCWc2O6WVzX6aHYiqPQVlWs9TXZL1/HqOJn+qfxCQtBHKI3IqKU9iKICsdrbWHH3TYHFE3kDofiowIYtXvXy1X42DEgMF8tXtmkeQg2Wqt28fdJzYTQq6lWAIPcHKvVdDJXapDJwQklmq7bXHxLWIqVPTdea9/XvGx2h8Qady4Eq2jbWviiVVxd1xTLz25rJ5kHuPQd/ftme1nQ1k/xNMTyzHbIGBLMjkkP3+JEI9toyq0XhciTcySALJG6CkckRGQjcxA5O+uzUAADwCL9ouvgwbjGfMb2AaIv0Pf8AXPiefbXws1/hF5duyuSR4esRMWALfCxQko6ralg1OVCmirAkGrH5Z7N1jTpW6eJb21bqPnsp6+oBr3rKeToULKynTv8AFI8rEKgLGTzbDn7wAkYC/pkePwnECT5MpHxfCzoAPMQo1EC/lJA549KzPtY9fB+xNi11fiiCME7iR8QG1SbKXvoVyFAJJBqgc4dC8RPNIUeLZUavuHI3XtlBP3ae1APJ2MfyDoYK7f4ePbzQlYy1ZBpQ1hRYHwih9M6dSTyoWeVmYIpYRxrydoulX1yrqTf6Iv76L38ibLizzqUysbjXkd3HH/8Afzz66fLLIDUtEehUHj3yn6FFOUQPJvjk5WyrEbaBYOt7g3xNyzVYAPGXEenKySbPmQ7gPxK3cZ40qMo4ntL3WzSutbX0tyXe2dCknCxKbTzEglozRsWvY0RY9jRI/U5FHRKbcIdNdKL8v0QqUHb7pVSPbavsMtNNqVcWP1HqD7HPNZq1iRna6X2BJNmgABySTQAHcnPXhShJXi3b9z9zBtrcqoegBCSsMAJIY0G7jt+2RdZ4QSSvs4kNrZW7IQABeQdoIABIo8d8vND1GOZd0bbhwD34JVWog8g0w4+uSc07Jc34si5WaHp7QgrGkSgm6BeufYH5R9Bxlil0Lq/Wu2fWMvGNiLjGMZYgYxjAGctRqVQWxoduxP8AQZ1xkPoDLdT6Xp5pJHCOTIqo2yKmNeYGtyOdyvXP4VPoMk9O6AQu3b5URO4oDy1cC64UAACh6KBzWaDGZunm/U79CD5RAAABQHAz6xjNSRjGVfWuufw7RDy2fzCR8N2AtE0ADfBJ5oUp57YBaZm/E2vZ3GljZCXFyAMRIBYKhRuUMGAbcu9W2BivpnLWeLJHpIIXV3jEqGQdwWPCot7iUUkc0LXdV1nHpXT5FZgWEk792Nny1LM9O24hnXcQtcL8W2txBpKSigWHR9D8aru3iG7egN8jfO31rtZs8cknnL/OOj0ixoEXsP5+5ztkU45Vru9WQhjGM0JGMYwBjGMAYxjAGZbxPqlllghDPTEk7FWSNiwXy1kWuRR3imUgLYPFiH/7QHdpEj053LuVfmblXkA4VSSGjETiv95zQUnJHRujrFTBT/FSoBIeAF5YltoAEd7vlH0u2smk5qCv8ZKVy70EYMhI+VAI17nt3Nkkn8z7551USKd8Vb2Vo13fLvIJj3fTdWTtNAEQKPT+fucaqDehX37H2PocwdJqn/snf7/nbuLZtTOeHNSdQXYSsaEZDFVV7cFiGCARstbSPvcm/S7XW6VpE2TRrKlhiAavaQRuU8EWAa7ZQa2RtPqP4naxAVlkUF6svGKCjcNzkgoAqgkG2JPF9pvE+ldd3nKtFAyuQrKZK2KynkE2K98uoRl/fB2vy/lbeRF2tGUWp8MI0l75Y1uyvltdFmJVGRhsUqQlAdkTnjJ3QtN5DyF5mk3LGotJLHlqVPzEgX3oetn1oaJXB7G/Tj3HfPcvln/l5EaHyjggEdjn1jGaEDGMYAxjGAMYxgDGMYAxjGAMgPBMxBPkgi6O1mIsUa5HcZPxlXG4K9elsQA8p2gVtQBFoenHNZL0+mVBSKAPp/8AvOdcYUEtUBjGMsBjGMAYxjAGMYwBnKcPxsKj3sE/tRzrjIaurAgJ05u28KPZEC/z5+uStPpVQUor3PqfzPrnXGVUIp3RNxjGMuQRdZoBID2sjabAZWB7qyn5hlNH4aVQdyM5ZxIzBw1lX8wAI/Cruo7VFfCPbNHjM+zV7rQm5V+HemLp4fKUNQJa2VVvcb+7xwKH5AZaYxl0QMYxkgYxjAGMYwD/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dirty="0">
              <a:latin typeface="Segoe UI Light" panose="020B0502040204020203" pitchFamily="34" charset="0"/>
            </a:endParaRPr>
          </a:p>
        </p:txBody>
      </p:sp>
      <p:sp>
        <p:nvSpPr>
          <p:cNvPr id="82952" name="AutoShape 8" descr="data:image/jpg;base64,/9j/4AAQSkZJRgABAQAAAQABAAD/2wCEAAkGBhISEBQUExIWFRUWGRkUGBgYFxkaHBsbFRcWFxUaGBccHCYeGB0kGhwXHy8iIycpLS4tGR4yNTAqNSYrLCoBCQoKDgwOGg8PGiwkHyQsKSoqLC4tKiwsLSwsLCwtLywqLS8vKSwsLCwtLCwqLC0uLDAsKSw2LC8sLCksLCwsKf/AABEIAMABBwMBIgACEQEDEQH/xAAcAAEAAwEBAQEBAAAAAAAAAAAABAUGAwECBwj/xABEEAACAgEDAgQDBgMECQEJAAABAgMRAAQSIQUxBhNBUSIyYSNCUnGBkRShsQcWM5IVJENTYnKCwdFUFzRjg6LS4fDx/8QAGgEBAAMBAQEAAAAAAAAAAAAAAAECAwQFBv/EADMRAAIBAgQDBwMDBAMAAAAAAAABAgMRBBIhMUFRYRNxkaGx0fAFgeEycsEUIlJiFSNC/9oADAMBAAIRAxEAPwD9wxjGAMYxgDGMYAxjGAMYxgDGMYAxjGAMYxgDGMYAxjGAMYxgDGMYAxjGAMZ8yyhVLMQqgEkk0ABySSewyon8WadaO7crbdrIC4IYO24kcKoEchJP4D60MAucZA6X1qPUb9l/AQpuubFgiie49DR9wMn4AxjGAMYxgDGMYAxjGAMh9Z15h08kgXcyqSq/ic8Iv6sVH65MyDL05ySRqJVs3Q2UPoLS8EMpemeOFkjaSRNgBJAAZiY1hVy+0C/nJUfQXlzo+uQy2FflQm5Tdr5lbAw9DyOPqMi6vocjggypIDwVlhRgex+7tPcD9sp9d0wxKxZDDzuEsTO0YIUoNyXvhUKWA2cLuvggVFyme26sbHGUfQptQH8t6eFYwVltizG6BLEkMG+IgWSoVSxJfi8yTQYxld4gWQ6d/K3FrXhSVYqHUyBWHIJTcLHPtzWAWOeK4N0Qa4P0Pscxk2s1VL5upjhuOigejYckChukVmQAFw5q2oE0c+OnR7ZIXOpZ9rFnCxTkOTDFHdVRNoW3H8RHN5F0Uzx2ubfGRtJ1BJL2hhX4kZf23AXknJLp3GMYwBjGMAYzN9U8cwQTmJr4Khmo7VsjdZrsoIJI9SAazRqwIscg85VST2Fj3GMZYDKzrPWxBCZFXzNrrGwU/LbAEsQDVXzxxxdDkWeZjxMipNEYlvVSH4BZ2fCNvnSqOG8sNQv1ZR7ULQi5uyK6WX7ctqbmZ0dYoAtv5c3qVpRANlKS3JJcEmlqx0XRZiP8LTwg/iBmfkMDuJKrZ3vf/O3ucsND06LRwvIxLMFaSWU8s20EsT78DsPyHoMaPxVpZFLCUAeYIhu+HcxVHAW+9h1/U1kF3KMdIr7s5aHw9LEXI1JBdt7ERJyf1uhlxAhCgM24juxAF/oOMrtP4q0bi01EbAsqAg+r3tH60f2OddH4g00pAjmViSAAD3JDMK9wQrG+3wnJKOTZYYxjBUYxjAGMYwBjGeOtgjtfHHf9MAqvEPUpYERo0Dlm8qqJpnUiEmjwvmbQx9A18VkD+99StGUPwAsWHchZzFxGCT2F2SLsUG5q0PRz/wCon/zj/wC3Pg9Gf01U4/VD/VMi7KXlyIvTPF8czxoI3Be/iuNkB+2oblc7rEMhtbHHcZfZTt0jUDldVZHbfFGfcdwAfU/ucbtcncQTD6Fo2/nuXF+hGdrdM46qM6NjKn/u7H7VB/syf9qg9BfzL+o9cvVYEWOQecp4/EUZbyp0aBm+HbKBta+4Vxat+V5z8Pz+UZdM5/wOUJPeFrKH/p5U/llU1cyhOKlZPR+T/JZ9R6ikCb3J9gByzE9lUepOViaGfU/FOxjjPaFDRI/+I45P5Ch+ffK/S9Uhk1Mc07hRISmlRr5AKgv2oFiy8n8SKOeDrclf3al4/wDZq9uC/l+xG0nTIohUcar+QH9e+feo1kcdb3VLIUbiBZPYC/XO2Zrxv4eOqSKp/JVHt7HBVqB9RTex+pyXotDopxjdJ6I0DapB3dRwTyw7AWT+3Oefxsf+8T/MPUWPX25yGOgx1Vt2A7/h+T0+76fzvPlvDsJNkNd7u/rt2/0xqWtDmWUcgYAqQQeQQbB/I59Zx0mlWNFRbpRQs3nbJKPoMz3jR9YIkOk+YMS3IHAUkBiSAFNEX6Ej6g6HPDkNXIP5wh8YaifUMHjEYZ2Lk7+5uwOQgPN9s/ffDEjHR6cupRvLUFT3FChftYAP65m9X/Z59kKKPMXQlygG1QVDFB/yA97snLDq/juCNXEbBpQzxbW+EK4Oxd90dvmNEDtshZUb5TeZU4ZW2aTknsXvUeqQ6dQ80ixqWCBmNDc3yi/c5nur/wBocMKtUbvIoa1FUGR5U2s4JonyZjwCPg5qxeb6/qwHEuulZVaPYdOR9qaXbuSJZGSAl6kWTdvWqsg8Tei6rVaqdZodDFBHuLmWUXK29VVyjV8JYKt7RRrNbmscNUlDtHpHm9PDn9jadI6g0sId4/KYFldSSQGjZkamIG5bFhqFgg5kek+K9M2on1Ekm5mPlQxorSOI4yQDtUErubc3NdxltqPA6TyM+pmmlBNiLzGEaj2CjvlH4Y1q9P1UujnUCPeDDNQ4EllFc+x5AY+oI9shtnRRp03TllblKy020423vw4F7qutyaiNkTQTsjqVJdkisMKPqWHH0yAnQZOCvT4oyCSP9bkBG5mZvlTsSzWPah2AGaHr/X49JGrPVswRFLKm4myfiYhRSgnk+ldyMmaPWJKgZDYIB+osA0w+6aI4OScbqR4RXn7mZHh2Y7T/AAumG0gj7aY1tuh8vI5Njsb5vJMPSNSskcgTTgxRmFBch2qxQnkiz8ijv6H3OaISCyLFjuL5/b9Rn1gjP0RH0Zlo+aEv02Fv1uxkjGMko3cYxjBAxjGAMYxgDKKPxlp/NljYlTEwQnhrJLD5UJZflY/EB8Ivtlrq/N48vZ9d+79KrKCfwuzszGPTlmJYkmY97LV8Xwg2bAoG+Qci5VytwO6eN9NtQtvBYCwI3aiULsCwG07VBLEHj887ReK4mmjiCvcm4qSFA2qaDctdMeBxfI4FjIa+GJAbC6RTW2xCx4K7COX9V4PuM7R+HJgb/iEQ2WuOCNTub5msgmz6n1xfoVzvhF+XuXGuhiaNhKFMdfFvqv1vtn5p1OzqFj0kks0bI0dVz5dgvGkjfOvoD6XVm83Q8LREhpmeYj/eMSP8vyj9si9AgEuok1AACD7GGhxtU8sP+ZrP5VmU4uVkcmIpSrNRendvb53lRLBp9SXZlm00sMBSMyJ8MRssJVUGnYMEbngGNSKOfHS5tVDp98erE6QxlivxTtK7tJwzbfMjVR5VEA0C/BoZuZoFcFXUMDwQQCP2OZXq3gFb8zRuYJRyAGIU/T3X+n0yzzLqbTdWmllWbnwf24E3onjCKYrHJ9nNtBYEOF3Hy7QM6r8Y8yIFO4L1zRy+nhV1KsLB4IOflc7wzO0HUYVjmJAM2xRu+6DKAKY7NyrJzt3bhRAOajwzrOpNJ5cyqFBDs5Ubdu2gkLLQcM9spNlUUbiWcBZjNS2LUa8KyvH7riu814xjGXNxjGMAYxjAM34z0OqdYpNOxPlNuaMdzdASICwV3jG4qjnYSbIJUDMF1HqkWjciGPdrHPKsUlXTkvI4VSqASzAyMNx3EXW4jvoP7Q/7QPJvTaZvtTw7j/Z/8K/8f9Pz7e/2ceBfKUanULcrcop+4D6n/iOUbvoj1qGGhQp/1GIX7Y8+r6fO/wCvCH9nlH+J1tyzN8e1jYUnm2/E38hm+AxjLJWOCviJ15Zpv2XRDM14v6dW3UiPzBGCk0dX5kD0XFepUjePyOaXGSylObhLMjKr0N/LU6Z0n07AMkUxPwqSrL5U4tlFhSAwNUORWVL9H2NZh1MB3NIWVEmG5mDBleMhrBHdgTTMPvHL3yX0DEorPpGJZkUW0BPLMi92jJ5Kjle444yZ1XxAkenSaMiQO8artBfcHcBtoXkkLuP6c5BrUf8A6auuez+/UyscYUGtY8bFt5+DUpyBIFBZ7YjmGwSf8L2NZdeE+t7g4lm3O0nwBrBI2JZAKgqC+8hfQUBfczOl+LdPMqktsdkD+WxG7kbioqw7KPmCXR475awauN/kZW79jfyttbkezcZJi3Hgn4/g7YxjBQYxjAGMYwBjGMAYzwmu+ZTrh1f8SWiZAoSkZpAFX4Hv4PMAZy+0fGjLQHIo2IuazKSLxfp2nMILEhihYC0BDBCC3ofMOz8yPxC6PqO53ZW6gSnwbfKO6Q7dm4FIlAUkeb8V93Q0NlGb07pspVViQwgKqNM4HmNtRUJRBYjLBVs/QccDIuUdRcNe4ndZ1rSt/Cwn4j/iuP8AZoe4v8TDj6Dn2u30mlWNFRRSqAB+mcem9MjgTag+pJ5JPqSfU5LwlxYjFp5pbjGMZJoUvifwxHrI6PwyL8j+30PupzE9D8TT9PlOn1Ckxg1XcpfZkPqp71+1ds/UMpfE/hiPWR0fhkX5H9vofdTmM4O+aO55+Kw0m+2o6TXn0ZaaTVpKgeNgytyCO2dSc/L/AAvDrtNqWjUbQP8AEV+UPsw/7EZo9f1mJXCzOZGKvIAB8AWLbv47cbl72c6aMJVI5mrFqGLdSF5RszSt1KIGvMX97/phepRH74/Xj+uY+Pxpp9oKlaIUkblBUOu4Fx934eTknT+K9O+2pEbfe3bIp3bSQ20X8VEHt7Z0dh80Ne2Zr1YEWDeYDx//AGiCENp9MwMp4dxyI/cA+r/0/PL140lR1R2TcCpKEqeRR/X65jeif2W/62fNcNClMB9579CPYevvnNVpyjset9NnhczniHtqlz+cj4/s18EmVhqtQvwA3GG+8fxm+49vc5+sZ8xxhQABQHAA9AM+solYpi8VPE1HOX2XJDGMZJyjGMYAym1fhpCWaFzCz3vCgGN74PmRH4Wv1Io/XLnGC0ZOOxmW6ZMo2tpYZFAjW4X8v4YWLRqInG1QCTwG7EjK3UdBQrX8PqU5LcJEw3nzzvpH5NzE/wDQntm4xkE5k+CMz4ULxK6yRzAySbhuQ8DYi27cjcSpYn1LenYabGMkq7cBjGMEDGMYAxjGAc9RpkddrqGHeiLHGRl6Lpx2gj/yL/4ybjFiGkz4jgVflUD8gB/TPvGMEjGMYAxjGAM8ZqBPtznueEXgGKOrZrJPLncfrfYfkBwBlZ1PpKajbbupCstxsASkoAdSSD8LUORR44IyF4w8P6mTy44nEbwP5qsb5ZRtiPblSC9/UDK2PwxrEjEcc+xY1KRlWIYhP4nyt529iXgsf8B/X2W+CWh5aXFvUstR4RgcyAu/2lHYGUBQEeO1UL+FiNxs8DnjOS+FguqSSNwsYbzGS73MgkVQF2/CqlyeD+nYjt0TpeoTUSSzMGtAgO8tdSO/CFQIloqNoJ+W8pND4R1sTGQTqZNrqOSKE1Sy0Sp+IzWAaNCjXFZVrZ5SU/8AY3CtRsGjlv03W7pI/wAVlT9QVJ/qBn5rD0/qJd1MrKFSr840dwl2hSY+WH2ZL8Eba9by7i6jqdOkBPDqo3PTMrNVNtZ+WH175zYzE06NF1Kieh04TDTrVVTptXZ+oYzM9H8bxyUswEbe/wB0/r939f3zSg32zy6NenWjmpu56FahUoSy1FY9xjGbGIxjGAMqtf4khhm8tzXwhrsdzu2qq3udjtY0oNce4yx1GoWNSzsFUdyTWZ+YfxEyyxaeytASSMyqdpJU+WD8dEkjcOLsZSU0nbiXjBtX4Huq8axp/sZSfL86qUNttvu7ix+FWawCOwuyBkZvEeskCtFpwqttpX37rE5ikDkIQoA+KxzwfTnLaLpMtANPtAG0LEiqAOOASCQOM7L0Yessx/8AmsP6VjNJ8PnmMsVx+eRK0k++NHKlSyq209xuANH6jtnbIcfTFBBDScc8yOf3BPOTMsr8SrtwGMYySBjGMAYxjAGMYwBjGMAYxjAGMqtSgMr3zW3+mZPrfimODUxIaERJRzXZjW037A9/zPsM8+pjlCbhlOinQlU/T3n6DjM3EAJI6/Go4/PnNJnRh66rRzJWMZRykLqnTo5Vt+NoJDjgr7/mPocxUepYttC77NCuCfb4f/zmi8WdR2oIgeW5b/lH/k/0zn4U6VQ85h34X/uc5/8AksQsWsPQtlWsr6nJUpqcrEE6GX/dP+1/0Oenps9E+UQBzZKj+QJP8s2OM9uWLm00rJkLDRvqzJdK0qmQebyD2X7t+l/i/p9M1Twqw2lQR2oix+2UPVdF5b2PlPI+h9ssP9MomnaaQ0qAlzV1XfgZ819Px2IrVp4XFO809Oq6I9KdCEIqVJaP1KrqngaJ7MR8tvbup/TuP0/bKSObW9PPxLuj/wAyfoe6H9vyzzx94yjbRRtpdTtd3VqVtr7QGux3A3Vl94J8SrrNPQV7iVEcvR3Hbybvnt6++erX+iNU/wCpheDvbT+UdsMXVjTtVWaPJ7+JRdV1UeucP9k9ROg02o3Bd5DFWjcMFDE7V3EWALFc36vjTXaWIvqtJujVxCD/AIUhLbth2W8e3hRuElfEByQc0vUPB+mls7dhPqnH/wBPb+WV6+FtVFxDqgV/C44/Y7h/LOaNTE09Kkc3VezMZU8NU1pyy9Je69jtH/aDo/tNxkTy2CMTE7DeQxZAUDBmXa26u20nkc5fanXJHGZGPwgXfvfah6k+2UL9MlRkkXSwPLe93FIS4Vk3WO/ws45HrkbXanUy6iNGgA2jzAhkFMbrduA5r2+uaVMRlVknfuZlTw+Z3bVu9cCz0OhadhNOPrHH6KPSx6t7n/t3dc8QHTuEWLf9nJKaJFCMfRCAPckr9LPGdFfXH7kCj83b+lZ4+i1TfM2n5BU/ZsfhPccnkH2y0HlWkWVnHM9ZLuOD+NtMDR3/AHudhqlIBa/w7iFB9Tng8a6f4bDgGu6Na/FIrGQV8AGw8369hxfq9Ak+I1pfi5b7AckmzfPPIB59c6no0pu2g57/AGA9Tfv785pnf+L8vczyLmvP2J/TOqJOpZLoHadwIPyqw4PurKf198l5SdL6FLp02RyoAWLH7LuW7nhgPbsB2y6S6F9/WsunfgUatxPcYxkkDGMj6/WiKNpCC20XtUWzHsqqPUk0B9TgEjGZzT+NY9gMqOj+WruoG7axfyynoxIbudoA4urGXcHUInLBJFYq2xgGBpvwn2P0wCRjGMAYxjAGMYwDDeLfFo008kYX42VCrFgANwCgkAFqu/T0Ptn591wyTRx/Z7SR5hDRux+IUAAIzZ/bP3rPiaZUUs7BVHJLEAAfUngZySwdOU873Oqlip0ouMeJ+V+EeuzB9NC8bOTIqlgkq0ASQSWjC8Ae/NZ+o/xieX5gYFCu8MDYKkWCD6gjMT4w8SJqCmjiRmZpQGPwK32MsgdYd7AiS4mpwKW1tl3qwDp6QIui0u5lB+Ik2WI+UE/8K0CfWufXM69SGDpNwWr2XNnLUqN6s66WFtXqST2uz9FHYf8AbNsiAAACgOBkPpPTBBGFHJPLH3P/AIybjAYV4eF56ylrJ9SkY2QxjGd5c46vTB0Kn17fQ+mZ1NOrCTTy3slUxNXBFigQffNRlT1rRWN47jv+XvnifU6M4SjjaP64b9Y8TpoT3pvZ+p+edc/selW200okH4HpW/zfKf5Zpv7Luiy6fTSiaMxs0h4YUaVVAP5XeRfGfU9YYYjC5VNyxyBDtdmd1VBuBD7WBNeWQ24CztsjX9E1AfTRN5gltFBcFTuYCmPwkr8wPYkexz6VfVqmLwyV7xdnfiVnUnrCROxjGcpgMquvaZqSaMXJCd1fiU/Ov6jn9MtcZScc8bF4TySuctNqVkRXU2rDcD9M80msSVQ8bq6mwGUgjg0eR9cp9f0rYHHlmXTScyQi7F8sVA+ZT95PX9xlFoNVqtPvMIWaIlpD8zgVZqx9pGxJCkMr7Qqnn4yIhO+kt/mxM4W1jt83N3jMuvjYIB5sTKdhcgcVtiErUHIZjTKCAvwkNfFHL3pfUBNEHCsnLKVarBR2RgdpI7g9jmhmS8YxgDGMYAyI+gsk+bIL9Awr9OMl5zh1CPe1lbaSrUQaI7g12P0yripbgrtR0Qt3dX7H7SNH5W9vNA8Wa9rym6h0fYopFidWeSN7JjEsg277ILRkAtQorbcg5q5JlUqCQCxoX6kAtQ/QE/oc9ZQRRAIP88o6dtYO3mvncRY56SNljUM5dgACxrk1yeAB/LO2Vekcwy+SfkazET6V3T9PTIPi3xFNpvLWCESu4fg3waCxXXoZXQH2FnJpzzrrs+8I0WMyiePVZ6jgZ14YkMthS4jvZ3ssbCmiRR4vOX9/WI+HSsxo0AxINVyDsoqARuPcc8EC80JNhjMpJ4j1x3bNGK2/BzJZO1mBO5FFAiu4J3L27ZzabVuVaaZYlDxyAKRGaQx71YWzMHVpeDVFEuubrKSjq3YGvyh8ZeHhq9M6ecYW2Ooe/hqRdrCRCdrqeO/IIBBBGSG65v4gjaQ+5G1R+p5yo1Bdpv8AWDujQqrBSQqlhx+dEi85K2LUEsivd2vw8eXcVcjh0vp3lQ+VpWZy7s7OxspuVVZUY/EE+HjdzVd80XR+iLAL+Zz3b/sMnwwqopQAPYZ95pHDrP2s9ZeS7lw9Sba3GMYzpJGMYwBgjGMAzvVulqAyugeGQbWUgEUeao8cHkX7ZmotbL0yZTI5k08j7nl3qu4sHtijGlCL3RKAWHcWHwxn9FdAQQRYOUnUuigo6MvmQvwy82OQbBHIIIBBHsM8iFKeCm+zV6cnst4t8ucfQ3clUWu/r+S20WtjmjWSNw6MLVh2Pp/XjO+YEdJ1UMpbRuGDNHEqAALFGHJkaSIyhHJu9yANw3q5I3oz1YyUleLuYtW3PcZB631dNNA0r2QvAUd2Y8Kq/Unj6dzwDld/fSDcl7grJvL7W2g7Y2CXXxMRIvb1IHc1liC/yHqekxO24rT/AIlJVv3Wr/XIP98NLu2hnJIJAEUnNAMKO2jYI2n71irxF4w0rKDvYWoejHJYBXebpfury1fL61kOKejJTa2JP+imHbUS/wDVsb+ZW8kaXTOp5k3D22qOTzdjPOn9UinVmicOFYoSAasUTVjnuORxkrIUEtiXJvcYxjLFRjGMA46jU7K+Fmv8Iv8AfMrP0BS5ZTqlJ80tQPJlLEEfEK2hmA9OSavnNhjKNN7MGGXwzfmBl1BDUBtCqa8ryzZJPa22jsBxzZy/0Uk0cSRpAaQBQXZRwOB8KgAfplwZBdWLPpeVq+IojqPIBs7N+8EFeCwYWD6bTZ7DgHkgGjpy4zfl7EWIHU453eJXZQS1qEHK196zz6jLJOmSA86iQ/Q1X8qOc+nDzZWmPy/JH+Q9f15/f6Za5jQoxu6jvq9NXt81IS4lZ/oh/wD1Mv7j/wAZz/u2pfeZZS9bd24XXerq6vLfGbdhT5E2RV/3djPzNI35uc7Q9EgXtGv68/1ydkfqGtWGJ5HYKqKWJY0AB7kA0P0OTGjTjqorwFkVU/XWTWLAqRslDcd+1lNOz/D2al8s0PQ/UDO3R9OJInZxYmZiR9DdZR6VZC089AeefLTsCwY/CfgG1gsdKCWc2O6WVzX6aHYiqPQVlWs9TXZL1/HqOJn+qfxCQtBHKI3IqKU9iKICsdrbWHH3TYHFE3kDofiowIYtXvXy1X42DEgMF8tXtmkeQg2Wqt28fdJzYTQq6lWAIPcHKvVdDJXapDJwQklmq7bXHxLWIqVPTdea9/XvGx2h8Qady4Eq2jbWviiVVxd1xTLz25rJ5kHuPQd/ftme1nQ1k/xNMTyzHbIGBLMjkkP3+JEI9toyq0XhciTcySALJG6CkckRGQjcxA5O+uzUAADwCL9ouvgwbjGfMb2AaIv0Pf8AXPiefbXws1/hF5duyuSR4esRMWALfCxQko6ralg1OVCmirAkGrH5Z7N1jTpW6eJb21bqPnsp6+oBr3rKeToULKynTv8AFI8rEKgLGTzbDn7wAkYC/pkePwnECT5MpHxfCzoAPMQo1EC/lJA549KzPtY9fB+xNi11fiiCME7iR8QG1SbKXvoVyFAJJBqgc4dC8RPNIUeLZUavuHI3XtlBP3ae1APJ2MfyDoYK7f4ePbzQlYy1ZBpQ1hRYHwih9M6dSTyoWeVmYIpYRxrydoulX1yrqTf6Iv76L38ibLizzqUysbjXkd3HH/8Afzz66fLLIDUtEehUHj3yn6FFOUQPJvjk5WyrEbaBYOt7g3xNyzVYAPGXEenKySbPmQ7gPxK3cZ40qMo4ntL3WzSutbX0tyXe2dCknCxKbTzEglozRsWvY0RY9jRI/U5FHRKbcIdNdKL8v0QqUHb7pVSPbavsMtNNqVcWP1HqD7HPNZq1iRna6X2BJNmgABySTQAHcnPXhShJXi3b9z9zBtrcqoegBCSsMAJIY0G7jt+2RdZ4QSSvs4kNrZW7IQABeQdoIABIo8d8vND1GOZd0bbhwD34JVWog8g0w4+uSc07Jc34si5WaHp7QgrGkSgm6BeufYH5R9Bxlil0Lq/Wu2fWMvGNiLjGMZYgYxjAGctRqVQWxoduxP8AQZ1xkPoDLdT6Xp5pJHCOTIqo2yKmNeYGtyOdyvXP4VPoMk9O6AQu3b5URO4oDy1cC64UAACh6KBzWaDGZunm/U79CD5RAAABQHAz6xjNSRjGVfWuufw7RDy2fzCR8N2AtE0ADfBJ5oUp57YBaZm/E2vZ3GljZCXFyAMRIBYKhRuUMGAbcu9W2BivpnLWeLJHpIIXV3jEqGQdwWPCot7iUUkc0LXdV1nHpXT5FZgWEk792Nny1LM9O24hnXcQtcL8W2txBpKSigWHR9D8aru3iG7egN8jfO31rtZs8cknnL/OOj0ixoEXsP5+5ztkU45Vru9WQhjGM0JGMYwBjGMAYxjAGZbxPqlllghDPTEk7FWSNiwXy1kWuRR3imUgLYPFiH/7QHdpEj053LuVfmblXkA4VSSGjETiv95zQUnJHRujrFTBT/FSoBIeAF5YltoAEd7vlH0u2smk5qCv8ZKVy70EYMhI+VAI17nt3Nkkn8z7551USKd8Vb2Vo13fLvIJj3fTdWTtNAEQKPT+fucaqDehX37H2PocwdJqn/snf7/nbuLZtTOeHNSdQXYSsaEZDFVV7cFiGCARstbSPvcm/S7XW6VpE2TRrKlhiAavaQRuU8EWAa7ZQa2RtPqP4naxAVlkUF6svGKCjcNzkgoAqgkG2JPF9pvE+ldd3nKtFAyuQrKZK2KynkE2K98uoRl/fB2vy/lbeRF2tGUWp8MI0l75Y1uyvltdFmJVGRhsUqQlAdkTnjJ3QtN5DyF5mk3LGotJLHlqVPzEgX3oetn1oaJXB7G/Tj3HfPcvln/l5EaHyjggEdjn1jGaEDGMYAxjGAMYxgDGMYAxjGAMgPBMxBPkgi6O1mIsUa5HcZPxlXG4K9elsQA8p2gVtQBFoenHNZL0+mVBSKAPp/8AvOdcYUEtUBjGMsBjGMAYxjAGMYwBnKcPxsKj3sE/tRzrjIaurAgJ05u28KPZEC/z5+uStPpVQUor3PqfzPrnXGVUIp3RNxjGMuQRdZoBID2sjabAZWB7qyn5hlNH4aVQdyM5ZxIzBw1lX8wAI/Cruo7VFfCPbNHjM+zV7rQm5V+HemLp4fKUNQJa2VVvcb+7xwKH5AZaYxl0QMYxkgYxjAGMYwD/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dirty="0">
              <a:latin typeface="Segoe UI Light" panose="020B0502040204020203" pitchFamily="34" charset="0"/>
            </a:endParaRPr>
          </a:p>
        </p:txBody>
      </p:sp>
      <p:sp>
        <p:nvSpPr>
          <p:cNvPr id="82954" name="AutoShape 10" descr="data:image/jpg;base64,/9j/4AAQSkZJRgABAQAAAQABAAD/2wCEAAkGBhISEBQUExIWFRUWGRkUGBgYFxkaHBsbFRcWFxUaGBccHCYeGB0kGhwXHy8iIycpLS4tGR4yNTAqNSYrLCoBCQoKDgwOGg8PGiwkHyQsKSoqLC4tKiwsLSwsLCwtLywqLS8vKSwsLCwtLCwqLC0uLDAsKSw2LC8sLCksLCwsKf/AABEIAMABBwMBIgACEQEDEQH/xAAcAAEAAwEBAQEBAAAAAAAAAAAABAUGAwECBwj/xABEEAACAgEDAgQDBgMECQEJAAABAgMRAAQSIQUxBhNBUSIyYSNCUnGBkRShsQcWM5IVJENTYnKCwdFUFzRjg6LS4fDx/8QAGgEBAAMBAQEAAAAAAAAAAAAAAAECAwQFBv/EADMRAAIBAgQDBwMDBAMAAAAAAAABAgMRBBIhMUFRYRNxkaGx0fAFgeEycsEUIlJiFSNC/9oADAMBAAIRAxEAPwD9wxjGAMYxgDGMYAxjGAMYxgDGMYAxjGAMYxgDGMYAxjGAMYxgDGMYAxjGAMZ8yyhVLMQqgEkk0ABySSewyon8WadaO7crbdrIC4IYO24kcKoEchJP4D60MAucZA6X1qPUb9l/AQpuubFgiie49DR9wMn4AxjGAMYxgDGMYAxjGAMh9Z15h08kgXcyqSq/ic8Iv6sVH65MyDL05ySRqJVs3Q2UPoLS8EMpemeOFkjaSRNgBJAAZiY1hVy+0C/nJUfQXlzo+uQy2FflQm5Tdr5lbAw9DyOPqMi6vocjggypIDwVlhRgex+7tPcD9sp9d0wxKxZDDzuEsTO0YIUoNyXvhUKWA2cLuvggVFyme26sbHGUfQptQH8t6eFYwVltizG6BLEkMG+IgWSoVSxJfi8yTQYxld4gWQ6d/K3FrXhSVYqHUyBWHIJTcLHPtzWAWOeK4N0Qa4P0Pscxk2s1VL5upjhuOigejYckChukVmQAFw5q2oE0c+OnR7ZIXOpZ9rFnCxTkOTDFHdVRNoW3H8RHN5F0Uzx2ubfGRtJ1BJL2hhX4kZf23AXknJLp3GMYwBjGMAYzN9U8cwQTmJr4Khmo7VsjdZrsoIJI9SAazRqwIscg85VST2Fj3GMZYDKzrPWxBCZFXzNrrGwU/LbAEsQDVXzxxxdDkWeZjxMipNEYlvVSH4BZ2fCNvnSqOG8sNQv1ZR7ULQi5uyK6WX7ctqbmZ0dYoAtv5c3qVpRANlKS3JJcEmlqx0XRZiP8LTwg/iBmfkMDuJKrZ3vf/O3ucsND06LRwvIxLMFaSWU8s20EsT78DsPyHoMaPxVpZFLCUAeYIhu+HcxVHAW+9h1/U1kF3KMdIr7s5aHw9LEXI1JBdt7ERJyf1uhlxAhCgM24juxAF/oOMrtP4q0bi01EbAsqAg+r3tH60f2OddH4g00pAjmViSAAD3JDMK9wQrG+3wnJKOTZYYxjBUYxjAGMYwBjGeOtgjtfHHf9MAqvEPUpYERo0Dlm8qqJpnUiEmjwvmbQx9A18VkD+99StGUPwAsWHchZzFxGCT2F2SLsUG5q0PRz/wCon/zj/wC3Pg9Gf01U4/VD/VMi7KXlyIvTPF8czxoI3Be/iuNkB+2oblc7rEMhtbHHcZfZTt0jUDldVZHbfFGfcdwAfU/ucbtcncQTD6Fo2/nuXF+hGdrdM46qM6NjKn/u7H7VB/syf9qg9BfzL+o9cvVYEWOQecp4/EUZbyp0aBm+HbKBta+4Vxat+V5z8Pz+UZdM5/wOUJPeFrKH/p5U/llU1cyhOKlZPR+T/JZ9R6ikCb3J9gByzE9lUepOViaGfU/FOxjjPaFDRI/+I45P5Ch+ffK/S9Uhk1Mc07hRISmlRr5AKgv2oFiy8n8SKOeDrclf3al4/wDZq9uC/l+xG0nTIohUcar+QH9e+feo1kcdb3VLIUbiBZPYC/XO2Zrxv4eOqSKp/JVHt7HBVqB9RTex+pyXotDopxjdJ6I0DapB3dRwTyw7AWT+3Oefxsf+8T/MPUWPX25yGOgx1Vt2A7/h+T0+76fzvPlvDsJNkNd7u/rt2/0xqWtDmWUcgYAqQQeQQbB/I59Zx0mlWNFRbpRQs3nbJKPoMz3jR9YIkOk+YMS3IHAUkBiSAFNEX6Ej6g6HPDkNXIP5wh8YaifUMHjEYZ2Lk7+5uwOQgPN9s/ffDEjHR6cupRvLUFT3FChftYAP65m9X/Z59kKKPMXQlygG1QVDFB/yA97snLDq/juCNXEbBpQzxbW+EK4Oxd90dvmNEDtshZUb5TeZU4ZW2aTknsXvUeqQ6dQ80ixqWCBmNDc3yi/c5nur/wBocMKtUbvIoa1FUGR5U2s4JonyZjwCPg5qxeb6/qwHEuulZVaPYdOR9qaXbuSJZGSAl6kWTdvWqsg8Tei6rVaqdZodDFBHuLmWUXK29VVyjV8JYKt7RRrNbmscNUlDtHpHm9PDn9jadI6g0sId4/KYFldSSQGjZkamIG5bFhqFgg5kek+K9M2on1Ekm5mPlQxorSOI4yQDtUErubc3NdxltqPA6TyM+pmmlBNiLzGEaj2CjvlH4Y1q9P1UujnUCPeDDNQ4EllFc+x5AY+oI9shtnRRp03TllblKy020423vw4F7qutyaiNkTQTsjqVJdkisMKPqWHH0yAnQZOCvT4oyCSP9bkBG5mZvlTsSzWPah2AGaHr/X49JGrPVswRFLKm4myfiYhRSgnk+ldyMmaPWJKgZDYIB+osA0w+6aI4OScbqR4RXn7mZHh2Y7T/AAumG0gj7aY1tuh8vI5Njsb5vJMPSNSskcgTTgxRmFBch2qxQnkiz8ijv6H3OaISCyLFjuL5/b9Rn1gjP0RH0Zlo+aEv02Fv1uxkjGMko3cYxjBAxjGAMYxgDKKPxlp/NljYlTEwQnhrJLD5UJZflY/EB8Ivtlrq/N48vZ9d+79KrKCfwuzszGPTlmJYkmY97LV8Xwg2bAoG+Qci5VytwO6eN9NtQtvBYCwI3aiULsCwG07VBLEHj887ReK4mmjiCvcm4qSFA2qaDctdMeBxfI4FjIa+GJAbC6RTW2xCx4K7COX9V4PuM7R+HJgb/iEQ2WuOCNTub5msgmz6n1xfoVzvhF+XuXGuhiaNhKFMdfFvqv1vtn5p1OzqFj0kks0bI0dVz5dgvGkjfOvoD6XVm83Q8LREhpmeYj/eMSP8vyj9si9AgEuok1AACD7GGhxtU8sP+ZrP5VmU4uVkcmIpSrNRendvb53lRLBp9SXZlm00sMBSMyJ8MRssJVUGnYMEbngGNSKOfHS5tVDp98erE6QxlivxTtK7tJwzbfMjVR5VEA0C/BoZuZoFcFXUMDwQQCP2OZXq3gFb8zRuYJRyAGIU/T3X+n0yzzLqbTdWmllWbnwf24E3onjCKYrHJ9nNtBYEOF3Hy7QM6r8Y8yIFO4L1zRy+nhV1KsLB4IOflc7wzO0HUYVjmJAM2xRu+6DKAKY7NyrJzt3bhRAOajwzrOpNJ5cyqFBDs5Ubdu2gkLLQcM9spNlUUbiWcBZjNS2LUa8KyvH7riu814xjGXNxjGMAYxjAM34z0OqdYpNOxPlNuaMdzdASICwV3jG4qjnYSbIJUDMF1HqkWjciGPdrHPKsUlXTkvI4VSqASzAyMNx3EXW4jvoP7Q/7QPJvTaZvtTw7j/Z/8K/8f9Pz7e/2ceBfKUanULcrcop+4D6n/iOUbvoj1qGGhQp/1GIX7Y8+r6fO/wCvCH9nlH+J1tyzN8e1jYUnm2/E38hm+AxjLJWOCviJ15Zpv2XRDM14v6dW3UiPzBGCk0dX5kD0XFepUjePyOaXGSylObhLMjKr0N/LU6Z0n07AMkUxPwqSrL5U4tlFhSAwNUORWVL9H2NZh1MB3NIWVEmG5mDBleMhrBHdgTTMPvHL3yX0DEorPpGJZkUW0BPLMi92jJ5Kjle444yZ1XxAkenSaMiQO8artBfcHcBtoXkkLuP6c5BrUf8A6auuez+/UyscYUGtY8bFt5+DUpyBIFBZ7YjmGwSf8L2NZdeE+t7g4lm3O0nwBrBI2JZAKgqC+8hfQUBfczOl+LdPMqktsdkD+WxG7kbioqw7KPmCXR475awauN/kZW79jfyttbkezcZJi3Hgn4/g7YxjBQYxjAGMYwBjGMAYzwmu+ZTrh1f8SWiZAoSkZpAFX4Hv4PMAZy+0fGjLQHIo2IuazKSLxfp2nMILEhihYC0BDBCC3ofMOz8yPxC6PqO53ZW6gSnwbfKO6Q7dm4FIlAUkeb8V93Q0NlGb07pspVViQwgKqNM4HmNtRUJRBYjLBVs/QccDIuUdRcNe4ndZ1rSt/Cwn4j/iuP8AZoe4v8TDj6Dn2u30mlWNFRRSqAB+mcem9MjgTag+pJ5JPqSfU5LwlxYjFp5pbjGMZJoUvifwxHrI6PwyL8j+30PupzE9D8TT9PlOn1Ckxg1XcpfZkPqp71+1ds/UMpfE/hiPWR0fhkX5H9vofdTmM4O+aO55+Kw0m+2o6TXn0ZaaTVpKgeNgytyCO2dSc/L/AAvDrtNqWjUbQP8AEV+UPsw/7EZo9f1mJXCzOZGKvIAB8AWLbv47cbl72c6aMJVI5mrFqGLdSF5RszSt1KIGvMX97/phepRH74/Xj+uY+Pxpp9oKlaIUkblBUOu4Fx934eTknT+K9O+2pEbfe3bIp3bSQ20X8VEHt7Z0dh80Ne2Zr1YEWDeYDx//AGiCENp9MwMp4dxyI/cA+r/0/PL140lR1R2TcCpKEqeRR/X65jeif2W/62fNcNClMB9579CPYevvnNVpyjset9NnhczniHtqlz+cj4/s18EmVhqtQvwA3GG+8fxm+49vc5+sZ8xxhQABQHAA9AM+solYpi8VPE1HOX2XJDGMZJyjGMYAym1fhpCWaFzCz3vCgGN74PmRH4Wv1Io/XLnGC0ZOOxmW6ZMo2tpYZFAjW4X8v4YWLRqInG1QCTwG7EjK3UdBQrX8PqU5LcJEw3nzzvpH5NzE/wDQntm4xkE5k+CMz4ULxK6yRzAySbhuQ8DYi27cjcSpYn1LenYabGMkq7cBjGMEDGMYAxjGAc9RpkddrqGHeiLHGRl6Lpx2gj/yL/4ybjFiGkz4jgVflUD8gB/TPvGMEjGMYAxjGAM8ZqBPtznueEXgGKOrZrJPLncfrfYfkBwBlZ1PpKajbbupCstxsASkoAdSSD8LUORR44IyF4w8P6mTy44nEbwP5qsb5ZRtiPblSC9/UDK2PwxrEjEcc+xY1KRlWIYhP4nyt529iXgsf8B/X2W+CWh5aXFvUstR4RgcyAu/2lHYGUBQEeO1UL+FiNxs8DnjOS+FguqSSNwsYbzGS73MgkVQF2/CqlyeD+nYjt0TpeoTUSSzMGtAgO8tdSO/CFQIloqNoJ+W8pND4R1sTGQTqZNrqOSKE1Sy0Sp+IzWAaNCjXFZVrZ5SU/8AY3CtRsGjlv03W7pI/wAVlT9QVJ/qBn5rD0/qJd1MrKFSr840dwl2hSY+WH2ZL8Eba9by7i6jqdOkBPDqo3PTMrNVNtZ+WH175zYzE06NF1Kieh04TDTrVVTptXZ+oYzM9H8bxyUswEbe/wB0/r939f3zSg32zy6NenWjmpu56FahUoSy1FY9xjGbGIxjGAMqtf4khhm8tzXwhrsdzu2qq3udjtY0oNce4yx1GoWNSzsFUdyTWZ+YfxEyyxaeytASSMyqdpJU+WD8dEkjcOLsZSU0nbiXjBtX4Huq8axp/sZSfL86qUNttvu7ix+FWawCOwuyBkZvEeskCtFpwqttpX37rE5ikDkIQoA+KxzwfTnLaLpMtANPtAG0LEiqAOOASCQOM7L0Yessx/8AmsP6VjNJ8PnmMsVx+eRK0k++NHKlSyq209xuANH6jtnbIcfTFBBDScc8yOf3BPOTMsr8SrtwGMYySBjGMAYxjAGMYwBjGMAYxjAGMqtSgMr3zW3+mZPrfimODUxIaERJRzXZjW037A9/zPsM8+pjlCbhlOinQlU/T3n6DjM3EAJI6/Go4/PnNJnRh66rRzJWMZRykLqnTo5Vt+NoJDjgr7/mPocxUepYttC77NCuCfb4f/zmi8WdR2oIgeW5b/lH/k/0zn4U6VQ85h34X/uc5/8AksQsWsPQtlWsr6nJUpqcrEE6GX/dP+1/0Oenps9E+UQBzZKj+QJP8s2OM9uWLm00rJkLDRvqzJdK0qmQebyD2X7t+l/i/p9M1Twqw2lQR2oix+2UPVdF5b2PlPI+h9ssP9MomnaaQ0qAlzV1XfgZ819Px2IrVp4XFO809Oq6I9KdCEIqVJaP1KrqngaJ7MR8tvbup/TuP0/bKSObW9PPxLuj/wAyfoe6H9vyzzx94yjbRRtpdTtd3VqVtr7QGux3A3Vl94J8SrrNPQV7iVEcvR3Hbybvnt6++erX+iNU/wCpheDvbT+UdsMXVjTtVWaPJ7+JRdV1UeucP9k9ROg02o3Bd5DFWjcMFDE7V3EWALFc36vjTXaWIvqtJujVxCD/AIUhLbth2W8e3hRuElfEByQc0vUPB+mls7dhPqnH/wBPb+WV6+FtVFxDqgV/C44/Y7h/LOaNTE09Kkc3VezMZU8NU1pyy9Je69jtH/aDo/tNxkTy2CMTE7DeQxZAUDBmXa26u20nkc5fanXJHGZGPwgXfvfah6k+2UL9MlRkkXSwPLe93FIS4Vk3WO/ws45HrkbXanUy6iNGgA2jzAhkFMbrduA5r2+uaVMRlVknfuZlTw+Z3bVu9cCz0OhadhNOPrHH6KPSx6t7n/t3dc8QHTuEWLf9nJKaJFCMfRCAPckr9LPGdFfXH7kCj83b+lZ4+i1TfM2n5BU/ZsfhPccnkH2y0HlWkWVnHM9ZLuOD+NtMDR3/AHudhqlIBa/w7iFB9Tng8a6f4bDgGu6Na/FIrGQV8AGw8369hxfq9Ak+I1pfi5b7AckmzfPPIB59c6no0pu2g57/AGA9Tfv785pnf+L8vczyLmvP2J/TOqJOpZLoHadwIPyqw4PurKf198l5SdL6FLp02RyoAWLH7LuW7nhgPbsB2y6S6F9/WsunfgUatxPcYxkkDGMj6/WiKNpCC20XtUWzHsqqPUk0B9TgEjGZzT+NY9gMqOj+WruoG7axfyynoxIbudoA4urGXcHUInLBJFYq2xgGBpvwn2P0wCRjGMAYxjAGMYwDDeLfFo008kYX42VCrFgANwCgkAFqu/T0Ptn591wyTRx/Z7SR5hDRux+IUAAIzZ/bP3rPiaZUUs7BVHJLEAAfUngZySwdOU873Oqlip0ouMeJ+V+EeuzB9NC8bOTIqlgkq0ASQSWjC8Ae/NZ+o/xieX5gYFCu8MDYKkWCD6gjMT4w8SJqCmjiRmZpQGPwK32MsgdYd7AiS4mpwKW1tl3qwDp6QIui0u5lB+Ik2WI+UE/8K0CfWufXM69SGDpNwWr2XNnLUqN6s66WFtXqST2uz9FHYf8AbNsiAAACgOBkPpPTBBGFHJPLH3P/AIybjAYV4eF56ylrJ9SkY2QxjGd5c46vTB0Kn17fQ+mZ1NOrCTTy3slUxNXBFigQffNRlT1rRWN47jv+XvnifU6M4SjjaP64b9Y8TpoT3pvZ+p+edc/selW200okH4HpW/zfKf5Zpv7Luiy6fTSiaMxs0h4YUaVVAP5XeRfGfU9YYYjC5VNyxyBDtdmd1VBuBD7WBNeWQ24CztsjX9E1AfTRN5gltFBcFTuYCmPwkr8wPYkexz6VfVqmLwyV7xdnfiVnUnrCROxjGcpgMquvaZqSaMXJCd1fiU/Ov6jn9MtcZScc8bF4TySuctNqVkRXU2rDcD9M80msSVQ8bq6mwGUgjg0eR9cp9f0rYHHlmXTScyQi7F8sVA+ZT95PX9xlFoNVqtPvMIWaIlpD8zgVZqx9pGxJCkMr7Qqnn4yIhO+kt/mxM4W1jt83N3jMuvjYIB5sTKdhcgcVtiErUHIZjTKCAvwkNfFHL3pfUBNEHCsnLKVarBR2RgdpI7g9jmhmS8YxgDGMYAyI+gsk+bIL9Awr9OMl5zh1CPe1lbaSrUQaI7g12P0yripbgrtR0Qt3dX7H7SNH5W9vNA8Wa9rym6h0fYopFidWeSN7JjEsg277ILRkAtQorbcg5q5JlUqCQCxoX6kAtQ/QE/oc9ZQRRAIP88o6dtYO3mvncRY56SNljUM5dgACxrk1yeAB/LO2Vekcwy+SfkazET6V3T9PTIPi3xFNpvLWCESu4fg3waCxXXoZXQH2FnJpzzrrs+8I0WMyiePVZ6jgZ14YkMthS4jvZ3ssbCmiRR4vOX9/WI+HSsxo0AxINVyDsoqARuPcc8EC80JNhjMpJ4j1x3bNGK2/BzJZO1mBO5FFAiu4J3L27ZzabVuVaaZYlDxyAKRGaQx71YWzMHVpeDVFEuubrKSjq3YGvyh8ZeHhq9M6ecYW2Ooe/hqRdrCRCdrqeO/IIBBBGSG65v4gjaQ+5G1R+p5yo1Bdpv8AWDujQqrBSQqlhx+dEi85K2LUEsivd2vw8eXcVcjh0vp3lQ+VpWZy7s7OxspuVVZUY/EE+HjdzVd80XR+iLAL+Zz3b/sMnwwqopQAPYZ95pHDrP2s9ZeS7lw9Sba3GMYzpJGMYwBgjGMAzvVulqAyugeGQbWUgEUeao8cHkX7ZmotbL0yZTI5k08j7nl3qu4sHtijGlCL3RKAWHcWHwxn9FdAQQRYOUnUuigo6MvmQvwy82OQbBHIIIBBHsM8iFKeCm+zV6cnst4t8ucfQ3clUWu/r+S20WtjmjWSNw6MLVh2Pp/XjO+YEdJ1UMpbRuGDNHEqAALFGHJkaSIyhHJu9yANw3q5I3oz1YyUleLuYtW3PcZB631dNNA0r2QvAUd2Y8Kq/Unj6dzwDld/fSDcl7grJvL7W2g7Y2CXXxMRIvb1IHc1liC/yHqekxO24rT/AIlJVv3Wr/XIP98NLu2hnJIJAEUnNAMKO2jYI2n71irxF4w0rKDvYWoejHJYBXebpfury1fL61kOKejJTa2JP+imHbUS/wDVsb+ZW8kaXTOp5k3D22qOTzdjPOn9UinVmicOFYoSAasUTVjnuORxkrIUEtiXJvcYxjLFRjGMA46jU7K+Fmv8Iv8AfMrP0BS5ZTqlJ80tQPJlLEEfEK2hmA9OSavnNhjKNN7MGGXwzfmBl1BDUBtCqa8ryzZJPa22jsBxzZy/0Uk0cSRpAaQBQXZRwOB8KgAfplwZBdWLPpeVq+IojqPIBs7N+8EFeCwYWD6bTZ7DgHkgGjpy4zfl7EWIHU453eJXZQS1qEHK196zz6jLJOmSA86iQ/Q1X8qOc+nDzZWmPy/JH+Q9f15/f6Za5jQoxu6jvq9NXt81IS4lZ/oh/wD1Mv7j/wAZz/u2pfeZZS9bd24XXerq6vLfGbdhT5E2RV/3djPzNI35uc7Q9EgXtGv68/1ydkfqGtWGJ5HYKqKWJY0AB7kA0P0OTGjTjqorwFkVU/XWTWLAqRslDcd+1lNOz/D2al8s0PQ/UDO3R9OJInZxYmZiR9DdZR6VZC089AeefLTsCwY/CfgG1gsdKCWc2O6WVzX6aHYiqPQVlWs9TXZL1/HqOJn+qfxCQtBHKI3IqKU9iKICsdrbWHH3TYHFE3kDofiowIYtXvXy1X42DEgMF8tXtmkeQg2Wqt28fdJzYTQq6lWAIPcHKvVdDJXapDJwQklmq7bXHxLWIqVPTdea9/XvGx2h8Qady4Eq2jbWviiVVxd1xTLz25rJ5kHuPQd/ftme1nQ1k/xNMTyzHbIGBLMjkkP3+JEI9toyq0XhciTcySALJG6CkckRGQjcxA5O+uzUAADwCL9ouvgwbjGfMb2AaIv0Pf8AXPiefbXws1/hF5duyuSR4esRMWALfCxQko6ralg1OVCmirAkGrH5Z7N1jTpW6eJb21bqPnsp6+oBr3rKeToULKynTv8AFI8rEKgLGTzbDn7wAkYC/pkePwnECT5MpHxfCzoAPMQo1EC/lJA549KzPtY9fB+xNi11fiiCME7iR8QG1SbKXvoVyFAJJBqgc4dC8RPNIUeLZUavuHI3XtlBP3ae1APJ2MfyDoYK7f4ePbzQlYy1ZBpQ1hRYHwih9M6dSTyoWeVmYIpYRxrydoulX1yrqTf6Iv76L38ibLizzqUysbjXkd3HH/8Afzz66fLLIDUtEehUHj3yn6FFOUQPJvjk5WyrEbaBYOt7g3xNyzVYAPGXEenKySbPmQ7gPxK3cZ40qMo4ntL3WzSutbX0tyXe2dCknCxKbTzEglozRsWvY0RY9jRI/U5FHRKbcIdNdKL8v0QqUHb7pVSPbavsMtNNqVcWP1HqD7HPNZq1iRna6X2BJNmgABySTQAHcnPXhShJXi3b9z9zBtrcqoegBCSsMAJIY0G7jt+2RdZ4QSSvs4kNrZW7IQABeQdoIABIo8d8vND1GOZd0bbhwD34JVWog8g0w4+uSc07Jc34si5WaHp7QgrGkSgm6BeufYH5R9Bxlil0Lq/Wu2fWMvGNiLjGMZYgYxjAGctRqVQWxoduxP8AQZ1xkPoDLdT6Xp5pJHCOTIqo2yKmNeYGtyOdyvXP4VPoMk9O6AQu3b5URO4oDy1cC64UAACh6KBzWaDGZunm/U79CD5RAAABQHAz6xjNSRjGVfWuufw7RDy2fzCR8N2AtE0ADfBJ5oUp57YBaZm/E2vZ3GljZCXFyAMRIBYKhRuUMGAbcu9W2BivpnLWeLJHpIIXV3jEqGQdwWPCot7iUUkc0LXdV1nHpXT5FZgWEk792Nny1LM9O24hnXcQtcL8W2txBpKSigWHR9D8aru3iG7egN8jfO31rtZs8cknnL/OOj0ixoEXsP5+5ztkU45Vru9WQhjGM0JGMYwBjGMAYxjAGZbxPqlllghDPTEk7FWSNiwXy1kWuRR3imUgLYPFiH/7QHdpEj053LuVfmblXkA4VSSGjETiv95zQUnJHRujrFTBT/FSoBIeAF5YltoAEd7vlH0u2smk5qCv8ZKVy70EYMhI+VAI17nt3Nkkn8z7551USKd8Vb2Vo13fLvIJj3fTdWTtNAEQKPT+fucaqDehX37H2PocwdJqn/snf7/nbuLZtTOeHNSdQXYSsaEZDFVV7cFiGCARstbSPvcm/S7XW6VpE2TRrKlhiAavaQRuU8EWAa7ZQa2RtPqP4naxAVlkUF6svGKCjcNzkgoAqgkG2JPF9pvE+ldd3nKtFAyuQrKZK2KynkE2K98uoRl/fB2vy/lbeRF2tGUWp8MI0l75Y1uyvltdFmJVGRhsUqQlAdkTnjJ3QtN5DyF5mk3LGotJLHlqVPzEgX3oetn1oaJXB7G/Tj3HfPcvln/l5EaHyjggEdjn1jGaEDGMYAxjGAMYxgDGMYAxjGAMgPBMxBPkgi6O1mIsUa5HcZPxlXG4K9elsQA8p2gVtQBFoenHNZL0+mVBSKAPp/8AvOdcYUEtUBjGMsBjGMAYxjAGMYwBnKcPxsKj3sE/tRzrjIaurAgJ05u28KPZEC/z5+uStPpVQUor3PqfzPrnXGVUIp3RNxjGMuQRdZoBID2sjabAZWB7qyn5hlNH4aVQdyM5ZxIzBw1lX8wAI/Cruo7VFfCPbNHjM+zV7rQm5V+HemLp4fKUNQJa2VVvcb+7xwKH5AZaYxl0QMYxkgYxjAGMYwD/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dirty="0">
              <a:latin typeface="Segoe UI Light" panose="020B0502040204020203" pitchFamily="34" charset="0"/>
            </a:endParaRPr>
          </a:p>
        </p:txBody>
      </p:sp>
      <p:sp>
        <p:nvSpPr>
          <p:cNvPr id="82956" name="AutoShape 12" descr="data:image/jpg;base64,/9j/4AAQSkZJRgABAQAAAQABAAD/2wCEAAkGBhISEBQUExIWFRUWGRkUGBgYFxkaHBsbFRcWFxUaGBccHCYeGB0kGhwXHy8iIycpLS4tGR4yNTAqNSYrLCoBCQoKDgwOGg8PGiwkHyQsKSoqLC4tKiwsLSwsLCwtLywqLS8vKSwsLCwtLCwqLC0uLDAsKSw2LC8sLCksLCwsKf/AABEIAMABBwMBIgACEQEDEQH/xAAcAAEAAwEBAQEBAAAAAAAAAAAABAUGAwECBwj/xABEEAACAgEDAgQDBgMECQEJAAABAgMRAAQSIQUxBhNBUSIyYSNCUnGBkRShsQcWM5IVJENTYnKCwdFUFzRjg6LS4fDx/8QAGgEBAAMBAQEAAAAAAAAAAAAAAAECAwQFBv/EADMRAAIBAgQDBwMDBAMAAAAAAAABAgMRBBIhMUFRYRNxkaGx0fAFgeEycsEUIlJiFSNC/9oADAMBAAIRAxEAPwD9wxjGAMYxgDGMYAxjGAMYxgDGMYAxjGAMYxgDGMYAxjGAMYxgDGMYAxjGAMZ8yyhVLMQqgEkk0ABySSewyon8WadaO7crbdrIC4IYO24kcKoEchJP4D60MAucZA6X1qPUb9l/AQpuubFgiie49DR9wMn4AxjGAMYxgDGMYAxjGAMh9Z15h08kgXcyqSq/ic8Iv6sVH65MyDL05ySRqJVs3Q2UPoLS8EMpemeOFkjaSRNgBJAAZiY1hVy+0C/nJUfQXlzo+uQy2FflQm5Tdr5lbAw9DyOPqMi6vocjggypIDwVlhRgex+7tPcD9sp9d0wxKxZDDzuEsTO0YIUoNyXvhUKWA2cLuvggVFyme26sbHGUfQptQH8t6eFYwVltizG6BLEkMG+IgWSoVSxJfi8yTQYxld4gWQ6d/K3FrXhSVYqHUyBWHIJTcLHPtzWAWOeK4N0Qa4P0Pscxk2s1VL5upjhuOigejYckChukVmQAFw5q2oE0c+OnR7ZIXOpZ9rFnCxTkOTDFHdVRNoW3H8RHN5F0Uzx2ubfGRtJ1BJL2hhX4kZf23AXknJLp3GMYwBjGMAYzN9U8cwQTmJr4Khmo7VsjdZrsoIJI9SAazRqwIscg85VST2Fj3GMZYDKzrPWxBCZFXzNrrGwU/LbAEsQDVXzxxxdDkWeZjxMipNEYlvVSH4BZ2fCNvnSqOG8sNQv1ZR7ULQi5uyK6WX7ctqbmZ0dYoAtv5c3qVpRANlKS3JJcEmlqx0XRZiP8LTwg/iBmfkMDuJKrZ3vf/O3ucsND06LRwvIxLMFaSWU8s20EsT78DsPyHoMaPxVpZFLCUAeYIhu+HcxVHAW+9h1/U1kF3KMdIr7s5aHw9LEXI1JBdt7ERJyf1uhlxAhCgM24juxAF/oOMrtP4q0bi01EbAsqAg+r3tH60f2OddH4g00pAjmViSAAD3JDMK9wQrG+3wnJKOTZYYxjBUYxjAGMYwBjGeOtgjtfHHf9MAqvEPUpYERo0Dlm8qqJpnUiEmjwvmbQx9A18VkD+99StGUPwAsWHchZzFxGCT2F2SLsUG5q0PRz/wCon/zj/wC3Pg9Gf01U4/VD/VMi7KXlyIvTPF8czxoI3Be/iuNkB+2oblc7rEMhtbHHcZfZTt0jUDldVZHbfFGfcdwAfU/ucbtcncQTD6Fo2/nuXF+hGdrdM46qM6NjKn/u7H7VB/syf9qg9BfzL+o9cvVYEWOQecp4/EUZbyp0aBm+HbKBta+4Vxat+V5z8Pz+UZdM5/wOUJPeFrKH/p5U/llU1cyhOKlZPR+T/JZ9R6ikCb3J9gByzE9lUepOViaGfU/FOxjjPaFDRI/+I45P5Ch+ffK/S9Uhk1Mc07hRISmlRr5AKgv2oFiy8n8SKOeDrclf3al4/wDZq9uC/l+xG0nTIohUcar+QH9e+feo1kcdb3VLIUbiBZPYC/XO2Zrxv4eOqSKp/JVHt7HBVqB9RTex+pyXotDopxjdJ6I0DapB3dRwTyw7AWT+3Oefxsf+8T/MPUWPX25yGOgx1Vt2A7/h+T0+76fzvPlvDsJNkNd7u/rt2/0xqWtDmWUcgYAqQQeQQbB/I59Zx0mlWNFRbpRQs3nbJKPoMz3jR9YIkOk+YMS3IHAUkBiSAFNEX6Ej6g6HPDkNXIP5wh8YaifUMHjEYZ2Lk7+5uwOQgPN9s/ffDEjHR6cupRvLUFT3FChftYAP65m9X/Z59kKKPMXQlygG1QVDFB/yA97snLDq/juCNXEbBpQzxbW+EK4Oxd90dvmNEDtshZUb5TeZU4ZW2aTknsXvUeqQ6dQ80ixqWCBmNDc3yi/c5nur/wBocMKtUbvIoa1FUGR5U2s4JonyZjwCPg5qxeb6/qwHEuulZVaPYdOR9qaXbuSJZGSAl6kWTdvWqsg8Tei6rVaqdZodDFBHuLmWUXK29VVyjV8JYKt7RRrNbmscNUlDtHpHm9PDn9jadI6g0sId4/KYFldSSQGjZkamIG5bFhqFgg5kek+K9M2on1Ekm5mPlQxorSOI4yQDtUErubc3NdxltqPA6TyM+pmmlBNiLzGEaj2CjvlH4Y1q9P1UujnUCPeDDNQ4EllFc+x5AY+oI9shtnRRp03TllblKy020423vw4F7qutyaiNkTQTsjqVJdkisMKPqWHH0yAnQZOCvT4oyCSP9bkBG5mZvlTsSzWPah2AGaHr/X49JGrPVswRFLKm4myfiYhRSgnk+ldyMmaPWJKgZDYIB+osA0w+6aI4OScbqR4RXn7mZHh2Y7T/AAumG0gj7aY1tuh8vI5Njsb5vJMPSNSskcgTTgxRmFBch2qxQnkiz8ijv6H3OaISCyLFjuL5/b9Rn1gjP0RH0Zlo+aEv02Fv1uxkjGMko3cYxjBAxjGAMYxgDKKPxlp/NljYlTEwQnhrJLD5UJZflY/EB8Ivtlrq/N48vZ9d+79KrKCfwuzszGPTlmJYkmY97LV8Xwg2bAoG+Qci5VytwO6eN9NtQtvBYCwI3aiULsCwG07VBLEHj887ReK4mmjiCvcm4qSFA2qaDctdMeBxfI4FjIa+GJAbC6RTW2xCx4K7COX9V4PuM7R+HJgb/iEQ2WuOCNTub5msgmz6n1xfoVzvhF+XuXGuhiaNhKFMdfFvqv1vtn5p1OzqFj0kks0bI0dVz5dgvGkjfOvoD6XVm83Q8LREhpmeYj/eMSP8vyj9si9AgEuok1AACD7GGhxtU8sP+ZrP5VmU4uVkcmIpSrNRendvb53lRLBp9SXZlm00sMBSMyJ8MRssJVUGnYMEbngGNSKOfHS5tVDp98erE6QxlivxTtK7tJwzbfMjVR5VEA0C/BoZuZoFcFXUMDwQQCP2OZXq3gFb8zRuYJRyAGIU/T3X+n0yzzLqbTdWmllWbnwf24E3onjCKYrHJ9nNtBYEOF3Hy7QM6r8Y8yIFO4L1zRy+nhV1KsLB4IOflc7wzO0HUYVjmJAM2xRu+6DKAKY7NyrJzt3bhRAOajwzrOpNJ5cyqFBDs5Ubdu2gkLLQcM9spNlUUbiWcBZjNS2LUa8KyvH7riu814xjGXNxjGMAYxjAM34z0OqdYpNOxPlNuaMdzdASICwV3jG4qjnYSbIJUDMF1HqkWjciGPdrHPKsUlXTkvI4VSqASzAyMNx3EXW4jvoP7Q/7QPJvTaZvtTw7j/Z/8K/8f9Pz7e/2ceBfKUanULcrcop+4D6n/iOUbvoj1qGGhQp/1GIX7Y8+r6fO/wCvCH9nlH+J1tyzN8e1jYUnm2/E38hm+AxjLJWOCviJ15Zpv2XRDM14v6dW3UiPzBGCk0dX5kD0XFepUjePyOaXGSylObhLMjKr0N/LU6Z0n07AMkUxPwqSrL5U4tlFhSAwNUORWVL9H2NZh1MB3NIWVEmG5mDBleMhrBHdgTTMPvHL3yX0DEorPpGJZkUW0BPLMi92jJ5Kjle444yZ1XxAkenSaMiQO8artBfcHcBtoXkkLuP6c5BrUf8A6auuez+/UyscYUGtY8bFt5+DUpyBIFBZ7YjmGwSf8L2NZdeE+t7g4lm3O0nwBrBI2JZAKgqC+8hfQUBfczOl+LdPMqktsdkD+WxG7kbioqw7KPmCXR475awauN/kZW79jfyttbkezcZJi3Hgn4/g7YxjBQYxjAGMYwBjGMAYzwmu+ZTrh1f8SWiZAoSkZpAFX4Hv4PMAZy+0fGjLQHIo2IuazKSLxfp2nMILEhihYC0BDBCC3ofMOz8yPxC6PqO53ZW6gSnwbfKO6Q7dm4FIlAUkeb8V93Q0NlGb07pspVViQwgKqNM4HmNtRUJRBYjLBVs/QccDIuUdRcNe4ndZ1rSt/Cwn4j/iuP8AZoe4v8TDj6Dn2u30mlWNFRRSqAB+mcem9MjgTag+pJ5JPqSfU5LwlxYjFp5pbjGMZJoUvifwxHrI6PwyL8j+30PupzE9D8TT9PlOn1Ckxg1XcpfZkPqp71+1ds/UMpfE/hiPWR0fhkX5H9vofdTmM4O+aO55+Kw0m+2o6TXn0ZaaTVpKgeNgytyCO2dSc/L/AAvDrtNqWjUbQP8AEV+UPsw/7EZo9f1mJXCzOZGKvIAB8AWLbv47cbl72c6aMJVI5mrFqGLdSF5RszSt1KIGvMX97/phepRH74/Xj+uY+Pxpp9oKlaIUkblBUOu4Fx934eTknT+K9O+2pEbfe3bIp3bSQ20X8VEHt7Z0dh80Ne2Zr1YEWDeYDx//AGiCENp9MwMp4dxyI/cA+r/0/PL140lR1R2TcCpKEqeRR/X65jeif2W/62fNcNClMB9579CPYevvnNVpyjset9NnhczniHtqlz+cj4/s18EmVhqtQvwA3GG+8fxm+49vc5+sZ8xxhQABQHAA9AM+solYpi8VPE1HOX2XJDGMZJyjGMYAym1fhpCWaFzCz3vCgGN74PmRH4Wv1Io/XLnGC0ZOOxmW6ZMo2tpYZFAjW4X8v4YWLRqInG1QCTwG7EjK3UdBQrX8PqU5LcJEw3nzzvpH5NzE/wDQntm4xkE5k+CMz4ULxK6yRzAySbhuQ8DYi27cjcSpYn1LenYabGMkq7cBjGMEDGMYAxjGAc9RpkddrqGHeiLHGRl6Lpx2gj/yL/4ybjFiGkz4jgVflUD8gB/TPvGMEjGMYAxjGAM8ZqBPtznueEXgGKOrZrJPLncfrfYfkBwBlZ1PpKajbbupCstxsASkoAdSSD8LUORR44IyF4w8P6mTy44nEbwP5qsb5ZRtiPblSC9/UDK2PwxrEjEcc+xY1KRlWIYhP4nyt529iXgsf8B/X2W+CWh5aXFvUstR4RgcyAu/2lHYGUBQEeO1UL+FiNxs8DnjOS+FguqSSNwsYbzGS73MgkVQF2/CqlyeD+nYjt0TpeoTUSSzMGtAgO8tdSO/CFQIloqNoJ+W8pND4R1sTGQTqZNrqOSKE1Sy0Sp+IzWAaNCjXFZVrZ5SU/8AY3CtRsGjlv03W7pI/wAVlT9QVJ/qBn5rD0/qJd1MrKFSr840dwl2hSY+WH2ZL8Eba9by7i6jqdOkBPDqo3PTMrNVNtZ+WH175zYzE06NF1Kieh04TDTrVVTptXZ+oYzM9H8bxyUswEbe/wB0/r939f3zSg32zy6NenWjmpu56FahUoSy1FY9xjGbGIxjGAMqtf4khhm8tzXwhrsdzu2qq3udjtY0oNce4yx1GoWNSzsFUdyTWZ+YfxEyyxaeytASSMyqdpJU+WD8dEkjcOLsZSU0nbiXjBtX4Huq8axp/sZSfL86qUNttvu7ix+FWawCOwuyBkZvEeskCtFpwqttpX37rE5ikDkIQoA+KxzwfTnLaLpMtANPtAG0LEiqAOOASCQOM7L0Yessx/8AmsP6VjNJ8PnmMsVx+eRK0k++NHKlSyq209xuANH6jtnbIcfTFBBDScc8yOf3BPOTMsr8SrtwGMYySBjGMAYxjAGMYwBjGMAYxjAGMqtSgMr3zW3+mZPrfimODUxIaERJRzXZjW037A9/zPsM8+pjlCbhlOinQlU/T3n6DjM3EAJI6/Go4/PnNJnRh66rRzJWMZRykLqnTo5Vt+NoJDjgr7/mPocxUepYttC77NCuCfb4f/zmi8WdR2oIgeW5b/lH/k/0zn4U6VQ85h34X/uc5/8AksQsWsPQtlWsr6nJUpqcrEE6GX/dP+1/0Oenps9E+UQBzZKj+QJP8s2OM9uWLm00rJkLDRvqzJdK0qmQebyD2X7t+l/i/p9M1Twqw2lQR2oix+2UPVdF5b2PlPI+h9ssP9MomnaaQ0qAlzV1XfgZ819Px2IrVp4XFO809Oq6I9KdCEIqVJaP1KrqngaJ7MR8tvbup/TuP0/bKSObW9PPxLuj/wAyfoe6H9vyzzx94yjbRRtpdTtd3VqVtr7QGux3A3Vl94J8SrrNPQV7iVEcvR3Hbybvnt6++erX+iNU/wCpheDvbT+UdsMXVjTtVWaPJ7+JRdV1UeucP9k9ROg02o3Bd5DFWjcMFDE7V3EWALFc36vjTXaWIvqtJujVxCD/AIUhLbth2W8e3hRuElfEByQc0vUPB+mls7dhPqnH/wBPb+WV6+FtVFxDqgV/C44/Y7h/LOaNTE09Kkc3VezMZU8NU1pyy9Je69jtH/aDo/tNxkTy2CMTE7DeQxZAUDBmXa26u20nkc5fanXJHGZGPwgXfvfah6k+2UL9MlRkkXSwPLe93FIS4Vk3WO/ws45HrkbXanUy6iNGgA2jzAhkFMbrduA5r2+uaVMRlVknfuZlTw+Z3bVu9cCz0OhadhNOPrHH6KPSx6t7n/t3dc8QHTuEWLf9nJKaJFCMfRCAPckr9LPGdFfXH7kCj83b+lZ4+i1TfM2n5BU/ZsfhPccnkH2y0HlWkWVnHM9ZLuOD+NtMDR3/AHudhqlIBa/w7iFB9Tng8a6f4bDgGu6Na/FIrGQV8AGw8369hxfq9Ak+I1pfi5b7AckmzfPPIB59c6no0pu2g57/AGA9Tfv785pnf+L8vczyLmvP2J/TOqJOpZLoHadwIPyqw4PurKf198l5SdL6FLp02RyoAWLH7LuW7nhgPbsB2y6S6F9/WsunfgUatxPcYxkkDGMj6/WiKNpCC20XtUWzHsqqPUk0B9TgEjGZzT+NY9gMqOj+WruoG7axfyynoxIbudoA4urGXcHUInLBJFYq2xgGBpvwn2P0wCRjGMAYxjAGMYwDDeLfFo008kYX42VCrFgANwCgkAFqu/T0Ptn591wyTRx/Z7SR5hDRux+IUAAIzZ/bP3rPiaZUUs7BVHJLEAAfUngZySwdOU873Oqlip0ouMeJ+V+EeuzB9NC8bOTIqlgkq0ASQSWjC8Ae/NZ+o/xieX5gYFCu8MDYKkWCD6gjMT4w8SJqCmjiRmZpQGPwK32MsgdYd7AiS4mpwKW1tl3qwDp6QIui0u5lB+Ik2WI+UE/8K0CfWufXM69SGDpNwWr2XNnLUqN6s66WFtXqST2uz9FHYf8AbNsiAAACgOBkPpPTBBGFHJPLH3P/AIybjAYV4eF56ylrJ9SkY2QxjGd5c46vTB0Kn17fQ+mZ1NOrCTTy3slUxNXBFigQffNRlT1rRWN47jv+XvnifU6M4SjjaP64b9Y8TpoT3pvZ+p+edc/selW200okH4HpW/zfKf5Zpv7Luiy6fTSiaMxs0h4YUaVVAP5XeRfGfU9YYYjC5VNyxyBDtdmd1VBuBD7WBNeWQ24CztsjX9E1AfTRN5gltFBcFTuYCmPwkr8wPYkexz6VfVqmLwyV7xdnfiVnUnrCROxjGcpgMquvaZqSaMXJCd1fiU/Ov6jn9MtcZScc8bF4TySuctNqVkRXU2rDcD9M80msSVQ8bq6mwGUgjg0eR9cp9f0rYHHlmXTScyQi7F8sVA+ZT95PX9xlFoNVqtPvMIWaIlpD8zgVZqx9pGxJCkMr7Qqnn4yIhO+kt/mxM4W1jt83N3jMuvjYIB5sTKdhcgcVtiErUHIZjTKCAvwkNfFHL3pfUBNEHCsnLKVarBR2RgdpI7g9jmhmS8YxgDGMYAyI+gsk+bIL9Awr9OMl5zh1CPe1lbaSrUQaI7g12P0yripbgrtR0Qt3dX7H7SNH5W9vNA8Wa9rym6h0fYopFidWeSN7JjEsg277ILRkAtQorbcg5q5JlUqCQCxoX6kAtQ/QE/oc9ZQRRAIP88o6dtYO3mvncRY56SNljUM5dgACxrk1yeAB/LO2Vekcwy+SfkazET6V3T9PTIPi3xFNpvLWCESu4fg3waCxXXoZXQH2FnJpzzrrs+8I0WMyiePVZ6jgZ14YkMthS4jvZ3ssbCmiRR4vOX9/WI+HSsxo0AxINVyDsoqARuPcc8EC80JNhjMpJ4j1x3bNGK2/BzJZO1mBO5FFAiu4J3L27ZzabVuVaaZYlDxyAKRGaQx71YWzMHVpeDVFEuubrKSjq3YGvyh8ZeHhq9M6ecYW2Ooe/hqRdrCRCdrqeO/IIBBBGSG65v4gjaQ+5G1R+p5yo1Bdpv8AWDujQqrBSQqlhx+dEi85K2LUEsivd2vw8eXcVcjh0vp3lQ+VpWZy7s7OxspuVVZUY/EE+HjdzVd80XR+iLAL+Zz3b/sMnwwqopQAPYZ95pHDrP2s9ZeS7lw9Sba3GMYzpJGMYwBgjGMAzvVulqAyugeGQbWUgEUeao8cHkX7ZmotbL0yZTI5k08j7nl3qu4sHtijGlCL3RKAWHcWHwxn9FdAQQRYOUnUuigo6MvmQvwy82OQbBHIIIBBHsM8iFKeCm+zV6cnst4t8ucfQ3clUWu/r+S20WtjmjWSNw6MLVh2Pp/XjO+YEdJ1UMpbRuGDNHEqAALFGHJkaSIyhHJu9yANw3q5I3oz1YyUleLuYtW3PcZB631dNNA0r2QvAUd2Y8Kq/Unj6dzwDld/fSDcl7grJvL7W2g7Y2CXXxMRIvb1IHc1liC/yHqekxO24rT/AIlJVv3Wr/XIP98NLu2hnJIJAEUnNAMKO2jYI2n71irxF4w0rKDvYWoejHJYBXebpfury1fL61kOKejJTa2JP+imHbUS/wDVsb+ZW8kaXTOp5k3D22qOTzdjPOn9UinVmicOFYoSAasUTVjnuORxkrIUEtiXJvcYxjLFRjGMA46jU7K+Fmv8Iv8AfMrP0BS5ZTqlJ80tQPJlLEEfEK2hmA9OSavnNhjKNN7MGGXwzfmBl1BDUBtCqa8ryzZJPa22jsBxzZy/0Uk0cSRpAaQBQXZRwOB8KgAfplwZBdWLPpeVq+IojqPIBs7N+8EFeCwYWD6bTZ7DgHkgGjpy4zfl7EWIHU453eJXZQS1qEHK196zz6jLJOmSA86iQ/Q1X8qOc+nDzZWmPy/JH+Q9f15/f6Za5jQoxu6jvq9NXt81IS4lZ/oh/wD1Mv7j/wAZz/u2pfeZZS9bd24XXerq6vLfGbdhT5E2RV/3djPzNI35uc7Q9EgXtGv68/1ydkfqGtWGJ5HYKqKWJY0AB7kA0P0OTGjTjqorwFkVU/XWTWLAqRslDcd+1lNOz/D2al8s0PQ/UDO3R9OJInZxYmZiR9DdZR6VZC089AeefLTsCwY/CfgG1gsdKCWc2O6WVzX6aHYiqPQVlWs9TXZL1/HqOJn+qfxCQtBHKI3IqKU9iKICsdrbWHH3TYHFE3kDofiowIYtXvXy1X42DEgMF8tXtmkeQg2Wqt28fdJzYTQq6lWAIPcHKvVdDJXapDJwQklmq7bXHxLWIqVPTdea9/XvGx2h8Qady4Eq2jbWviiVVxd1xTLz25rJ5kHuPQd/ftme1nQ1k/xNMTyzHbIGBLMjkkP3+JEI9toyq0XhciTcySALJG6CkckRGQjcxA5O+uzUAADwCL9ouvgwbjGfMb2AaIv0Pf8AXPiefbXws1/hF5duyuSR4esRMWALfCxQko6ralg1OVCmirAkGrH5Z7N1jTpW6eJb21bqPnsp6+oBr3rKeToULKynTv8AFI8rEKgLGTzbDn7wAkYC/pkePwnECT5MpHxfCzoAPMQo1EC/lJA549KzPtY9fB+xNi11fiiCME7iR8QG1SbKXvoVyFAJJBqgc4dC8RPNIUeLZUavuHI3XtlBP3ae1APJ2MfyDoYK7f4ePbzQlYy1ZBpQ1hRYHwih9M6dSTyoWeVmYIpYRxrydoulX1yrqTf6Iv76L38ibLizzqUysbjXkd3HH/8Afzz66fLLIDUtEehUHj3yn6FFOUQPJvjk5WyrEbaBYOt7g3xNyzVYAPGXEenKySbPmQ7gPxK3cZ40qMo4ntL3WzSutbX0tyXe2dCknCxKbTzEglozRsWvY0RY9jRI/U5FHRKbcIdNdKL8v0QqUHb7pVSPbavsMtNNqVcWP1HqD7HPNZq1iRna6X2BJNmgABySTQAHcnPXhShJXi3b9z9zBtrcqoegBCSsMAJIY0G7jt+2RdZ4QSSvs4kNrZW7IQABeQdoIABIo8d8vND1GOZd0bbhwD34JVWog8g0w4+uSc07Jc34si5WaHp7QgrGkSgm6BeufYH5R9Bxlil0Lq/Wu2fWMvGNiLjGMZYgYxjAGctRqVQWxoduxP8AQZ1xkPoDLdT6Xp5pJHCOTIqo2yKmNeYGtyOdyvXP4VPoMk9O6AQu3b5URO4oDy1cC64UAACh6KBzWaDGZunm/U79CD5RAAABQHAz6xjNSRjGVfWuufw7RDy2fzCR8N2AtE0ADfBJ5oUp57YBaZm/E2vZ3GljZCXFyAMRIBYKhRuUMGAbcu9W2BivpnLWeLJHpIIXV3jEqGQdwWPCot7iUUkc0LXdV1nHpXT5FZgWEk792Nny1LM9O24hnXcQtcL8W2txBpKSigWHR9D8aru3iG7egN8jfO31rtZs8cknnL/OOj0ixoEXsP5+5ztkU45Vru9WQhjGM0JGMYwBjGMAYxjAGZbxPqlllghDPTEk7FWSNiwXy1kWuRR3imUgLYPFiH/7QHdpEj053LuVfmblXkA4VSSGjETiv95zQUnJHRujrFTBT/FSoBIeAF5YltoAEd7vlH0u2smk5qCv8ZKVy70EYMhI+VAI17nt3Nkkn8z7551USKd8Vb2Vo13fLvIJj3fTdWTtNAEQKPT+fucaqDehX37H2PocwdJqn/snf7/nbuLZtTOeHNSdQXYSsaEZDFVV7cFiGCARstbSPvcm/S7XW6VpE2TRrKlhiAavaQRuU8EWAa7ZQa2RtPqP4naxAVlkUF6svGKCjcNzkgoAqgkG2JPF9pvE+ldd3nKtFAyuQrKZK2KynkE2K98uoRl/fB2vy/lbeRF2tGUWp8MI0l75Y1uyvltdFmJVGRhsUqQlAdkTnjJ3QtN5DyF5mk3LGotJLHlqVPzEgX3oetn1oaJXB7G/Tj3HfPcvln/l5EaHyjggEdjn1jGaEDGMYAxjGAMYxgDGMYAxjGAMgPBMxBPkgi6O1mIsUa5HcZPxlXG4K9elsQA8p2gVtQBFoenHNZL0+mVBSKAPp/8AvOdcYUEtUBjGMsBjGMAYxjAGMYwBnKcPxsKj3sE/tRzrjIaurAgJ05u28KPZEC/z5+uStPpVQUor3PqfzPrnXGVUIp3RNxjGMuQRdZoBID2sjabAZWB7qyn5hlNH4aVQdyM5ZxIzBw1lX8wAI/Cruo7VFfCPbNHjM+zV7rQm5V+HemLp4fKUNQJa2VVvcb+7xwKH5AZaYxl0QMYxkgYxjAGMYwD/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dirty="0">
              <a:latin typeface="Segoe UI Light" panose="020B0502040204020203" pitchFamily="34" charset="0"/>
            </a:endParaRPr>
          </a:p>
        </p:txBody>
      </p:sp>
      <p:pic>
        <p:nvPicPr>
          <p:cNvPr id="82960" name="Picture 16" descr="http://t2.gstatic.com/images?q=tbn:ANd9GcSZD-jaw91ngKZp7AjZhmmY8TKs4MLt6PpjOMalwCrn449C8Wfe"/>
          <p:cNvPicPr>
            <a:picLocks noChangeAspect="1" noChangeArrowheads="1"/>
          </p:cNvPicPr>
          <p:nvPr/>
        </p:nvPicPr>
        <p:blipFill>
          <a:blip r:embed="rId3" cstate="print"/>
          <a:srcRect/>
          <a:stretch>
            <a:fillRect/>
          </a:stretch>
        </p:blipFill>
        <p:spPr bwMode="auto">
          <a:xfrm>
            <a:off x="6029148" y="0"/>
            <a:ext cx="3114852" cy="1916832"/>
          </a:xfrm>
          <a:prstGeom prst="rect">
            <a:avLst/>
          </a:prstGeom>
          <a:noFill/>
        </p:spPr>
      </p:pic>
      <p:sp>
        <p:nvSpPr>
          <p:cNvPr id="4" name="Slide Number Placeholder 3">
            <a:extLst>
              <a:ext uri="{FF2B5EF4-FFF2-40B4-BE49-F238E27FC236}">
                <a16:creationId xmlns:a16="http://schemas.microsoft.com/office/drawing/2014/main" id="{D9293A0A-089D-4C87-B101-25F42A4C9C48}"/>
              </a:ext>
            </a:extLst>
          </p:cNvPr>
          <p:cNvSpPr>
            <a:spLocks noGrp="1"/>
          </p:cNvSpPr>
          <p:nvPr>
            <p:ph type="sldNum" sz="quarter" idx="12"/>
          </p:nvPr>
        </p:nvSpPr>
        <p:spPr/>
        <p:txBody>
          <a:bodyPr/>
          <a:lstStyle/>
          <a:p>
            <a:fld id="{7B747F37-6BD7-4C2D-A4B8-B1044A8D050E}" type="slidenum">
              <a:rPr lang="en-AU" smtClean="0"/>
              <a:pPr/>
              <a:t>42</a:t>
            </a:fld>
            <a:endParaRPr lang="en-AU"/>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755576" y="1484784"/>
            <a:ext cx="7632848" cy="5157192"/>
          </a:xfrm>
        </p:spPr>
        <p:txBody>
          <a:bodyPr>
            <a:normAutofit fontScale="70000" lnSpcReduction="20000"/>
          </a:bodyPr>
          <a:lstStyle/>
          <a:p>
            <a:pPr marL="0" lvl="1" indent="0">
              <a:buNone/>
            </a:pPr>
            <a:r>
              <a:rPr lang="en-GB" sz="3800" b="1" dirty="0">
                <a:solidFill>
                  <a:schemeClr val="tx2"/>
                </a:solidFill>
              </a:rPr>
              <a:t>Keep idea generation and judgement separate</a:t>
            </a:r>
          </a:p>
          <a:p>
            <a:pPr>
              <a:buNone/>
            </a:pPr>
            <a:r>
              <a:rPr lang="en-GB" sz="4000" b="1" dirty="0">
                <a:solidFill>
                  <a:srgbClr val="00B050"/>
                </a:solidFill>
              </a:rPr>
              <a:t>Divergent thinking:</a:t>
            </a:r>
          </a:p>
          <a:p>
            <a:r>
              <a:rPr lang="en-GB" sz="3800" b="1" dirty="0"/>
              <a:t>Focus on quantity</a:t>
            </a:r>
            <a:r>
              <a:rPr lang="en-GB" sz="3800" dirty="0"/>
              <a:t>: the more ideas generated, the more chance of getting useful new ideas</a:t>
            </a:r>
          </a:p>
          <a:p>
            <a:r>
              <a:rPr lang="en-GB" sz="3800" b="1" dirty="0"/>
              <a:t>Withhold criticism</a:t>
            </a:r>
            <a:r>
              <a:rPr lang="en-GB" sz="3800" dirty="0"/>
              <a:t>: Suspend judgment to create the space for innovative and unusual ideas</a:t>
            </a:r>
          </a:p>
          <a:p>
            <a:r>
              <a:rPr lang="en-GB" sz="3800" b="1" dirty="0"/>
              <a:t>Encourage unusual ideas</a:t>
            </a:r>
            <a:r>
              <a:rPr lang="en-GB" sz="3800" dirty="0"/>
              <a:t>: Look from new perspectives and suspend assumptions</a:t>
            </a:r>
          </a:p>
          <a:p>
            <a:r>
              <a:rPr lang="en-GB" sz="3800" b="1" dirty="0"/>
              <a:t>Combine and improve ideas</a:t>
            </a:r>
            <a:r>
              <a:rPr lang="en-GB" sz="3800" dirty="0"/>
              <a:t>: Build on, combine and enhance ideas</a:t>
            </a:r>
          </a:p>
          <a:p>
            <a:pPr>
              <a:buNone/>
            </a:pPr>
            <a:r>
              <a:rPr lang="en-GB" sz="4000" b="1" dirty="0">
                <a:solidFill>
                  <a:srgbClr val="C00000"/>
                </a:solidFill>
              </a:rPr>
              <a:t>Convergent thinking:</a:t>
            </a:r>
          </a:p>
          <a:p>
            <a:pPr>
              <a:buNone/>
            </a:pPr>
            <a:r>
              <a:rPr lang="en-GB" sz="3800" u="sng" dirty="0"/>
              <a:t>As a separate and later step</a:t>
            </a:r>
            <a:r>
              <a:rPr lang="en-GB" sz="3800" dirty="0"/>
              <a:t>: sort out ideas using set criteria,  group ideas, identify next steps</a:t>
            </a:r>
            <a:endParaRPr lang="en-GB" sz="3800" u="sng" dirty="0"/>
          </a:p>
          <a:p>
            <a:endParaRPr lang="en-GB" dirty="0"/>
          </a:p>
        </p:txBody>
      </p:sp>
      <p:sp>
        <p:nvSpPr>
          <p:cNvPr id="3" name="Title 2"/>
          <p:cNvSpPr>
            <a:spLocks noGrp="1"/>
          </p:cNvSpPr>
          <p:nvPr>
            <p:ph type="title"/>
          </p:nvPr>
        </p:nvSpPr>
        <p:spPr>
          <a:xfrm>
            <a:off x="4283968" y="188640"/>
            <a:ext cx="3888432" cy="724942"/>
          </a:xfrm>
        </p:spPr>
        <p:txBody>
          <a:bodyPr>
            <a:normAutofit fontScale="90000"/>
          </a:bodyPr>
          <a:lstStyle/>
          <a:p>
            <a:pPr algn="r"/>
            <a:r>
              <a:rPr lang="en-GB" b="1" dirty="0"/>
              <a:t>Brainstorming</a:t>
            </a:r>
          </a:p>
        </p:txBody>
      </p:sp>
      <p:grpSp>
        <p:nvGrpSpPr>
          <p:cNvPr id="2" name="Group 7"/>
          <p:cNvGrpSpPr/>
          <p:nvPr/>
        </p:nvGrpSpPr>
        <p:grpSpPr>
          <a:xfrm>
            <a:off x="971600" y="404664"/>
            <a:ext cx="2088232" cy="720080"/>
            <a:chOff x="971600" y="620688"/>
            <a:chExt cx="2376264" cy="865684"/>
          </a:xfrm>
        </p:grpSpPr>
        <p:sp>
          <p:nvSpPr>
            <p:cNvPr id="6" name="Flowchart: Extract 5"/>
            <p:cNvSpPr/>
            <p:nvPr/>
          </p:nvSpPr>
          <p:spPr>
            <a:xfrm rot="5400000">
              <a:off x="2428900" y="387524"/>
              <a:ext cx="685800" cy="1152128"/>
            </a:xfrm>
            <a:prstGeom prst="flowChartExtra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Segoe UI Light" panose="020B0502040204020203" pitchFamily="34" charset="0"/>
              </a:endParaRPr>
            </a:p>
          </p:txBody>
        </p:sp>
        <p:sp>
          <p:nvSpPr>
            <p:cNvPr id="7" name="Flowchart: Extract 6"/>
            <p:cNvSpPr/>
            <p:nvPr/>
          </p:nvSpPr>
          <p:spPr>
            <a:xfrm rot="16200000">
              <a:off x="1240768" y="351520"/>
              <a:ext cx="685800" cy="1224136"/>
            </a:xfrm>
            <a:prstGeom prst="flowChartExtra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Segoe UI Light" panose="020B0502040204020203" pitchFamily="34" charset="0"/>
              </a:endParaRPr>
            </a:p>
          </p:txBody>
        </p:sp>
        <p:cxnSp>
          <p:nvCxnSpPr>
            <p:cNvPr id="9" name="Straight Arrow Connector 8"/>
            <p:cNvCxnSpPr/>
            <p:nvPr/>
          </p:nvCxnSpPr>
          <p:spPr>
            <a:xfrm>
              <a:off x="1115616" y="1484784"/>
              <a:ext cx="2088232" cy="1588"/>
            </a:xfrm>
            <a:prstGeom prst="straightConnector1">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grpSp>
      <p:sp>
        <p:nvSpPr>
          <p:cNvPr id="11" name="TextBox 10"/>
          <p:cNvSpPr txBox="1"/>
          <p:nvPr/>
        </p:nvSpPr>
        <p:spPr>
          <a:xfrm>
            <a:off x="4067944" y="980728"/>
            <a:ext cx="3912610" cy="400110"/>
          </a:xfrm>
          <a:prstGeom prst="rect">
            <a:avLst/>
          </a:prstGeom>
          <a:noFill/>
        </p:spPr>
        <p:txBody>
          <a:bodyPr wrap="none" rtlCol="0">
            <a:spAutoFit/>
          </a:bodyPr>
          <a:lstStyle/>
          <a:p>
            <a:r>
              <a:rPr lang="en-GB" sz="2000" b="1" dirty="0">
                <a:latin typeface="Segoe UI Light" panose="020B0502040204020203" pitchFamily="34" charset="0"/>
              </a:rPr>
              <a:t>Divergent and convergent thinking</a:t>
            </a:r>
            <a:endParaRPr lang="en-GB" sz="2000" dirty="0">
              <a:latin typeface="Segoe UI Light" panose="020B0502040204020203" pitchFamily="34" charset="0"/>
            </a:endParaRPr>
          </a:p>
        </p:txBody>
      </p:sp>
      <p:sp>
        <p:nvSpPr>
          <p:cNvPr id="5" name="Slide Number Placeholder 4">
            <a:extLst>
              <a:ext uri="{FF2B5EF4-FFF2-40B4-BE49-F238E27FC236}">
                <a16:creationId xmlns:a16="http://schemas.microsoft.com/office/drawing/2014/main" id="{A5DD799A-AEF0-4BDE-BCAA-FA05733BB08B}"/>
              </a:ext>
            </a:extLst>
          </p:cNvPr>
          <p:cNvSpPr>
            <a:spLocks noGrp="1"/>
          </p:cNvSpPr>
          <p:nvPr>
            <p:ph type="sldNum" sz="quarter" idx="12"/>
          </p:nvPr>
        </p:nvSpPr>
        <p:spPr/>
        <p:txBody>
          <a:bodyPr/>
          <a:lstStyle/>
          <a:p>
            <a:fld id="{7B747F37-6BD7-4C2D-A4B8-B1044A8D050E}" type="slidenum">
              <a:rPr lang="en-AU" smtClean="0"/>
              <a:pPr/>
              <a:t>43</a:t>
            </a:fld>
            <a:endParaRPr lang="en-AU"/>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eaLnBrk="1" hangingPunct="1"/>
            <a:r>
              <a:rPr lang="en-GB" sz="5400" b="1" dirty="0"/>
              <a:t>Understanding CT</a:t>
            </a:r>
          </a:p>
        </p:txBody>
      </p:sp>
      <p:sp>
        <p:nvSpPr>
          <p:cNvPr id="14339" name="Content Placeholder 2"/>
          <p:cNvSpPr>
            <a:spLocks noGrp="1"/>
          </p:cNvSpPr>
          <p:nvPr>
            <p:ph sz="half" idx="1"/>
          </p:nvPr>
        </p:nvSpPr>
        <p:spPr>
          <a:xfrm>
            <a:off x="285750" y="1571625"/>
            <a:ext cx="4500563" cy="4643438"/>
          </a:xfrm>
        </p:spPr>
        <p:txBody>
          <a:bodyPr/>
          <a:lstStyle/>
          <a:p>
            <a:pPr eaLnBrk="1" hangingPunct="1"/>
            <a:r>
              <a:rPr lang="en-GB" sz="3200" dirty="0"/>
              <a:t>Definitions</a:t>
            </a:r>
          </a:p>
          <a:p>
            <a:pPr eaLnBrk="1" hangingPunct="1"/>
            <a:endParaRPr lang="en-GB" sz="3200" dirty="0"/>
          </a:p>
          <a:p>
            <a:pPr eaLnBrk="1" hangingPunct="1"/>
            <a:r>
              <a:rPr lang="en-GB" sz="3200" dirty="0"/>
              <a:t>Models</a:t>
            </a:r>
          </a:p>
          <a:p>
            <a:pPr lvl="1" eaLnBrk="1" hangingPunct="1"/>
            <a:r>
              <a:rPr lang="en-GB" sz="2800" dirty="0"/>
              <a:t>Bloom’s Taxonomy</a:t>
            </a:r>
          </a:p>
          <a:p>
            <a:pPr lvl="1" eaLnBrk="1" hangingPunct="1">
              <a:buNone/>
            </a:pPr>
            <a:endParaRPr lang="en-GB" sz="2800" dirty="0"/>
          </a:p>
          <a:p>
            <a:pPr eaLnBrk="1" hangingPunct="1"/>
            <a:r>
              <a:rPr lang="en-GB" sz="3200" dirty="0"/>
              <a:t>Universal Standards</a:t>
            </a:r>
          </a:p>
          <a:p>
            <a:pPr lvl="1" eaLnBrk="1" hangingPunct="1">
              <a:buFont typeface="Arial" charset="0"/>
              <a:buNone/>
            </a:pPr>
            <a:endParaRPr lang="en-GB" dirty="0"/>
          </a:p>
        </p:txBody>
      </p:sp>
      <p:pic>
        <p:nvPicPr>
          <p:cNvPr id="14340" name="Picture 2" descr="http://tbn0.google.com/images?q=tbn:Ch9qDjs7cOQqzM:http://www.godandscience.org/images/hubbledeepfield.jpg">
            <a:hlinkClick r:id="rId3"/>
          </p:cNvPr>
          <p:cNvPicPr>
            <a:picLocks noChangeAspect="1" noChangeArrowheads="1"/>
          </p:cNvPicPr>
          <p:nvPr/>
        </p:nvPicPr>
        <p:blipFill>
          <a:blip r:embed="rId4" cstate="print"/>
          <a:srcRect/>
          <a:stretch>
            <a:fillRect/>
          </a:stretch>
        </p:blipFill>
        <p:spPr bwMode="auto">
          <a:xfrm>
            <a:off x="5357813" y="4286250"/>
            <a:ext cx="2374900" cy="1785938"/>
          </a:xfrm>
          <a:prstGeom prst="rect">
            <a:avLst/>
          </a:prstGeom>
          <a:noFill/>
          <a:ln w="9525">
            <a:noFill/>
            <a:miter lim="800000"/>
            <a:headEnd/>
            <a:tailEnd/>
          </a:ln>
        </p:spPr>
      </p:pic>
      <p:pic>
        <p:nvPicPr>
          <p:cNvPr id="14341" name="Picture 4" descr="http://tbn0.google.com/images?q=tbn:Njgwg248n7P2JM:http://www1.istockphoto.com/file_thumbview_approve/2999937/2/istockphoto_2999937_dictionary_definitions.jpg">
            <a:hlinkClick r:id="rId5"/>
          </p:cNvPr>
          <p:cNvPicPr>
            <a:picLocks noChangeAspect="1" noChangeArrowheads="1"/>
          </p:cNvPicPr>
          <p:nvPr/>
        </p:nvPicPr>
        <p:blipFill>
          <a:blip r:embed="rId6" cstate="print"/>
          <a:srcRect/>
          <a:stretch>
            <a:fillRect/>
          </a:stretch>
        </p:blipFill>
        <p:spPr bwMode="auto">
          <a:xfrm>
            <a:off x="3857620" y="1714488"/>
            <a:ext cx="1647825" cy="1071563"/>
          </a:xfrm>
          <a:prstGeom prst="rect">
            <a:avLst/>
          </a:prstGeom>
          <a:noFill/>
          <a:ln w="9525">
            <a:noFill/>
            <a:miter lim="800000"/>
            <a:headEnd/>
            <a:tailEnd/>
          </a:ln>
        </p:spPr>
      </p:pic>
      <p:sp>
        <p:nvSpPr>
          <p:cNvPr id="2" name="Slide Number Placeholder 1">
            <a:extLst>
              <a:ext uri="{FF2B5EF4-FFF2-40B4-BE49-F238E27FC236}">
                <a16:creationId xmlns:a16="http://schemas.microsoft.com/office/drawing/2014/main" id="{092EF31B-CFB8-4B34-82BA-D04D68E96737}"/>
              </a:ext>
            </a:extLst>
          </p:cNvPr>
          <p:cNvSpPr>
            <a:spLocks noGrp="1"/>
          </p:cNvSpPr>
          <p:nvPr>
            <p:ph type="sldNum" sz="quarter" idx="12"/>
          </p:nvPr>
        </p:nvSpPr>
        <p:spPr/>
        <p:txBody>
          <a:bodyPr/>
          <a:lstStyle/>
          <a:p>
            <a:fld id="{7B747F37-6BD7-4C2D-A4B8-B1044A8D050E}" type="slidenum">
              <a:rPr lang="en-AU" smtClean="0"/>
              <a:pPr/>
              <a:t>44</a:t>
            </a:fld>
            <a:endParaRPr lang="en-AU"/>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GB" sz="4800" b="1" dirty="0"/>
              <a:t>Critical thinking</a:t>
            </a:r>
          </a:p>
        </p:txBody>
      </p:sp>
      <p:sp>
        <p:nvSpPr>
          <p:cNvPr id="15363" name="Rectangle 3"/>
          <p:cNvSpPr>
            <a:spLocks noGrp="1" noChangeArrowheads="1"/>
          </p:cNvSpPr>
          <p:nvPr>
            <p:ph type="body" idx="1"/>
          </p:nvPr>
        </p:nvSpPr>
        <p:spPr>
          <a:xfrm>
            <a:off x="685800" y="1981200"/>
            <a:ext cx="8172480" cy="3276600"/>
          </a:xfrm>
        </p:spPr>
        <p:txBody>
          <a:bodyPr>
            <a:normAutofit lnSpcReduction="10000"/>
          </a:bodyPr>
          <a:lstStyle/>
          <a:p>
            <a:pPr eaLnBrk="1" hangingPunct="1">
              <a:buFontTx/>
              <a:buNone/>
            </a:pPr>
            <a:r>
              <a:rPr lang="en-GB" sz="3600" dirty="0"/>
              <a:t>Is not: automatic response or intuition etc</a:t>
            </a:r>
          </a:p>
          <a:p>
            <a:pPr eaLnBrk="1" hangingPunct="1">
              <a:buFontTx/>
              <a:buNone/>
            </a:pPr>
            <a:r>
              <a:rPr lang="en-GB" dirty="0"/>
              <a:t>		</a:t>
            </a:r>
            <a:r>
              <a:rPr lang="en-GB" sz="2800" dirty="0"/>
              <a:t>whatever their value or lack of value!</a:t>
            </a:r>
            <a:endParaRPr lang="en-GB" sz="2400" dirty="0"/>
          </a:p>
          <a:p>
            <a:pPr eaLnBrk="1" hangingPunct="1">
              <a:buFontTx/>
              <a:buNone/>
            </a:pPr>
            <a:endParaRPr lang="en-GB" sz="2400" dirty="0"/>
          </a:p>
          <a:p>
            <a:pPr eaLnBrk="1" hangingPunct="1">
              <a:buFontTx/>
              <a:buNone/>
            </a:pPr>
            <a:r>
              <a:rPr lang="en-GB" dirty="0"/>
              <a:t>	</a:t>
            </a:r>
            <a:r>
              <a:rPr lang="en-GB" sz="3600" dirty="0"/>
              <a:t>Critical thinking is </a:t>
            </a:r>
            <a:r>
              <a:rPr lang="en-GB" sz="3600" u="sng" dirty="0"/>
              <a:t>reasonable</a:t>
            </a:r>
            <a:r>
              <a:rPr lang="en-GB" sz="3600" dirty="0"/>
              <a:t> </a:t>
            </a:r>
            <a:r>
              <a:rPr lang="en-GB" sz="3600" u="sng" dirty="0"/>
              <a:t>reflective </a:t>
            </a:r>
            <a:r>
              <a:rPr lang="en-GB" sz="3600" dirty="0"/>
              <a:t>thinking that is focused on </a:t>
            </a:r>
            <a:r>
              <a:rPr lang="en-GB" sz="3600" u="sng" dirty="0"/>
              <a:t>deciding</a:t>
            </a:r>
            <a:r>
              <a:rPr lang="en-GB" sz="3600" dirty="0"/>
              <a:t> what to believe or do </a:t>
            </a:r>
            <a:r>
              <a:rPr lang="en-GB" dirty="0"/>
              <a:t>		(R. Ennis)</a:t>
            </a:r>
          </a:p>
        </p:txBody>
      </p:sp>
      <p:pic>
        <p:nvPicPr>
          <p:cNvPr id="15364" name="Picture 5" descr="http://images.google.com/images?q=tbn:1y0JUKzvKWQC:www2.ncsu.edu/ncsu/pams/physics/Courses/py212/einstein.gif">
            <a:hlinkClick r:id="rId3"/>
          </p:cNvPr>
          <p:cNvPicPr>
            <a:picLocks noChangeAspect="1" noChangeArrowheads="1"/>
          </p:cNvPicPr>
          <p:nvPr/>
        </p:nvPicPr>
        <p:blipFill>
          <a:blip r:embed="rId4" cstate="print"/>
          <a:srcRect/>
          <a:stretch>
            <a:fillRect/>
          </a:stretch>
        </p:blipFill>
        <p:spPr bwMode="auto">
          <a:xfrm>
            <a:off x="0" y="0"/>
            <a:ext cx="1905000" cy="1905000"/>
          </a:xfrm>
          <a:prstGeom prst="rect">
            <a:avLst/>
          </a:prstGeom>
          <a:noFill/>
          <a:ln w="9525">
            <a:noFill/>
            <a:miter lim="800000"/>
            <a:headEnd/>
            <a:tailEnd/>
          </a:ln>
        </p:spPr>
      </p:pic>
      <p:sp>
        <p:nvSpPr>
          <p:cNvPr id="15365" name="Text Box 6"/>
          <p:cNvSpPr txBox="1">
            <a:spLocks noChangeArrowheads="1"/>
          </p:cNvSpPr>
          <p:nvPr/>
        </p:nvSpPr>
        <p:spPr bwMode="auto">
          <a:xfrm>
            <a:off x="441325" y="5791200"/>
            <a:ext cx="8274079" cy="830997"/>
          </a:xfrm>
          <a:prstGeom prst="rect">
            <a:avLst/>
          </a:prstGeom>
          <a:solidFill>
            <a:schemeClr val="accent4">
              <a:lumMod val="20000"/>
              <a:lumOff val="80000"/>
            </a:schemeClr>
          </a:solidFill>
          <a:ln>
            <a:headEnd/>
            <a:tailEnd/>
          </a:ln>
        </p:spPr>
        <p:style>
          <a:lnRef idx="2">
            <a:schemeClr val="accent1"/>
          </a:lnRef>
          <a:fillRef idx="1">
            <a:schemeClr val="lt1"/>
          </a:fillRef>
          <a:effectRef idx="0">
            <a:schemeClr val="accent1"/>
          </a:effectRef>
          <a:fontRef idx="minor">
            <a:schemeClr val="dk1"/>
          </a:fontRef>
        </p:style>
        <p:txBody>
          <a:bodyPr wrap="square">
            <a:spAutoFit/>
          </a:bodyPr>
          <a:lstStyle/>
          <a:p>
            <a:r>
              <a:rPr lang="en-GB" sz="2400" b="1" dirty="0">
                <a:latin typeface="Segoe UI Light" panose="020B0502040204020203" pitchFamily="34" charset="0"/>
              </a:rPr>
              <a:t>The significant problems we face cannot be solved at the same level of thinking we were at when we created them. Einstein</a:t>
            </a:r>
          </a:p>
        </p:txBody>
      </p:sp>
      <p:sp>
        <p:nvSpPr>
          <p:cNvPr id="2" name="Slide Number Placeholder 1">
            <a:extLst>
              <a:ext uri="{FF2B5EF4-FFF2-40B4-BE49-F238E27FC236}">
                <a16:creationId xmlns:a16="http://schemas.microsoft.com/office/drawing/2014/main" id="{D9DA1FEC-22AA-4E7A-908B-3991AD10C42E}"/>
              </a:ext>
            </a:extLst>
          </p:cNvPr>
          <p:cNvSpPr>
            <a:spLocks noGrp="1"/>
          </p:cNvSpPr>
          <p:nvPr>
            <p:ph type="sldNum" sz="quarter" idx="12"/>
          </p:nvPr>
        </p:nvSpPr>
        <p:spPr/>
        <p:txBody>
          <a:bodyPr/>
          <a:lstStyle/>
          <a:p>
            <a:fld id="{7B747F37-6BD7-4C2D-A4B8-B1044A8D050E}" type="slidenum">
              <a:rPr lang="en-AU" smtClean="0"/>
              <a:pPr/>
              <a:t>45</a:t>
            </a:fld>
            <a:endParaRPr lang="en-AU"/>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85786" y="285728"/>
            <a:ext cx="6072230" cy="1214446"/>
          </a:xfrm>
        </p:spPr>
        <p:txBody>
          <a:bodyPr>
            <a:noAutofit/>
          </a:bodyPr>
          <a:lstStyle/>
          <a:p>
            <a:pPr algn="l"/>
            <a:r>
              <a:rPr lang="en-GB" b="1" dirty="0"/>
              <a:t>Critical Thinking: definitions</a:t>
            </a:r>
          </a:p>
        </p:txBody>
      </p:sp>
      <p:sp>
        <p:nvSpPr>
          <p:cNvPr id="3" name="Subtitle 2"/>
          <p:cNvSpPr>
            <a:spLocks noGrp="1"/>
          </p:cNvSpPr>
          <p:nvPr>
            <p:ph type="subTitle" idx="1"/>
          </p:nvPr>
        </p:nvSpPr>
        <p:spPr>
          <a:xfrm>
            <a:off x="285720" y="1714488"/>
            <a:ext cx="8501122" cy="4857784"/>
          </a:xfrm>
        </p:spPr>
        <p:txBody>
          <a:bodyPr>
            <a:normAutofit/>
          </a:bodyPr>
          <a:lstStyle/>
          <a:p>
            <a:pPr algn="l"/>
            <a:r>
              <a:rPr lang="en-GB" sz="2800" dirty="0">
                <a:solidFill>
                  <a:schemeClr val="tx1"/>
                </a:solidFill>
              </a:rPr>
              <a:t>... Most formal definitions of critical thinking include the intentional application of rational, higher-order thinking skills such as analysis, synthesis, problem-recognition and problem-solving, inference and evaluation</a:t>
            </a:r>
          </a:p>
          <a:p>
            <a:pPr algn="r"/>
            <a:r>
              <a:rPr lang="en-GB" sz="2000" dirty="0">
                <a:solidFill>
                  <a:schemeClr val="tx1"/>
                </a:solidFill>
              </a:rPr>
              <a:t>T.A. Angelo. (1995). “Classroom assessment for critical thinking.” Teaching of Psychology, 22(1), p.6</a:t>
            </a:r>
          </a:p>
          <a:p>
            <a:pPr algn="l"/>
            <a:endParaRPr lang="en-GB" sz="2400" dirty="0">
              <a:solidFill>
                <a:schemeClr val="tx1"/>
              </a:solidFill>
            </a:endParaRPr>
          </a:p>
          <a:p>
            <a:pPr algn="l"/>
            <a:r>
              <a:rPr lang="en-GB" sz="2800" dirty="0">
                <a:solidFill>
                  <a:schemeClr val="tx1"/>
                </a:solidFill>
              </a:rPr>
              <a:t>Critical thinking is </a:t>
            </a:r>
            <a:r>
              <a:rPr lang="en-GB" sz="2800" u="sng" dirty="0">
                <a:solidFill>
                  <a:schemeClr val="tx1"/>
                </a:solidFill>
              </a:rPr>
              <a:t>not</a:t>
            </a:r>
            <a:r>
              <a:rPr lang="en-GB" sz="2800" dirty="0">
                <a:solidFill>
                  <a:schemeClr val="tx1"/>
                </a:solidFill>
              </a:rPr>
              <a:t> simply being highly critical of everyone else’s thinking but your own</a:t>
            </a:r>
            <a:endParaRPr lang="en-GB" sz="2400" dirty="0">
              <a:solidFill>
                <a:schemeClr val="tx1"/>
              </a:solidFill>
            </a:endParaRPr>
          </a:p>
          <a:p>
            <a:pPr algn="r"/>
            <a:r>
              <a:rPr lang="en-GB" sz="2000" dirty="0">
                <a:solidFill>
                  <a:schemeClr val="tx1"/>
                </a:solidFill>
              </a:rPr>
              <a:t>Anonymous (2002)</a:t>
            </a:r>
          </a:p>
          <a:p>
            <a:pPr algn="l"/>
            <a:endParaRPr lang="en-GB" dirty="0">
              <a:solidFill>
                <a:schemeClr val="tx1"/>
              </a:solidFill>
            </a:endParaRPr>
          </a:p>
          <a:p>
            <a:pPr algn="l"/>
            <a:endParaRPr lang="en-GB" dirty="0">
              <a:solidFill>
                <a:schemeClr val="tx1"/>
              </a:solidFill>
            </a:endParaRPr>
          </a:p>
          <a:p>
            <a:pPr algn="l"/>
            <a:endParaRPr lang="en-GB" dirty="0">
              <a:solidFill>
                <a:schemeClr val="tx1"/>
              </a:solidFill>
            </a:endParaRPr>
          </a:p>
          <a:p>
            <a:pPr algn="l"/>
            <a:endParaRPr lang="en-GB" dirty="0">
              <a:solidFill>
                <a:schemeClr val="tx1"/>
              </a:solidFill>
            </a:endParaRPr>
          </a:p>
          <a:p>
            <a:pPr algn="l"/>
            <a:endParaRPr lang="en-GB" dirty="0">
              <a:solidFill>
                <a:schemeClr val="tx1"/>
              </a:solidFill>
            </a:endParaRPr>
          </a:p>
          <a:p>
            <a:pPr algn="l"/>
            <a:endParaRPr lang="en-GB" dirty="0">
              <a:solidFill>
                <a:schemeClr val="tx1"/>
              </a:solidFill>
            </a:endParaRPr>
          </a:p>
          <a:p>
            <a:pPr algn="l"/>
            <a:endParaRPr lang="en-GB" dirty="0">
              <a:solidFill>
                <a:schemeClr val="tx1"/>
              </a:solidFill>
            </a:endParaRPr>
          </a:p>
          <a:p>
            <a:pPr algn="l"/>
            <a:endParaRPr lang="en-GB" dirty="0">
              <a:solidFill>
                <a:schemeClr val="tx1"/>
              </a:solidFill>
            </a:endParaRPr>
          </a:p>
          <a:p>
            <a:pPr algn="l"/>
            <a:endParaRPr lang="en-GB" dirty="0">
              <a:solidFill>
                <a:schemeClr val="tx1"/>
              </a:solidFill>
            </a:endParaRPr>
          </a:p>
          <a:p>
            <a:pPr algn="l"/>
            <a:endParaRPr lang="en-GB" dirty="0">
              <a:solidFill>
                <a:schemeClr val="tx1"/>
              </a:solidFill>
            </a:endParaRPr>
          </a:p>
          <a:p>
            <a:pPr algn="l"/>
            <a:endParaRPr lang="en-GB" dirty="0">
              <a:solidFill>
                <a:schemeClr val="tx1"/>
              </a:solidFill>
            </a:endParaRPr>
          </a:p>
        </p:txBody>
      </p:sp>
      <p:pic>
        <p:nvPicPr>
          <p:cNvPr id="84994" name="Picture 2" descr="http://tbn1.google.com/images?q=tbn:lfRlNrFA8EywzM:http://www.thechesspiece.com/indian/colombian_chess_setm600.jpg">
            <a:hlinkClick r:id="rId3"/>
          </p:cNvPr>
          <p:cNvPicPr>
            <a:picLocks noChangeAspect="1" noChangeArrowheads="1"/>
          </p:cNvPicPr>
          <p:nvPr/>
        </p:nvPicPr>
        <p:blipFill>
          <a:blip r:embed="rId4" cstate="print"/>
          <a:srcRect/>
          <a:stretch>
            <a:fillRect/>
          </a:stretch>
        </p:blipFill>
        <p:spPr bwMode="auto">
          <a:xfrm>
            <a:off x="7286645" y="0"/>
            <a:ext cx="1857356" cy="1403337"/>
          </a:xfrm>
          <a:prstGeom prst="rect">
            <a:avLst/>
          </a:prstGeom>
          <a:noFill/>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eaLnBrk="1" hangingPunct="1"/>
            <a:r>
              <a:rPr lang="en-GB" b="1" dirty="0"/>
              <a:t>Critical &amp; Critical thinking</a:t>
            </a:r>
          </a:p>
        </p:txBody>
      </p:sp>
      <p:sp>
        <p:nvSpPr>
          <p:cNvPr id="3" name="Content Placeholder 2"/>
          <p:cNvSpPr>
            <a:spLocks noGrp="1"/>
          </p:cNvSpPr>
          <p:nvPr>
            <p:ph idx="1"/>
          </p:nvPr>
        </p:nvSpPr>
        <p:spPr>
          <a:xfrm>
            <a:off x="457200" y="1600200"/>
            <a:ext cx="8186738" cy="4972050"/>
          </a:xfrm>
        </p:spPr>
        <p:txBody>
          <a:bodyPr rtlCol="0">
            <a:normAutofit fontScale="92500" lnSpcReduction="20000"/>
          </a:bodyPr>
          <a:lstStyle/>
          <a:p>
            <a:pPr eaLnBrk="1" fontAlgn="auto" hangingPunct="1">
              <a:spcAft>
                <a:spcPts val="0"/>
              </a:spcAft>
              <a:buFont typeface="Arial" pitchFamily="34" charset="0"/>
              <a:buChar char="•"/>
              <a:defRPr/>
            </a:pPr>
            <a:r>
              <a:rPr lang="en-GB" b="1" dirty="0"/>
              <a:t>Critical position: </a:t>
            </a:r>
            <a:r>
              <a:rPr lang="en-GB" dirty="0"/>
              <a:t>personally derived evidenced based judgement				     </a:t>
            </a:r>
            <a:r>
              <a:rPr lang="en-GB" sz="2000" dirty="0"/>
              <a:t>Jude Carroll</a:t>
            </a:r>
            <a:r>
              <a:rPr lang="en-GB" dirty="0"/>
              <a:t>			</a:t>
            </a:r>
          </a:p>
          <a:p>
            <a:pPr eaLnBrk="1" fontAlgn="auto" hangingPunct="1">
              <a:spcAft>
                <a:spcPts val="0"/>
              </a:spcAft>
              <a:buFont typeface="Arial" pitchFamily="34" charset="0"/>
              <a:buChar char="•"/>
              <a:defRPr/>
            </a:pPr>
            <a:r>
              <a:rPr lang="en-GB" b="1" dirty="0"/>
              <a:t>Critical thinking: </a:t>
            </a:r>
            <a:r>
              <a:rPr lang="en-GB" dirty="0"/>
              <a:t>thinking that helps you figure out whether you should believe some claim, and how strongly you should believe it </a:t>
            </a:r>
          </a:p>
          <a:p>
            <a:pPr lvl="1" eaLnBrk="1" fontAlgn="auto" hangingPunct="1">
              <a:spcAft>
                <a:spcPts val="0"/>
              </a:spcAft>
              <a:buFont typeface="Arial" pitchFamily="34" charset="0"/>
              <a:buChar char="–"/>
              <a:defRPr/>
            </a:pPr>
            <a:r>
              <a:rPr lang="en-GB" dirty="0"/>
              <a:t>i.e. is it true or the art of being right! 	</a:t>
            </a:r>
            <a:r>
              <a:rPr lang="en-GB" sz="2200" dirty="0"/>
              <a:t>Tim van </a:t>
            </a:r>
            <a:r>
              <a:rPr lang="en-GB" sz="2200" dirty="0" err="1"/>
              <a:t>Gelder</a:t>
            </a:r>
            <a:endParaRPr lang="en-GB" sz="2200" dirty="0"/>
          </a:p>
          <a:p>
            <a:pPr lvl="1" eaLnBrk="1" fontAlgn="auto" hangingPunct="1">
              <a:spcAft>
                <a:spcPts val="0"/>
              </a:spcAft>
              <a:buFont typeface="Arial" pitchFamily="34" charset="0"/>
              <a:buChar char="–"/>
              <a:defRPr/>
            </a:pPr>
            <a:endParaRPr lang="en-GB" sz="2000" dirty="0"/>
          </a:p>
          <a:p>
            <a:pPr eaLnBrk="1" fontAlgn="auto" hangingPunct="1">
              <a:spcAft>
                <a:spcPts val="0"/>
              </a:spcAft>
              <a:buFont typeface="Arial" pitchFamily="34" charset="0"/>
              <a:buChar char="•"/>
              <a:defRPr/>
            </a:pPr>
            <a:r>
              <a:rPr lang="en-GB" b="1" dirty="0"/>
              <a:t>Critical thinking: </a:t>
            </a:r>
            <a:r>
              <a:rPr lang="en-GB" dirty="0"/>
              <a:t>capacity to work with complex ideas…. Provide effective evidence to justify a reasonable judgement…. Attending to context</a:t>
            </a:r>
          </a:p>
          <a:p>
            <a:pPr algn="r" eaLnBrk="1" fontAlgn="auto" hangingPunct="1">
              <a:spcAft>
                <a:spcPts val="0"/>
              </a:spcAft>
              <a:buFont typeface="Arial" pitchFamily="34" charset="0"/>
              <a:buNone/>
              <a:defRPr/>
            </a:pPr>
            <a:r>
              <a:rPr lang="en-GB" dirty="0"/>
              <a:t>  </a:t>
            </a:r>
            <a:r>
              <a:rPr lang="en-GB" sz="2200" dirty="0"/>
              <a:t>Jenny</a:t>
            </a:r>
            <a:r>
              <a:rPr lang="en-GB" dirty="0"/>
              <a:t> </a:t>
            </a:r>
            <a:r>
              <a:rPr lang="en-GB" sz="2200" dirty="0"/>
              <a:t>Moon</a:t>
            </a:r>
            <a:endParaRPr lang="en-GB" dirty="0"/>
          </a:p>
        </p:txBody>
      </p:sp>
      <p:sp>
        <p:nvSpPr>
          <p:cNvPr id="2" name="Slide Number Placeholder 1">
            <a:extLst>
              <a:ext uri="{FF2B5EF4-FFF2-40B4-BE49-F238E27FC236}">
                <a16:creationId xmlns:a16="http://schemas.microsoft.com/office/drawing/2014/main" id="{05ACD1A8-A2CE-45F3-B2DA-F4F220052FD5}"/>
              </a:ext>
            </a:extLst>
          </p:cNvPr>
          <p:cNvSpPr>
            <a:spLocks noGrp="1"/>
          </p:cNvSpPr>
          <p:nvPr>
            <p:ph type="sldNum" sz="quarter" idx="12"/>
          </p:nvPr>
        </p:nvSpPr>
        <p:spPr/>
        <p:txBody>
          <a:bodyPr/>
          <a:lstStyle/>
          <a:p>
            <a:fld id="{7B747F37-6BD7-4C2D-A4B8-B1044A8D050E}" type="slidenum">
              <a:rPr lang="en-AU" smtClean="0"/>
              <a:pPr/>
              <a:t>47</a:t>
            </a:fld>
            <a:endParaRPr lang="en-AU"/>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2214546" y="428604"/>
            <a:ext cx="6557954" cy="1143000"/>
          </a:xfrm>
        </p:spPr>
        <p:txBody>
          <a:bodyPr/>
          <a:lstStyle/>
          <a:p>
            <a:pPr eaLnBrk="1" hangingPunct="1"/>
            <a:r>
              <a:rPr lang="en-GB" sz="4800" b="1" dirty="0"/>
              <a:t>Six Levels of Thinking</a:t>
            </a:r>
          </a:p>
        </p:txBody>
      </p:sp>
      <p:sp>
        <p:nvSpPr>
          <p:cNvPr id="18435" name="Rectangle 3"/>
          <p:cNvSpPr>
            <a:spLocks noGrp="1" noChangeArrowheads="1"/>
          </p:cNvSpPr>
          <p:nvPr>
            <p:ph type="body" sz="half" idx="1"/>
          </p:nvPr>
        </p:nvSpPr>
        <p:spPr>
          <a:xfrm>
            <a:off x="685800" y="1981200"/>
            <a:ext cx="5257800" cy="3124200"/>
          </a:xfrm>
        </p:spPr>
        <p:txBody>
          <a:bodyPr/>
          <a:lstStyle/>
          <a:p>
            <a:pPr marL="533400" indent="-533400" eaLnBrk="1" hangingPunct="1">
              <a:buFontTx/>
              <a:buAutoNum type="arabicPeriod"/>
            </a:pPr>
            <a:r>
              <a:rPr lang="en-GB" sz="2800"/>
              <a:t>Remembering</a:t>
            </a:r>
          </a:p>
          <a:p>
            <a:pPr marL="533400" indent="-533400" eaLnBrk="1" hangingPunct="1">
              <a:buFontTx/>
              <a:buAutoNum type="arabicPeriod"/>
            </a:pPr>
            <a:r>
              <a:rPr lang="en-GB" sz="2800"/>
              <a:t>Understanding</a:t>
            </a:r>
          </a:p>
          <a:p>
            <a:pPr marL="533400" indent="-533400" eaLnBrk="1" hangingPunct="1">
              <a:buFontTx/>
              <a:buAutoNum type="arabicPeriod"/>
            </a:pPr>
            <a:r>
              <a:rPr lang="en-GB" sz="2800"/>
              <a:t>Applying</a:t>
            </a:r>
          </a:p>
          <a:p>
            <a:pPr marL="533400" indent="-533400" eaLnBrk="1" hangingPunct="1">
              <a:buFontTx/>
              <a:buAutoNum type="arabicPeriod"/>
            </a:pPr>
            <a:r>
              <a:rPr lang="en-GB" sz="2800"/>
              <a:t>Analysing	</a:t>
            </a:r>
          </a:p>
          <a:p>
            <a:pPr marL="533400" indent="-533400" eaLnBrk="1" hangingPunct="1">
              <a:buFontTx/>
              <a:buAutoNum type="arabicPeriod"/>
            </a:pPr>
            <a:r>
              <a:rPr lang="en-GB" sz="2800"/>
              <a:t>Synthesising – creating</a:t>
            </a:r>
          </a:p>
          <a:p>
            <a:pPr marL="533400" indent="-533400" eaLnBrk="1" hangingPunct="1">
              <a:buFontTx/>
              <a:buAutoNum type="arabicPeriod"/>
            </a:pPr>
            <a:r>
              <a:rPr lang="en-GB" sz="2800"/>
              <a:t>Evaluating</a:t>
            </a:r>
          </a:p>
          <a:p>
            <a:pPr marL="533400" indent="-533400" eaLnBrk="1" hangingPunct="1">
              <a:buFontTx/>
              <a:buAutoNum type="arabicPeriod"/>
            </a:pPr>
            <a:endParaRPr lang="en-GB" sz="2800"/>
          </a:p>
        </p:txBody>
      </p:sp>
      <p:pic>
        <p:nvPicPr>
          <p:cNvPr id="18436" name="Picture 7" descr="ladder">
            <a:hlinkClick r:id="rId3"/>
          </p:cNvPr>
          <p:cNvPicPr>
            <a:picLocks noGrp="1" noChangeAspect="1" noChangeArrowheads="1"/>
          </p:cNvPicPr>
          <p:nvPr>
            <p:ph type="clipArt" sz="half" idx="2"/>
          </p:nvPr>
        </p:nvPicPr>
        <p:blipFill>
          <a:blip r:embed="rId4" cstate="print"/>
          <a:srcRect/>
          <a:stretch>
            <a:fillRect/>
          </a:stretch>
        </p:blipFill>
        <p:spPr>
          <a:xfrm>
            <a:off x="6584950" y="1752600"/>
            <a:ext cx="2559050" cy="3733800"/>
          </a:xfrm>
        </p:spPr>
      </p:pic>
      <p:sp>
        <p:nvSpPr>
          <p:cNvPr id="18437" name="Text Box 8"/>
          <p:cNvSpPr txBox="1">
            <a:spLocks noChangeArrowheads="1"/>
          </p:cNvSpPr>
          <p:nvPr/>
        </p:nvSpPr>
        <p:spPr bwMode="auto">
          <a:xfrm>
            <a:off x="2590800" y="5715000"/>
            <a:ext cx="184731" cy="369332"/>
          </a:xfrm>
          <a:prstGeom prst="rect">
            <a:avLst/>
          </a:prstGeom>
          <a:noFill/>
          <a:ln w="9525">
            <a:noFill/>
            <a:miter lim="800000"/>
            <a:headEnd/>
            <a:tailEnd/>
          </a:ln>
        </p:spPr>
        <p:txBody>
          <a:bodyPr wrap="none">
            <a:spAutoFit/>
          </a:bodyPr>
          <a:lstStyle/>
          <a:p>
            <a:endParaRPr lang="en-US" dirty="0">
              <a:latin typeface="Segoe UI Light" panose="020B0502040204020203" pitchFamily="34" charset="0"/>
            </a:endParaRPr>
          </a:p>
        </p:txBody>
      </p:sp>
      <p:sp>
        <p:nvSpPr>
          <p:cNvPr id="18438" name="WordArt 12"/>
          <p:cNvSpPr>
            <a:spLocks noChangeArrowheads="1" noChangeShapeType="1" noTextEdit="1"/>
          </p:cNvSpPr>
          <p:nvPr/>
        </p:nvSpPr>
        <p:spPr bwMode="auto">
          <a:xfrm>
            <a:off x="3352800" y="4724400"/>
            <a:ext cx="2305050" cy="571500"/>
          </a:xfrm>
          <a:prstGeom prst="rect">
            <a:avLst/>
          </a:prstGeom>
        </p:spPr>
        <p:txBody>
          <a:bodyPr wrap="none" fromWordArt="1">
            <a:prstTxWarp prst="textPlain">
              <a:avLst>
                <a:gd name="adj" fmla="val 50000"/>
              </a:avLst>
            </a:prstTxWarp>
          </a:bodyPr>
          <a:lstStyle/>
          <a:p>
            <a:pPr algn="ctr"/>
            <a:r>
              <a:rPr lang="en-GB" sz="3600" kern="10" dirty="0">
                <a:ln w="19050">
                  <a:solidFill>
                    <a:srgbClr val="99CCFF"/>
                  </a:solidFill>
                  <a:round/>
                  <a:headEnd/>
                  <a:tailEnd/>
                </a:ln>
                <a:solidFill>
                  <a:srgbClr val="0066CC"/>
                </a:solidFill>
                <a:effectLst>
                  <a:outerShdw dist="35921" dir="2700000" algn="ctr" rotWithShape="0">
                    <a:srgbClr val="990000"/>
                  </a:outerShdw>
                </a:effectLst>
                <a:latin typeface="Segoe UI Light" panose="020B0502040204020203" pitchFamily="34" charset="0"/>
              </a:rPr>
              <a:t>- Information</a:t>
            </a:r>
          </a:p>
        </p:txBody>
      </p:sp>
      <p:sp>
        <p:nvSpPr>
          <p:cNvPr id="18439" name="Text Box 13"/>
          <p:cNvSpPr txBox="1">
            <a:spLocks noChangeArrowheads="1"/>
          </p:cNvSpPr>
          <p:nvPr/>
        </p:nvSpPr>
        <p:spPr bwMode="auto">
          <a:xfrm>
            <a:off x="762000" y="5791200"/>
            <a:ext cx="5466184" cy="707886"/>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wrap="square">
            <a:spAutoFit/>
          </a:bodyPr>
          <a:lstStyle/>
          <a:p>
            <a:r>
              <a:rPr lang="en-GB" sz="2000" dirty="0">
                <a:latin typeface="Segoe UI Light" panose="020B0502040204020203" pitchFamily="34" charset="0"/>
              </a:rPr>
              <a:t>Students need the language of their discipline</a:t>
            </a:r>
          </a:p>
          <a:p>
            <a:r>
              <a:rPr lang="en-GB" sz="2000" dirty="0">
                <a:latin typeface="Segoe UI Light" panose="020B0502040204020203" pitchFamily="34" charset="0"/>
              </a:rPr>
              <a:t>Thinkers need the language of thinking!</a:t>
            </a:r>
          </a:p>
        </p:txBody>
      </p:sp>
      <p:pic>
        <p:nvPicPr>
          <p:cNvPr id="18440" name="Picture 15" descr="17may00-steps">
            <a:hlinkClick r:id="rId5"/>
          </p:cNvPr>
          <p:cNvPicPr>
            <a:picLocks noChangeAspect="1" noChangeArrowheads="1"/>
          </p:cNvPicPr>
          <p:nvPr/>
        </p:nvPicPr>
        <p:blipFill>
          <a:blip r:embed="rId6" cstate="print"/>
          <a:srcRect/>
          <a:stretch>
            <a:fillRect/>
          </a:stretch>
        </p:blipFill>
        <p:spPr bwMode="auto">
          <a:xfrm>
            <a:off x="0" y="0"/>
            <a:ext cx="1752600" cy="1320800"/>
          </a:xfrm>
          <a:prstGeom prst="rect">
            <a:avLst/>
          </a:prstGeom>
          <a:noFill/>
          <a:ln w="9525">
            <a:noFill/>
            <a:miter lim="800000"/>
            <a:headEnd/>
            <a:tailEnd/>
          </a:ln>
        </p:spPr>
      </p:pic>
      <p:sp>
        <p:nvSpPr>
          <p:cNvPr id="18441" name="TextBox 8"/>
          <p:cNvSpPr txBox="1">
            <a:spLocks noChangeArrowheads="1"/>
          </p:cNvSpPr>
          <p:nvPr/>
        </p:nvSpPr>
        <p:spPr bwMode="auto">
          <a:xfrm>
            <a:off x="6643688" y="5857875"/>
            <a:ext cx="1790875" cy="646331"/>
          </a:xfrm>
          <a:prstGeom prst="rect">
            <a:avLst/>
          </a:prstGeom>
          <a:noFill/>
          <a:ln w="9525">
            <a:noFill/>
            <a:miter lim="800000"/>
            <a:headEnd/>
            <a:tailEnd/>
          </a:ln>
        </p:spPr>
        <p:txBody>
          <a:bodyPr wrap="none">
            <a:spAutoFit/>
          </a:bodyPr>
          <a:lstStyle/>
          <a:p>
            <a:r>
              <a:rPr lang="en-GB" b="1" dirty="0">
                <a:latin typeface="Segoe UI Light" panose="020B0502040204020203" pitchFamily="34" charset="0"/>
              </a:rPr>
              <a:t>Bloom et al</a:t>
            </a:r>
          </a:p>
          <a:p>
            <a:r>
              <a:rPr lang="en-GB" b="1" dirty="0">
                <a:latin typeface="Segoe UI Light" panose="020B0502040204020203" pitchFamily="34" charset="0"/>
              </a:rPr>
              <a:t>- a classic model</a:t>
            </a:r>
          </a:p>
        </p:txBody>
      </p:sp>
      <p:sp>
        <p:nvSpPr>
          <p:cNvPr id="2" name="Slide Number Placeholder 1">
            <a:extLst>
              <a:ext uri="{FF2B5EF4-FFF2-40B4-BE49-F238E27FC236}">
                <a16:creationId xmlns:a16="http://schemas.microsoft.com/office/drawing/2014/main" id="{0505B2E8-8236-4BE3-BFC1-28774626C6E0}"/>
              </a:ext>
            </a:extLst>
          </p:cNvPr>
          <p:cNvSpPr>
            <a:spLocks noGrp="1"/>
          </p:cNvSpPr>
          <p:nvPr>
            <p:ph type="sldNum" sz="quarter" idx="12"/>
          </p:nvPr>
        </p:nvSpPr>
        <p:spPr/>
        <p:txBody>
          <a:bodyPr/>
          <a:lstStyle/>
          <a:p>
            <a:pPr>
              <a:defRPr/>
            </a:pPr>
            <a:fld id="{B5138C86-106F-4768-8D45-323605BCA6C6}" type="slidenum">
              <a:rPr lang="en-GB" smtClean="0"/>
              <a:pPr>
                <a:defRPr/>
              </a:pPr>
              <a:t>48</a:t>
            </a:fld>
            <a:endParaRPr lang="en-GB"/>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685800" y="1143000"/>
            <a:ext cx="7772400" cy="762000"/>
          </a:xfrm>
        </p:spPr>
        <p:txBody>
          <a:bodyPr/>
          <a:lstStyle/>
          <a:p>
            <a:pPr marL="838200" indent="-838200" eaLnBrk="1" hangingPunct="1">
              <a:buFontTx/>
              <a:buAutoNum type="arabicPeriod"/>
            </a:pPr>
            <a:r>
              <a:rPr lang="en-GB" b="1" dirty="0"/>
              <a:t>Remembering Information</a:t>
            </a:r>
          </a:p>
        </p:txBody>
      </p:sp>
      <p:sp>
        <p:nvSpPr>
          <p:cNvPr id="19459" name="Rectangle 3"/>
          <p:cNvSpPr>
            <a:spLocks noGrp="1" noChangeArrowheads="1"/>
          </p:cNvSpPr>
          <p:nvPr>
            <p:ph type="body" sz="half" idx="1"/>
          </p:nvPr>
        </p:nvSpPr>
        <p:spPr>
          <a:xfrm>
            <a:off x="533400" y="2057400"/>
            <a:ext cx="4267200" cy="4114800"/>
          </a:xfrm>
        </p:spPr>
        <p:txBody>
          <a:bodyPr/>
          <a:lstStyle/>
          <a:p>
            <a:pPr eaLnBrk="1" hangingPunct="1">
              <a:lnSpc>
                <a:spcPct val="90000"/>
              </a:lnSpc>
              <a:buFontTx/>
              <a:buNone/>
            </a:pPr>
            <a:r>
              <a:rPr lang="en-GB" sz="2800"/>
              <a:t>	list, name, identify, define, label, describe</a:t>
            </a:r>
          </a:p>
          <a:p>
            <a:pPr eaLnBrk="1" hangingPunct="1">
              <a:lnSpc>
                <a:spcPct val="90000"/>
              </a:lnSpc>
              <a:buFontTx/>
              <a:buNone/>
            </a:pPr>
            <a:endParaRPr lang="en-GB" sz="2800"/>
          </a:p>
          <a:p>
            <a:pPr eaLnBrk="1" hangingPunct="1">
              <a:lnSpc>
                <a:spcPct val="90000"/>
              </a:lnSpc>
            </a:pPr>
            <a:r>
              <a:rPr lang="en-GB" sz="2800"/>
              <a:t>Mnemonic – system for improving memory</a:t>
            </a:r>
          </a:p>
          <a:p>
            <a:pPr eaLnBrk="1" hangingPunct="1">
              <a:lnSpc>
                <a:spcPct val="90000"/>
              </a:lnSpc>
            </a:pPr>
            <a:r>
              <a:rPr lang="en-GB" sz="2800"/>
              <a:t>Acronyms, Acrostics</a:t>
            </a:r>
          </a:p>
          <a:p>
            <a:pPr eaLnBrk="1" hangingPunct="1">
              <a:lnSpc>
                <a:spcPct val="90000"/>
              </a:lnSpc>
            </a:pPr>
            <a:r>
              <a:rPr lang="en-GB" sz="2800"/>
              <a:t>Use baroque music</a:t>
            </a:r>
          </a:p>
          <a:p>
            <a:pPr lvl="1" eaLnBrk="1" hangingPunct="1">
              <a:lnSpc>
                <a:spcPct val="90000"/>
              </a:lnSpc>
            </a:pPr>
            <a:r>
              <a:rPr lang="en-GB" sz="2400"/>
              <a:t>Might not ’like’ it –</a:t>
            </a:r>
          </a:p>
          <a:p>
            <a:pPr lvl="1" eaLnBrk="1" hangingPunct="1">
              <a:lnSpc>
                <a:spcPct val="90000"/>
              </a:lnSpc>
              <a:buFontTx/>
              <a:buNone/>
            </a:pPr>
            <a:r>
              <a:rPr lang="en-GB" sz="2400"/>
              <a:t>	 but it works! </a:t>
            </a:r>
          </a:p>
        </p:txBody>
      </p:sp>
      <p:pic>
        <p:nvPicPr>
          <p:cNvPr id="19460" name="Picture 7" descr="Liszt">
            <a:hlinkClick r:id="rId3"/>
          </p:cNvPr>
          <p:cNvPicPr>
            <a:picLocks noGrp="1" noChangeAspect="1" noChangeArrowheads="1"/>
          </p:cNvPicPr>
          <p:nvPr>
            <p:ph type="clipArt" sz="half" idx="2"/>
          </p:nvPr>
        </p:nvPicPr>
        <p:blipFill>
          <a:blip r:embed="rId4" cstate="print"/>
          <a:srcRect/>
          <a:stretch>
            <a:fillRect/>
          </a:stretch>
        </p:blipFill>
        <p:spPr>
          <a:xfrm>
            <a:off x="5484813" y="3048000"/>
            <a:ext cx="3278187" cy="3308350"/>
          </a:xfrm>
        </p:spPr>
      </p:pic>
      <p:sp>
        <p:nvSpPr>
          <p:cNvPr id="19461" name="Text Box 8"/>
          <p:cNvSpPr txBox="1">
            <a:spLocks noChangeArrowheads="1"/>
          </p:cNvSpPr>
          <p:nvPr/>
        </p:nvSpPr>
        <p:spPr bwMode="auto">
          <a:xfrm>
            <a:off x="5029200" y="1981200"/>
            <a:ext cx="2246128" cy="523220"/>
          </a:xfrm>
          <a:prstGeom prst="rect">
            <a:avLst/>
          </a:prstGeom>
          <a:noFill/>
          <a:ln w="9525">
            <a:noFill/>
            <a:miter lim="800000"/>
            <a:headEnd/>
            <a:tailEnd/>
          </a:ln>
        </p:spPr>
        <p:txBody>
          <a:bodyPr wrap="none">
            <a:spAutoFit/>
          </a:bodyPr>
          <a:lstStyle/>
          <a:p>
            <a:r>
              <a:rPr lang="en-GB" sz="2800" dirty="0">
                <a:latin typeface="Segoe UI Light" panose="020B0502040204020203" pitchFamily="34" charset="0"/>
              </a:rPr>
              <a:t>List:</a:t>
            </a:r>
            <a:r>
              <a:rPr lang="en-GB" dirty="0">
                <a:latin typeface="Segoe UI Light" panose="020B0502040204020203" pitchFamily="34" charset="0"/>
              </a:rPr>
              <a:t> -   </a:t>
            </a:r>
            <a:r>
              <a:rPr lang="en-GB" dirty="0" err="1">
                <a:latin typeface="Segoe UI Light" panose="020B0502040204020203" pitchFamily="34" charset="0"/>
              </a:rPr>
              <a:t>ooops</a:t>
            </a:r>
            <a:r>
              <a:rPr lang="en-GB" dirty="0">
                <a:latin typeface="Segoe UI Light" panose="020B0502040204020203" pitchFamily="34" charset="0"/>
              </a:rPr>
              <a:t> Liszt </a:t>
            </a:r>
          </a:p>
        </p:txBody>
      </p:sp>
      <p:sp>
        <p:nvSpPr>
          <p:cNvPr id="19462" name="AutoShape 9"/>
          <p:cNvSpPr>
            <a:spLocks noChangeArrowheads="1"/>
          </p:cNvSpPr>
          <p:nvPr/>
        </p:nvSpPr>
        <p:spPr bwMode="auto">
          <a:xfrm>
            <a:off x="8001000" y="1828800"/>
            <a:ext cx="685800" cy="685800"/>
          </a:xfrm>
          <a:prstGeom prst="smileyFace">
            <a:avLst>
              <a:gd name="adj" fmla="val 4653"/>
            </a:avLst>
          </a:prstGeom>
          <a:solidFill>
            <a:schemeClr val="accent1"/>
          </a:solidFill>
          <a:ln w="9525">
            <a:solidFill>
              <a:schemeClr val="tx1"/>
            </a:solidFill>
            <a:round/>
            <a:headEnd/>
            <a:tailEnd/>
          </a:ln>
        </p:spPr>
        <p:txBody>
          <a:bodyPr wrap="none" anchor="ctr"/>
          <a:lstStyle/>
          <a:p>
            <a:endParaRPr lang="en-GB" dirty="0">
              <a:latin typeface="Segoe UI Light" panose="020B0502040204020203" pitchFamily="34" charset="0"/>
            </a:endParaRPr>
          </a:p>
        </p:txBody>
      </p:sp>
      <p:sp>
        <p:nvSpPr>
          <p:cNvPr id="19464" name="Text Box 12"/>
          <p:cNvSpPr txBox="1">
            <a:spLocks noChangeArrowheads="1"/>
          </p:cNvSpPr>
          <p:nvPr/>
        </p:nvSpPr>
        <p:spPr bwMode="auto">
          <a:xfrm>
            <a:off x="0" y="6013450"/>
            <a:ext cx="184731" cy="369332"/>
          </a:xfrm>
          <a:prstGeom prst="rect">
            <a:avLst/>
          </a:prstGeom>
          <a:noFill/>
          <a:ln w="9525">
            <a:noFill/>
            <a:miter lim="800000"/>
            <a:headEnd/>
            <a:tailEnd/>
          </a:ln>
        </p:spPr>
        <p:txBody>
          <a:bodyPr wrap="none">
            <a:spAutoFit/>
          </a:bodyPr>
          <a:lstStyle/>
          <a:p>
            <a:endParaRPr lang="en-US" dirty="0">
              <a:latin typeface="Segoe UI Light" panose="020B0502040204020203" pitchFamily="34" charset="0"/>
            </a:endParaRPr>
          </a:p>
        </p:txBody>
      </p:sp>
      <p:sp>
        <p:nvSpPr>
          <p:cNvPr id="19465" name="Text Box 13"/>
          <p:cNvSpPr txBox="1">
            <a:spLocks noChangeArrowheads="1"/>
          </p:cNvSpPr>
          <p:nvPr/>
        </p:nvSpPr>
        <p:spPr bwMode="auto">
          <a:xfrm>
            <a:off x="365125" y="6288088"/>
            <a:ext cx="2508700" cy="646331"/>
          </a:xfrm>
          <a:prstGeom prst="rect">
            <a:avLst/>
          </a:prstGeom>
          <a:noFill/>
          <a:ln w="9525">
            <a:noFill/>
            <a:miter lim="800000"/>
            <a:headEnd/>
            <a:tailEnd/>
          </a:ln>
        </p:spPr>
        <p:txBody>
          <a:bodyPr wrap="none">
            <a:spAutoFit/>
          </a:bodyPr>
          <a:lstStyle/>
          <a:p>
            <a:r>
              <a:rPr lang="en-GB" dirty="0">
                <a:latin typeface="Segoe UI Light" panose="020B0502040204020203" pitchFamily="34" charset="0"/>
                <a:cs typeface="Segoe UI Light" panose="020B0502040204020203" pitchFamily="34" charset="0"/>
              </a:rPr>
              <a:t>Music accesses memory</a:t>
            </a:r>
          </a:p>
          <a:p>
            <a:endParaRPr lang="en-GB" dirty="0">
              <a:latin typeface="Segoe UI Light" panose="020B0502040204020203" pitchFamily="34" charset="0"/>
            </a:endParaRPr>
          </a:p>
        </p:txBody>
      </p:sp>
      <p:sp>
        <p:nvSpPr>
          <p:cNvPr id="19466" name="Text Box 14"/>
          <p:cNvSpPr txBox="1">
            <a:spLocks noChangeArrowheads="1"/>
          </p:cNvSpPr>
          <p:nvPr/>
        </p:nvSpPr>
        <p:spPr bwMode="auto">
          <a:xfrm>
            <a:off x="4784725" y="6510338"/>
            <a:ext cx="184731" cy="369332"/>
          </a:xfrm>
          <a:prstGeom prst="rect">
            <a:avLst/>
          </a:prstGeom>
          <a:noFill/>
          <a:ln w="9525">
            <a:noFill/>
            <a:miter lim="800000"/>
            <a:headEnd/>
            <a:tailEnd/>
          </a:ln>
        </p:spPr>
        <p:txBody>
          <a:bodyPr wrap="none">
            <a:spAutoFit/>
          </a:bodyPr>
          <a:lstStyle/>
          <a:p>
            <a:endParaRPr lang="en-US" dirty="0">
              <a:latin typeface="Segoe UI Light" panose="020B0502040204020203" pitchFamily="34" charset="0"/>
            </a:endParaRPr>
          </a:p>
        </p:txBody>
      </p:sp>
      <p:sp>
        <p:nvSpPr>
          <p:cNvPr id="2" name="Slide Number Placeholder 1">
            <a:extLst>
              <a:ext uri="{FF2B5EF4-FFF2-40B4-BE49-F238E27FC236}">
                <a16:creationId xmlns:a16="http://schemas.microsoft.com/office/drawing/2014/main" id="{6742122A-EDF5-40D5-97F0-DA0014F06BA7}"/>
              </a:ext>
            </a:extLst>
          </p:cNvPr>
          <p:cNvSpPr>
            <a:spLocks noGrp="1"/>
          </p:cNvSpPr>
          <p:nvPr>
            <p:ph type="sldNum" sz="quarter" idx="12"/>
          </p:nvPr>
        </p:nvSpPr>
        <p:spPr/>
        <p:txBody>
          <a:bodyPr/>
          <a:lstStyle/>
          <a:p>
            <a:pPr>
              <a:defRPr/>
            </a:pPr>
            <a:fld id="{B5138C86-106F-4768-8D45-323605BCA6C6}" type="slidenum">
              <a:rPr lang="en-GB" smtClean="0"/>
              <a:pPr>
                <a:defRPr/>
              </a:pPr>
              <a:t>49</a:t>
            </a:fld>
            <a:endParaRPr lang="en-GB"/>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9201711-B808-4BD3-AB56-62A3E8ED2248}"/>
              </a:ext>
            </a:extLst>
          </p:cNvPr>
          <p:cNvSpPr>
            <a:spLocks noGrp="1"/>
          </p:cNvSpPr>
          <p:nvPr>
            <p:ph type="title"/>
          </p:nvPr>
        </p:nvSpPr>
        <p:spPr>
          <a:xfrm>
            <a:off x="539552" y="332656"/>
            <a:ext cx="8229600" cy="1143000"/>
          </a:xfr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ormAutofit/>
          </a:bodyPr>
          <a:lstStyle/>
          <a:p>
            <a:r>
              <a:rPr lang="en-GB" sz="2800" b="1" dirty="0">
                <a:solidFill>
                  <a:schemeClr val="tx1"/>
                </a:solidFill>
                <a:latin typeface="Segoe UI Light" pitchFamily="34" charset="0"/>
                <a:cs typeface="Segoe UI Light" pitchFamily="34" charset="0"/>
              </a:rPr>
              <a:t>What is Critical Thinking?</a:t>
            </a:r>
            <a:br>
              <a:rPr lang="en-GB" sz="2800" b="1" dirty="0">
                <a:solidFill>
                  <a:schemeClr val="tx1"/>
                </a:solidFill>
                <a:latin typeface="Segoe UI Light" pitchFamily="34" charset="0"/>
                <a:cs typeface="Segoe UI Light" pitchFamily="34" charset="0"/>
              </a:rPr>
            </a:br>
            <a:r>
              <a:rPr lang="en-GB" sz="1400" b="1" dirty="0">
                <a:solidFill>
                  <a:schemeClr val="tx1"/>
                </a:solidFill>
                <a:latin typeface="Segoe UI Light" pitchFamily="34" charset="0"/>
                <a:cs typeface="Segoe UI Light" pitchFamily="34" charset="0"/>
              </a:rPr>
              <a:t>(Online video follows 3 minutes)</a:t>
            </a:r>
            <a:endParaRPr lang="en-AU" sz="1400" dirty="0">
              <a:solidFill>
                <a:schemeClr val="tx1"/>
              </a:solidFill>
              <a:latin typeface="Segoe UI Light" pitchFamily="34" charset="0"/>
              <a:cs typeface="Segoe UI Light" pitchFamily="34" charset="0"/>
            </a:endParaRPr>
          </a:p>
        </p:txBody>
      </p:sp>
      <p:sp>
        <p:nvSpPr>
          <p:cNvPr id="2" name="Slide Number Placeholder 1">
            <a:extLst>
              <a:ext uri="{FF2B5EF4-FFF2-40B4-BE49-F238E27FC236}">
                <a16:creationId xmlns:a16="http://schemas.microsoft.com/office/drawing/2014/main" id="{B18F1C5A-EF7D-44B6-A1A9-F16D516C533E}"/>
              </a:ext>
            </a:extLst>
          </p:cNvPr>
          <p:cNvSpPr>
            <a:spLocks noGrp="1"/>
          </p:cNvSpPr>
          <p:nvPr>
            <p:ph type="sldNum" sz="quarter" idx="12"/>
          </p:nvPr>
        </p:nvSpPr>
        <p:spPr/>
        <p:txBody>
          <a:bodyPr/>
          <a:lstStyle/>
          <a:p>
            <a:fld id="{7B747F37-6BD7-4C2D-A4B8-B1044A8D050E}" type="slidenum">
              <a:rPr lang="en-AU" smtClean="0"/>
              <a:pPr/>
              <a:t>5</a:t>
            </a:fld>
            <a:endParaRPr lang="en-AU"/>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685800" y="1143000"/>
            <a:ext cx="7772400" cy="1143000"/>
          </a:xfrm>
        </p:spPr>
        <p:txBody>
          <a:bodyPr/>
          <a:lstStyle/>
          <a:p>
            <a:pPr marL="838200" indent="-838200" eaLnBrk="1" hangingPunct="1"/>
            <a:r>
              <a:rPr lang="en-GB" dirty="0"/>
              <a:t>2. </a:t>
            </a:r>
            <a:r>
              <a:rPr lang="en-GB" b="1" dirty="0"/>
              <a:t>Understanding Information</a:t>
            </a:r>
          </a:p>
        </p:txBody>
      </p:sp>
      <p:sp>
        <p:nvSpPr>
          <p:cNvPr id="20483" name="Rectangle 4"/>
          <p:cNvSpPr>
            <a:spLocks noGrp="1" noChangeArrowheads="1"/>
          </p:cNvSpPr>
          <p:nvPr>
            <p:ph type="body" sz="half" idx="2"/>
          </p:nvPr>
        </p:nvSpPr>
        <p:spPr>
          <a:xfrm>
            <a:off x="4648200" y="2438400"/>
            <a:ext cx="3810000" cy="3429000"/>
          </a:xfrm>
        </p:spPr>
        <p:txBody>
          <a:bodyPr/>
          <a:lstStyle/>
          <a:p>
            <a:pPr eaLnBrk="1" hangingPunct="1"/>
            <a:r>
              <a:rPr lang="en-GB" sz="2800"/>
              <a:t>Mind maps (webs)</a:t>
            </a:r>
          </a:p>
          <a:p>
            <a:pPr eaLnBrk="1" hangingPunct="1"/>
            <a:r>
              <a:rPr lang="en-GB" sz="2800"/>
              <a:t>Key words</a:t>
            </a:r>
          </a:p>
          <a:p>
            <a:pPr eaLnBrk="1" hangingPunct="1"/>
            <a:r>
              <a:rPr lang="en-GB" sz="2800"/>
              <a:t>Single word</a:t>
            </a:r>
          </a:p>
          <a:p>
            <a:pPr eaLnBrk="1" hangingPunct="1"/>
            <a:endParaRPr lang="en-GB" sz="2800"/>
          </a:p>
          <a:p>
            <a:pPr eaLnBrk="1" hangingPunct="1">
              <a:buFontTx/>
              <a:buNone/>
            </a:pPr>
            <a:r>
              <a:rPr lang="en-GB" sz="2800"/>
              <a:t>	summarise, discuss, distinguish, predict, generalise, categorise</a:t>
            </a:r>
          </a:p>
        </p:txBody>
      </p:sp>
      <p:pic>
        <p:nvPicPr>
          <p:cNvPr id="20484" name="Picture 7" descr="understanding">
            <a:hlinkClick r:id="rId3"/>
          </p:cNvPr>
          <p:cNvPicPr>
            <a:picLocks noGrp="1" noChangeAspect="1" noChangeArrowheads="1"/>
          </p:cNvPicPr>
          <p:nvPr>
            <p:ph type="clipArt" sz="half" idx="1"/>
          </p:nvPr>
        </p:nvPicPr>
        <p:blipFill>
          <a:blip r:embed="rId4" cstate="print"/>
          <a:srcRect/>
          <a:stretch>
            <a:fillRect/>
          </a:stretch>
        </p:blipFill>
        <p:spPr>
          <a:xfrm>
            <a:off x="1043608" y="2636912"/>
            <a:ext cx="2767988" cy="2232248"/>
          </a:xfrm>
        </p:spPr>
      </p:pic>
      <p:sp>
        <p:nvSpPr>
          <p:cNvPr id="20486" name="Text Box 10"/>
          <p:cNvSpPr txBox="1">
            <a:spLocks noChangeArrowheads="1"/>
          </p:cNvSpPr>
          <p:nvPr/>
        </p:nvSpPr>
        <p:spPr bwMode="auto">
          <a:xfrm>
            <a:off x="304800" y="5791200"/>
            <a:ext cx="4305538" cy="646331"/>
          </a:xfrm>
          <a:prstGeom prst="rect">
            <a:avLst/>
          </a:prstGeom>
          <a:noFill/>
          <a:ln w="9525">
            <a:noFill/>
            <a:miter lim="800000"/>
            <a:headEnd/>
            <a:tailEnd/>
          </a:ln>
        </p:spPr>
        <p:txBody>
          <a:bodyPr wrap="none">
            <a:spAutoFit/>
          </a:bodyPr>
          <a:lstStyle/>
          <a:p>
            <a:r>
              <a:rPr lang="en-GB" dirty="0">
                <a:latin typeface="Segoe UI Light" panose="020B0502040204020203" pitchFamily="34" charset="0"/>
              </a:rPr>
              <a:t>Thinking is the hardest work there is – </a:t>
            </a:r>
          </a:p>
          <a:p>
            <a:r>
              <a:rPr lang="en-GB" dirty="0">
                <a:latin typeface="Segoe UI Light" panose="020B0502040204020203" pitchFamily="34" charset="0"/>
              </a:rPr>
              <a:t>That’s why so few people do it – </a:t>
            </a:r>
            <a:r>
              <a:rPr lang="en-GB" sz="1600" dirty="0">
                <a:latin typeface="Segoe UI Light" panose="020B0502040204020203" pitchFamily="34" charset="0"/>
              </a:rPr>
              <a:t>Henry Ford</a:t>
            </a:r>
            <a:endParaRPr lang="en-GB" dirty="0">
              <a:latin typeface="Segoe UI Light" panose="020B0502040204020203" pitchFamily="34" charset="0"/>
            </a:endParaRPr>
          </a:p>
        </p:txBody>
      </p:sp>
      <p:sp>
        <p:nvSpPr>
          <p:cNvPr id="2" name="Slide Number Placeholder 1">
            <a:extLst>
              <a:ext uri="{FF2B5EF4-FFF2-40B4-BE49-F238E27FC236}">
                <a16:creationId xmlns:a16="http://schemas.microsoft.com/office/drawing/2014/main" id="{D78B36A9-2DFD-4C1D-8966-36451A64717D}"/>
              </a:ext>
            </a:extLst>
          </p:cNvPr>
          <p:cNvSpPr>
            <a:spLocks noGrp="1"/>
          </p:cNvSpPr>
          <p:nvPr>
            <p:ph type="sldNum" sz="quarter" idx="12"/>
          </p:nvPr>
        </p:nvSpPr>
        <p:spPr/>
        <p:txBody>
          <a:bodyPr/>
          <a:lstStyle/>
          <a:p>
            <a:pPr>
              <a:defRPr/>
            </a:pPr>
            <a:fld id="{19698E54-5554-48D4-9A84-0FF8E9817969}" type="slidenum">
              <a:rPr lang="en-GB" smtClean="0"/>
              <a:pPr>
                <a:defRPr/>
              </a:pPr>
              <a:t>50</a:t>
            </a:fld>
            <a:endParaRPr lang="en-GB"/>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1219200" y="1447800"/>
            <a:ext cx="6629400" cy="685800"/>
          </a:xfrm>
        </p:spPr>
        <p:txBody>
          <a:bodyPr rtlCol="0">
            <a:normAutofit fontScale="90000"/>
          </a:bodyPr>
          <a:lstStyle/>
          <a:p>
            <a:pPr eaLnBrk="1" fontAlgn="auto" hangingPunct="1">
              <a:spcAft>
                <a:spcPts val="0"/>
              </a:spcAft>
              <a:defRPr/>
            </a:pPr>
            <a:r>
              <a:rPr lang="en-GB" dirty="0"/>
              <a:t>3.	</a:t>
            </a:r>
            <a:r>
              <a:rPr lang="en-GB" b="1" dirty="0"/>
              <a:t>Applying Information</a:t>
            </a:r>
          </a:p>
        </p:txBody>
      </p:sp>
      <p:sp>
        <p:nvSpPr>
          <p:cNvPr id="21507" name="Rectangle 3"/>
          <p:cNvSpPr>
            <a:spLocks noGrp="1" noChangeArrowheads="1"/>
          </p:cNvSpPr>
          <p:nvPr>
            <p:ph type="body" sz="half" idx="1"/>
          </p:nvPr>
        </p:nvSpPr>
        <p:spPr>
          <a:xfrm>
            <a:off x="457200" y="2362200"/>
            <a:ext cx="3810000" cy="4114800"/>
          </a:xfrm>
        </p:spPr>
        <p:txBody>
          <a:bodyPr/>
          <a:lstStyle/>
          <a:p>
            <a:pPr eaLnBrk="1" hangingPunct="1"/>
            <a:r>
              <a:rPr lang="en-GB" sz="2800"/>
              <a:t>Problem solving</a:t>
            </a:r>
          </a:p>
          <a:p>
            <a:pPr eaLnBrk="1" hangingPunct="1"/>
            <a:r>
              <a:rPr lang="en-GB" sz="2800"/>
              <a:t>Testing learning in the ‘real world’ or in class activities</a:t>
            </a:r>
          </a:p>
          <a:p>
            <a:pPr eaLnBrk="1" hangingPunct="1"/>
            <a:endParaRPr lang="en-GB" sz="2800"/>
          </a:p>
          <a:p>
            <a:pPr eaLnBrk="1" hangingPunct="1">
              <a:buFontTx/>
              <a:buNone/>
            </a:pPr>
            <a:r>
              <a:rPr lang="en-GB" sz="2800"/>
              <a:t>	apply, demonstrate, examine, solve</a:t>
            </a:r>
          </a:p>
        </p:txBody>
      </p:sp>
      <p:pic>
        <p:nvPicPr>
          <p:cNvPr id="21508" name="Picture 7" descr="Applying">
            <a:hlinkClick r:id="rId3"/>
          </p:cNvPr>
          <p:cNvPicPr>
            <a:picLocks noGrp="1" noChangeAspect="1" noChangeArrowheads="1"/>
          </p:cNvPicPr>
          <p:nvPr>
            <p:ph type="clipArt" sz="half" idx="2"/>
          </p:nvPr>
        </p:nvPicPr>
        <p:blipFill>
          <a:blip r:embed="rId4" cstate="print"/>
          <a:srcRect/>
          <a:stretch>
            <a:fillRect/>
          </a:stretch>
        </p:blipFill>
        <p:spPr>
          <a:xfrm>
            <a:off x="4572000" y="2760663"/>
            <a:ext cx="3810000" cy="2403475"/>
          </a:xfrm>
        </p:spPr>
      </p:pic>
      <p:sp>
        <p:nvSpPr>
          <p:cNvPr id="19462" name="Text Box 10"/>
          <p:cNvSpPr txBox="1">
            <a:spLocks noChangeArrowheads="1"/>
          </p:cNvSpPr>
          <p:nvPr/>
        </p:nvSpPr>
        <p:spPr bwMode="auto">
          <a:xfrm>
            <a:off x="2286000" y="5715000"/>
            <a:ext cx="6333593" cy="769441"/>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wrap="none">
            <a:spAutoFit/>
          </a:bodyPr>
          <a:lstStyle/>
          <a:p>
            <a:pPr>
              <a:defRPr/>
            </a:pPr>
            <a:r>
              <a:rPr lang="en-GB" sz="2400" dirty="0">
                <a:latin typeface="Segoe UI Light" panose="020B0502040204020203" pitchFamily="34" charset="0"/>
                <a:cs typeface="Segoe UI Light" panose="020B0502040204020203" pitchFamily="34" charset="0"/>
              </a:rPr>
              <a:t>What we have to learn to do, we learn by doing</a:t>
            </a:r>
            <a:endParaRPr lang="en-GB" sz="2400" dirty="0">
              <a:latin typeface="Segoe UI Light" panose="020B0502040204020203" pitchFamily="34" charset="0"/>
            </a:endParaRPr>
          </a:p>
          <a:p>
            <a:pPr>
              <a:defRPr/>
            </a:pPr>
            <a:r>
              <a:rPr lang="en-GB" sz="2000" dirty="0">
                <a:latin typeface="Segoe UI Light" panose="020B0502040204020203" pitchFamily="34" charset="0"/>
              </a:rPr>
              <a:t>- Aristotle   (this includes CT!!)</a:t>
            </a:r>
          </a:p>
        </p:txBody>
      </p:sp>
      <p:sp>
        <p:nvSpPr>
          <p:cNvPr id="21511" name="Text Box 11"/>
          <p:cNvSpPr txBox="1">
            <a:spLocks noChangeArrowheads="1"/>
          </p:cNvSpPr>
          <p:nvPr/>
        </p:nvSpPr>
        <p:spPr bwMode="auto">
          <a:xfrm>
            <a:off x="4784725" y="5595938"/>
            <a:ext cx="184731" cy="369332"/>
          </a:xfrm>
          <a:prstGeom prst="rect">
            <a:avLst/>
          </a:prstGeom>
          <a:noFill/>
          <a:ln w="9525">
            <a:noFill/>
            <a:miter lim="800000"/>
            <a:headEnd/>
            <a:tailEnd/>
          </a:ln>
        </p:spPr>
        <p:txBody>
          <a:bodyPr wrap="none">
            <a:spAutoFit/>
          </a:bodyPr>
          <a:lstStyle/>
          <a:p>
            <a:endParaRPr lang="en-US" dirty="0">
              <a:latin typeface="Segoe UI Light" panose="020B0502040204020203" pitchFamily="34" charset="0"/>
            </a:endParaRPr>
          </a:p>
        </p:txBody>
      </p:sp>
      <p:sp>
        <p:nvSpPr>
          <p:cNvPr id="2" name="Slide Number Placeholder 1">
            <a:extLst>
              <a:ext uri="{FF2B5EF4-FFF2-40B4-BE49-F238E27FC236}">
                <a16:creationId xmlns:a16="http://schemas.microsoft.com/office/drawing/2014/main" id="{E137DF94-9BB4-450F-912D-49BA55F48A5C}"/>
              </a:ext>
            </a:extLst>
          </p:cNvPr>
          <p:cNvSpPr>
            <a:spLocks noGrp="1"/>
          </p:cNvSpPr>
          <p:nvPr>
            <p:ph type="sldNum" sz="quarter" idx="12"/>
          </p:nvPr>
        </p:nvSpPr>
        <p:spPr/>
        <p:txBody>
          <a:bodyPr/>
          <a:lstStyle/>
          <a:p>
            <a:pPr>
              <a:defRPr/>
            </a:pPr>
            <a:fld id="{B5138C86-106F-4768-8D45-323605BCA6C6}" type="slidenum">
              <a:rPr lang="en-GB" smtClean="0"/>
              <a:pPr>
                <a:defRPr/>
              </a:pPr>
              <a:t>51</a:t>
            </a:fld>
            <a:endParaRPr lang="en-GB"/>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1403350" y="765175"/>
            <a:ext cx="7010400" cy="762000"/>
          </a:xfrm>
        </p:spPr>
        <p:txBody>
          <a:bodyPr/>
          <a:lstStyle/>
          <a:p>
            <a:pPr eaLnBrk="1" hangingPunct="1"/>
            <a:r>
              <a:rPr lang="en-GB" b="1" dirty="0"/>
              <a:t>4</a:t>
            </a:r>
            <a:r>
              <a:rPr lang="en-GB" dirty="0"/>
              <a:t>	</a:t>
            </a:r>
            <a:r>
              <a:rPr lang="en-GB" b="1" dirty="0"/>
              <a:t>Analysing Information</a:t>
            </a:r>
          </a:p>
        </p:txBody>
      </p:sp>
      <p:sp>
        <p:nvSpPr>
          <p:cNvPr id="22531" name="Rectangle 3"/>
          <p:cNvSpPr>
            <a:spLocks noGrp="1" noChangeArrowheads="1"/>
          </p:cNvSpPr>
          <p:nvPr>
            <p:ph type="body" sz="half" idx="1"/>
          </p:nvPr>
        </p:nvSpPr>
        <p:spPr>
          <a:xfrm>
            <a:off x="684213" y="1844675"/>
            <a:ext cx="4175125" cy="4114800"/>
          </a:xfrm>
        </p:spPr>
        <p:txBody>
          <a:bodyPr/>
          <a:lstStyle/>
          <a:p>
            <a:pPr eaLnBrk="1" hangingPunct="1"/>
            <a:r>
              <a:rPr lang="en-GB" sz="2800"/>
              <a:t>Breaking it down</a:t>
            </a:r>
          </a:p>
          <a:p>
            <a:pPr eaLnBrk="1" hangingPunct="1"/>
            <a:r>
              <a:rPr lang="en-GB" sz="2800"/>
              <a:t>Fact v. opinion</a:t>
            </a:r>
          </a:p>
          <a:p>
            <a:pPr eaLnBrk="1" hangingPunct="1"/>
            <a:r>
              <a:rPr lang="en-GB" sz="2800"/>
              <a:t>Reasoned judgement</a:t>
            </a:r>
          </a:p>
          <a:p>
            <a:pPr eaLnBrk="1" hangingPunct="1"/>
            <a:r>
              <a:rPr lang="en-GB" sz="2800"/>
              <a:t>Logical thinking</a:t>
            </a:r>
          </a:p>
          <a:p>
            <a:pPr eaLnBrk="1" hangingPunct="1"/>
            <a:r>
              <a:rPr lang="en-GB" sz="2800"/>
              <a:t>Activity - PMI</a:t>
            </a:r>
          </a:p>
          <a:p>
            <a:pPr eaLnBrk="1" hangingPunct="1"/>
            <a:endParaRPr lang="en-GB" sz="2800"/>
          </a:p>
          <a:p>
            <a:pPr eaLnBrk="1" hangingPunct="1">
              <a:buFontTx/>
              <a:buNone/>
            </a:pPr>
            <a:r>
              <a:rPr lang="en-GB" sz="2800"/>
              <a:t>	analyse, explain, compare, classify</a:t>
            </a:r>
          </a:p>
          <a:p>
            <a:pPr eaLnBrk="1" hangingPunct="1"/>
            <a:endParaRPr lang="en-GB" sz="2800"/>
          </a:p>
        </p:txBody>
      </p:sp>
      <p:sp>
        <p:nvSpPr>
          <p:cNvPr id="20486" name="TextBox 6"/>
          <p:cNvSpPr txBox="1">
            <a:spLocks noChangeArrowheads="1"/>
          </p:cNvSpPr>
          <p:nvPr/>
        </p:nvSpPr>
        <p:spPr bwMode="auto">
          <a:xfrm>
            <a:off x="428625" y="5929313"/>
            <a:ext cx="5605463" cy="708025"/>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wrap="none">
            <a:spAutoFit/>
          </a:bodyPr>
          <a:lstStyle/>
          <a:p>
            <a:pPr>
              <a:defRPr/>
            </a:pPr>
            <a:r>
              <a:rPr lang="en-GB" sz="2000" b="1" dirty="0">
                <a:solidFill>
                  <a:schemeClr val="tx1"/>
                </a:solidFill>
                <a:latin typeface="Segoe UI Light" panose="020B0502040204020203" pitchFamily="34" charset="0"/>
              </a:rPr>
              <a:t>See Alec Fisher</a:t>
            </a:r>
          </a:p>
          <a:p>
            <a:pPr>
              <a:defRPr/>
            </a:pPr>
            <a:r>
              <a:rPr lang="en-GB" sz="2000" b="1" dirty="0">
                <a:solidFill>
                  <a:schemeClr val="tx1"/>
                </a:solidFill>
                <a:latin typeface="Segoe UI Light" panose="020B0502040204020203" pitchFamily="34" charset="0"/>
              </a:rPr>
              <a:t>Lots of activities to build arguments and reasoning</a:t>
            </a:r>
          </a:p>
        </p:txBody>
      </p:sp>
      <p:sp>
        <p:nvSpPr>
          <p:cNvPr id="4" name="Slide Number Placeholder 3">
            <a:extLst>
              <a:ext uri="{FF2B5EF4-FFF2-40B4-BE49-F238E27FC236}">
                <a16:creationId xmlns:a16="http://schemas.microsoft.com/office/drawing/2014/main" id="{61E70CE5-BC9B-465F-8C52-D3002534885B}"/>
              </a:ext>
            </a:extLst>
          </p:cNvPr>
          <p:cNvSpPr>
            <a:spLocks noGrp="1"/>
          </p:cNvSpPr>
          <p:nvPr>
            <p:ph type="sldNum" sz="quarter" idx="12"/>
          </p:nvPr>
        </p:nvSpPr>
        <p:spPr/>
        <p:txBody>
          <a:bodyPr/>
          <a:lstStyle/>
          <a:p>
            <a:pPr>
              <a:defRPr/>
            </a:pPr>
            <a:fld id="{B5138C86-106F-4768-8D45-323605BCA6C6}" type="slidenum">
              <a:rPr lang="en-GB" smtClean="0"/>
              <a:pPr>
                <a:defRPr/>
              </a:pPr>
              <a:t>52</a:t>
            </a:fld>
            <a:endParaRPr lang="en-GB"/>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b="1" dirty="0"/>
              <a:t>First response system</a:t>
            </a:r>
          </a:p>
        </p:txBody>
      </p:sp>
      <p:sp>
        <p:nvSpPr>
          <p:cNvPr id="6" name="Content Placeholder 5"/>
          <p:cNvSpPr>
            <a:spLocks noGrp="1"/>
          </p:cNvSpPr>
          <p:nvPr>
            <p:ph idx="1"/>
          </p:nvPr>
        </p:nvSpPr>
        <p:spPr/>
        <p:txBody>
          <a:bodyPr/>
          <a:lstStyle/>
          <a:p>
            <a:pPr>
              <a:buNone/>
            </a:pPr>
            <a:r>
              <a:rPr lang="en-GB" b="1" dirty="0"/>
              <a:t>Is this argument logically valid?</a:t>
            </a:r>
          </a:p>
          <a:p>
            <a:pPr>
              <a:buNone/>
            </a:pPr>
            <a:r>
              <a:rPr lang="en-GB" b="1" dirty="0"/>
              <a:t>Does the conclusion follow from the premises?</a:t>
            </a:r>
          </a:p>
          <a:p>
            <a:pPr>
              <a:buNone/>
            </a:pPr>
            <a:endParaRPr lang="en-GB" dirty="0"/>
          </a:p>
          <a:p>
            <a:pPr>
              <a:buNone/>
            </a:pPr>
            <a:r>
              <a:rPr lang="en-GB" dirty="0"/>
              <a:t>All roses are flowers</a:t>
            </a:r>
          </a:p>
          <a:p>
            <a:pPr>
              <a:buNone/>
            </a:pPr>
            <a:r>
              <a:rPr lang="en-GB" dirty="0"/>
              <a:t>Some flowers fade quickly</a:t>
            </a:r>
          </a:p>
          <a:p>
            <a:pPr>
              <a:buNone/>
            </a:pPr>
            <a:r>
              <a:rPr lang="en-GB" dirty="0"/>
              <a:t>Therefore some roses fade quickly</a:t>
            </a:r>
          </a:p>
          <a:p>
            <a:endParaRPr lang="en-GB" dirty="0"/>
          </a:p>
        </p:txBody>
      </p:sp>
      <p:sp>
        <p:nvSpPr>
          <p:cNvPr id="7" name="TextBox 6"/>
          <p:cNvSpPr txBox="1"/>
          <p:nvPr/>
        </p:nvSpPr>
        <p:spPr>
          <a:xfrm>
            <a:off x="6732240" y="5085184"/>
            <a:ext cx="1673856" cy="369332"/>
          </a:xfrm>
          <a:prstGeom prst="rect">
            <a:avLst/>
          </a:prstGeom>
          <a:noFill/>
        </p:spPr>
        <p:txBody>
          <a:bodyPr wrap="none" rtlCol="0">
            <a:spAutoFit/>
          </a:bodyPr>
          <a:lstStyle/>
          <a:p>
            <a:r>
              <a:rPr lang="en-GB" dirty="0">
                <a:latin typeface="Segoe UI Light" panose="020B0502040204020203" pitchFamily="34" charset="0"/>
              </a:rPr>
              <a:t>Kahneman 2011</a:t>
            </a:r>
          </a:p>
        </p:txBody>
      </p:sp>
      <p:sp>
        <p:nvSpPr>
          <p:cNvPr id="2" name="Slide Number Placeholder 1">
            <a:extLst>
              <a:ext uri="{FF2B5EF4-FFF2-40B4-BE49-F238E27FC236}">
                <a16:creationId xmlns:a16="http://schemas.microsoft.com/office/drawing/2014/main" id="{754CC802-2B96-4D09-A993-8F698C567D3D}"/>
              </a:ext>
            </a:extLst>
          </p:cNvPr>
          <p:cNvSpPr>
            <a:spLocks noGrp="1"/>
          </p:cNvSpPr>
          <p:nvPr>
            <p:ph type="sldNum" sz="quarter" idx="12"/>
          </p:nvPr>
        </p:nvSpPr>
        <p:spPr/>
        <p:txBody>
          <a:bodyPr/>
          <a:lstStyle/>
          <a:p>
            <a:fld id="{7B747F37-6BD7-4C2D-A4B8-B1044A8D050E}" type="slidenum">
              <a:rPr lang="en-AU" smtClean="0"/>
              <a:pPr/>
              <a:t>53</a:t>
            </a:fld>
            <a:endParaRPr lang="en-AU"/>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308246665"/>
              </p:ext>
            </p:extLst>
          </p:nvPr>
        </p:nvGraphicFramePr>
        <p:xfrm>
          <a:off x="357158" y="428604"/>
          <a:ext cx="8286808" cy="6022315"/>
        </p:xfrm>
        <a:graphic>
          <a:graphicData uri="http://schemas.openxmlformats.org/drawingml/2006/table">
            <a:tbl>
              <a:tblPr firstRow="1" bandRow="1">
                <a:tableStyleId>{00A15C55-8517-42AA-B614-E9B94910E393}</a:tableStyleId>
              </a:tblPr>
              <a:tblGrid>
                <a:gridCol w="8286808">
                  <a:extLst>
                    <a:ext uri="{9D8B030D-6E8A-4147-A177-3AD203B41FA5}">
                      <a16:colId xmlns:a16="http://schemas.microsoft.com/office/drawing/2014/main" val="20000"/>
                    </a:ext>
                  </a:extLst>
                </a:gridCol>
              </a:tblGrid>
              <a:tr h="506445">
                <a:tc>
                  <a:txBody>
                    <a:bodyPr/>
                    <a:lstStyle/>
                    <a:p>
                      <a:r>
                        <a:rPr lang="en-GB" sz="3600" dirty="0"/>
                        <a:t>Question</a:t>
                      </a:r>
                    </a:p>
                  </a:txBody>
                  <a:tcPr/>
                </a:tc>
                <a:extLst>
                  <a:ext uri="{0D108BD9-81ED-4DB2-BD59-A6C34878D82A}">
                    <a16:rowId xmlns:a16="http://schemas.microsoft.com/office/drawing/2014/main" val="10000"/>
                  </a:ext>
                </a:extLst>
              </a:tr>
              <a:tr h="506445">
                <a:tc>
                  <a:txBody>
                    <a:bodyPr/>
                    <a:lstStyle/>
                    <a:p>
                      <a:r>
                        <a:rPr lang="en-GB" sz="2400" dirty="0"/>
                        <a:t>What is the main point or claim being made?</a:t>
                      </a:r>
                    </a:p>
                  </a:txBody>
                  <a:tcPr/>
                </a:tc>
                <a:extLst>
                  <a:ext uri="{0D108BD9-81ED-4DB2-BD59-A6C34878D82A}">
                    <a16:rowId xmlns:a16="http://schemas.microsoft.com/office/drawing/2014/main" val="10001"/>
                  </a:ext>
                </a:extLst>
              </a:tr>
              <a:tr h="506445">
                <a:tc>
                  <a:txBody>
                    <a:bodyPr/>
                    <a:lstStyle/>
                    <a:p>
                      <a:r>
                        <a:rPr lang="en-GB" sz="2400" dirty="0"/>
                        <a:t>What subsidiary points/claims are being made?</a:t>
                      </a:r>
                    </a:p>
                  </a:txBody>
                  <a:tcPr/>
                </a:tc>
                <a:extLst>
                  <a:ext uri="{0D108BD9-81ED-4DB2-BD59-A6C34878D82A}">
                    <a16:rowId xmlns:a16="http://schemas.microsoft.com/office/drawing/2014/main" val="10002"/>
                  </a:ext>
                </a:extLst>
              </a:tr>
              <a:tr h="1269848">
                <a:tc>
                  <a:txBody>
                    <a:bodyPr/>
                    <a:lstStyle/>
                    <a:p>
                      <a:r>
                        <a:rPr lang="en-GB" sz="2400" dirty="0"/>
                        <a:t>Do the subsidiary points/claims connect</a:t>
                      </a:r>
                      <a:r>
                        <a:rPr lang="en-GB" sz="2400" baseline="0" dirty="0"/>
                        <a:t> logically with the main one? Are all the points/claims linked together? Are they in an order which aids understanding?</a:t>
                      </a:r>
                      <a:endParaRPr lang="en-GB" sz="2400" dirty="0"/>
                    </a:p>
                  </a:txBody>
                  <a:tcPr/>
                </a:tc>
                <a:extLst>
                  <a:ext uri="{0D108BD9-81ED-4DB2-BD59-A6C34878D82A}">
                    <a16:rowId xmlns:a16="http://schemas.microsoft.com/office/drawing/2014/main" val="10003"/>
                  </a:ext>
                </a:extLst>
              </a:tr>
              <a:tr h="506445">
                <a:tc>
                  <a:txBody>
                    <a:bodyPr/>
                    <a:lstStyle/>
                    <a:p>
                      <a:r>
                        <a:rPr lang="en-GB" sz="2400" dirty="0"/>
                        <a:t>Is there appropriate evidence for each point/claim?</a:t>
                      </a:r>
                    </a:p>
                  </a:txBody>
                  <a:tcPr/>
                </a:tc>
                <a:extLst>
                  <a:ext uri="{0D108BD9-81ED-4DB2-BD59-A6C34878D82A}">
                    <a16:rowId xmlns:a16="http://schemas.microsoft.com/office/drawing/2014/main" val="10004"/>
                  </a:ext>
                </a:extLst>
              </a:tr>
              <a:tr h="506445">
                <a:tc>
                  <a:txBody>
                    <a:bodyPr/>
                    <a:lstStyle/>
                    <a:p>
                      <a:r>
                        <a:rPr lang="en-GB" sz="2400" dirty="0"/>
                        <a:t>Have any steps/information/evidence been missed out of the argument?</a:t>
                      </a:r>
                    </a:p>
                  </a:txBody>
                  <a:tcPr/>
                </a:tc>
                <a:extLst>
                  <a:ext uri="{0D108BD9-81ED-4DB2-BD59-A6C34878D82A}">
                    <a16:rowId xmlns:a16="http://schemas.microsoft.com/office/drawing/2014/main" val="10005"/>
                  </a:ext>
                </a:extLst>
              </a:tr>
              <a:tr h="885046">
                <a:tc>
                  <a:txBody>
                    <a:bodyPr/>
                    <a:lstStyle/>
                    <a:p>
                      <a:r>
                        <a:rPr lang="en-GB" sz="2400" dirty="0"/>
                        <a:t>Has information/points/claims</a:t>
                      </a:r>
                      <a:r>
                        <a:rPr lang="en-GB" sz="2400" baseline="0" dirty="0"/>
                        <a:t> not relevant to the main point/claim been included?</a:t>
                      </a:r>
                      <a:endParaRPr lang="en-GB" sz="2400" dirty="0"/>
                    </a:p>
                  </a:txBody>
                  <a:tcPr/>
                </a:tc>
                <a:extLst>
                  <a:ext uri="{0D108BD9-81ED-4DB2-BD59-A6C34878D82A}">
                    <a16:rowId xmlns:a16="http://schemas.microsoft.com/office/drawing/2014/main" val="10006"/>
                  </a:ext>
                </a:extLst>
              </a:tr>
              <a:tr h="885046">
                <a:tc>
                  <a:txBody>
                    <a:bodyPr/>
                    <a:lstStyle/>
                    <a:p>
                      <a:r>
                        <a:rPr lang="en-GB" sz="2400" dirty="0"/>
                        <a:t>Do the conclusions follow from the points/evidence/claims?</a:t>
                      </a:r>
                      <a:r>
                        <a:rPr lang="en-GB" sz="2400" baseline="0" dirty="0"/>
                        <a:t> Have the judgements been made about the topic or information?</a:t>
                      </a:r>
                      <a:endParaRPr lang="en-GB" sz="2400" dirty="0"/>
                    </a:p>
                  </a:txBody>
                  <a:tcPr/>
                </a:tc>
                <a:extLst>
                  <a:ext uri="{0D108BD9-81ED-4DB2-BD59-A6C34878D82A}">
                    <a16:rowId xmlns:a16="http://schemas.microsoft.com/office/drawing/2014/main" val="10007"/>
                  </a:ext>
                </a:extLst>
              </a:tr>
            </a:tbl>
          </a:graphicData>
        </a:graphic>
      </p:graphicFrame>
      <p:sp>
        <p:nvSpPr>
          <p:cNvPr id="2" name="Slide Number Placeholder 1">
            <a:extLst>
              <a:ext uri="{FF2B5EF4-FFF2-40B4-BE49-F238E27FC236}">
                <a16:creationId xmlns:a16="http://schemas.microsoft.com/office/drawing/2014/main" id="{541F4F54-D337-4763-9E38-D97E5E958648}"/>
              </a:ext>
            </a:extLst>
          </p:cNvPr>
          <p:cNvSpPr>
            <a:spLocks noGrp="1"/>
          </p:cNvSpPr>
          <p:nvPr>
            <p:ph type="sldNum" sz="quarter" idx="12"/>
          </p:nvPr>
        </p:nvSpPr>
        <p:spPr/>
        <p:txBody>
          <a:bodyPr/>
          <a:lstStyle/>
          <a:p>
            <a:fld id="{7B747F37-6BD7-4C2D-A4B8-B1044A8D050E}" type="slidenum">
              <a:rPr lang="en-AU" smtClean="0"/>
              <a:pPr/>
              <a:t>54</a:t>
            </a:fld>
            <a:endParaRPr lang="en-AU"/>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8596" y="285728"/>
            <a:ext cx="8215370" cy="1143008"/>
          </a:xfrm>
        </p:spPr>
        <p:style>
          <a:lnRef idx="2">
            <a:schemeClr val="accent1"/>
          </a:lnRef>
          <a:fillRef idx="1">
            <a:schemeClr val="lt1"/>
          </a:fillRef>
          <a:effectRef idx="0">
            <a:schemeClr val="accent1"/>
          </a:effectRef>
          <a:fontRef idx="minor">
            <a:schemeClr val="dk1"/>
          </a:fontRef>
        </p:style>
        <p:txBody>
          <a:bodyPr>
            <a:noAutofit/>
          </a:bodyPr>
          <a:lstStyle/>
          <a:p>
            <a:r>
              <a:rPr lang="en-GB" sz="2800" b="1" dirty="0">
                <a:latin typeface="Segoe UI Light" panose="020B0502040204020203" pitchFamily="34" charset="0"/>
              </a:rPr>
              <a:t>SKILFUL ANALYSIS AND EVALUATION OF ARGUMENTS</a:t>
            </a:r>
            <a:br>
              <a:rPr lang="en-GB" sz="2800" b="1" dirty="0">
                <a:latin typeface="Segoe UI Light" panose="020B0502040204020203" pitchFamily="34" charset="0"/>
              </a:rPr>
            </a:br>
            <a:r>
              <a:rPr lang="en-GB" sz="3200" b="1" dirty="0">
                <a:latin typeface="Segoe UI Light" panose="020B0502040204020203" pitchFamily="34" charset="0"/>
              </a:rPr>
              <a:t>‘Thinking Map’: </a:t>
            </a:r>
            <a:r>
              <a:rPr lang="en-GB" sz="3200" b="1" dirty="0">
                <a:solidFill>
                  <a:schemeClr val="tx1"/>
                </a:solidFill>
                <a:latin typeface="Segoe UI Light" panose="020B0502040204020203" pitchFamily="34" charset="0"/>
              </a:rPr>
              <a:t>Analysis</a:t>
            </a:r>
            <a:endParaRPr lang="en-GB" sz="2800" b="1" dirty="0">
              <a:latin typeface="Segoe UI Light" panose="020B0502040204020203" pitchFamily="34" charset="0"/>
            </a:endParaRPr>
          </a:p>
        </p:txBody>
      </p:sp>
      <p:sp>
        <p:nvSpPr>
          <p:cNvPr id="3" name="Subtitle 2"/>
          <p:cNvSpPr>
            <a:spLocks noGrp="1"/>
          </p:cNvSpPr>
          <p:nvPr>
            <p:ph type="subTitle" idx="1"/>
          </p:nvPr>
        </p:nvSpPr>
        <p:spPr>
          <a:xfrm>
            <a:off x="357126" y="1714488"/>
            <a:ext cx="8786874" cy="4572032"/>
          </a:xfrm>
        </p:spPr>
        <p:txBody>
          <a:bodyPr>
            <a:noAutofit/>
          </a:bodyPr>
          <a:lstStyle/>
          <a:p>
            <a:pPr marL="457200" indent="-457200" algn="l">
              <a:buAutoNum type="arabicPeriod"/>
            </a:pPr>
            <a:r>
              <a:rPr lang="en-GB" dirty="0">
                <a:solidFill>
                  <a:schemeClr val="tx1"/>
                </a:solidFill>
              </a:rPr>
              <a:t>What are the main </a:t>
            </a:r>
            <a:r>
              <a:rPr lang="en-GB" b="1" dirty="0">
                <a:solidFill>
                  <a:schemeClr val="tx1"/>
                </a:solidFill>
              </a:rPr>
              <a:t>Conclusions: </a:t>
            </a:r>
            <a:r>
              <a:rPr lang="en-GB" dirty="0">
                <a:solidFill>
                  <a:schemeClr val="tx1"/>
                </a:solidFill>
              </a:rPr>
              <a:t> may be recommendations/explanations, Conclusion indicator words and ‘therefore’ test may help</a:t>
            </a:r>
          </a:p>
          <a:p>
            <a:pPr marL="457200" indent="-457200" algn="l">
              <a:buAutoNum type="arabicPeriod"/>
            </a:pPr>
            <a:r>
              <a:rPr lang="en-GB" dirty="0">
                <a:solidFill>
                  <a:schemeClr val="tx1"/>
                </a:solidFill>
              </a:rPr>
              <a:t>What are the </a:t>
            </a:r>
            <a:r>
              <a:rPr lang="en-GB" b="1" dirty="0">
                <a:solidFill>
                  <a:schemeClr val="tx1"/>
                </a:solidFill>
              </a:rPr>
              <a:t>Reasons :  </a:t>
            </a:r>
            <a:r>
              <a:rPr lang="en-GB" dirty="0">
                <a:solidFill>
                  <a:schemeClr val="tx1"/>
                </a:solidFill>
              </a:rPr>
              <a:t>data, evidence</a:t>
            </a:r>
          </a:p>
          <a:p>
            <a:pPr marL="457200" indent="-457200" algn="l">
              <a:buAutoNum type="arabicPeriod"/>
            </a:pPr>
            <a:r>
              <a:rPr lang="en-GB" dirty="0">
                <a:solidFill>
                  <a:schemeClr val="tx1"/>
                </a:solidFill>
              </a:rPr>
              <a:t>What is </a:t>
            </a:r>
            <a:r>
              <a:rPr lang="en-GB" b="1" dirty="0">
                <a:solidFill>
                  <a:schemeClr val="tx1"/>
                </a:solidFill>
              </a:rPr>
              <a:t>Assumed</a:t>
            </a:r>
            <a:r>
              <a:rPr lang="en-GB" dirty="0">
                <a:solidFill>
                  <a:schemeClr val="tx1"/>
                </a:solidFill>
              </a:rPr>
              <a:t> ; i.e. implicit or taken for granted, perhaps in the </a:t>
            </a:r>
            <a:r>
              <a:rPr lang="en-GB" b="1" dirty="0">
                <a:solidFill>
                  <a:schemeClr val="tx1"/>
                </a:solidFill>
              </a:rPr>
              <a:t>Context</a:t>
            </a:r>
            <a:endParaRPr lang="en-GB" dirty="0">
              <a:solidFill>
                <a:schemeClr val="tx1"/>
              </a:solidFill>
            </a:endParaRPr>
          </a:p>
          <a:p>
            <a:pPr marL="457200" indent="-457200" algn="l">
              <a:buAutoNum type="arabicPeriod"/>
            </a:pPr>
            <a:r>
              <a:rPr lang="en-GB" dirty="0">
                <a:solidFill>
                  <a:schemeClr val="tx1"/>
                </a:solidFill>
              </a:rPr>
              <a:t>Clarify the </a:t>
            </a:r>
            <a:r>
              <a:rPr lang="en-GB" b="1" dirty="0">
                <a:solidFill>
                  <a:schemeClr val="tx1"/>
                </a:solidFill>
              </a:rPr>
              <a:t>Meaning</a:t>
            </a:r>
            <a:r>
              <a:rPr lang="en-GB" dirty="0">
                <a:solidFill>
                  <a:schemeClr val="tx1"/>
                </a:solidFill>
              </a:rPr>
              <a:t> (claims or arguments) as needed</a:t>
            </a:r>
          </a:p>
        </p:txBody>
      </p:sp>
      <p:sp>
        <p:nvSpPr>
          <p:cNvPr id="4" name="TextBox 3"/>
          <p:cNvSpPr txBox="1"/>
          <p:nvPr/>
        </p:nvSpPr>
        <p:spPr>
          <a:xfrm>
            <a:off x="7092280" y="6021288"/>
            <a:ext cx="1135054" cy="307777"/>
          </a:xfrm>
          <a:prstGeom prst="rect">
            <a:avLst/>
          </a:prstGeom>
          <a:noFill/>
        </p:spPr>
        <p:txBody>
          <a:bodyPr wrap="none" rtlCol="0">
            <a:spAutoFit/>
          </a:bodyPr>
          <a:lstStyle/>
          <a:p>
            <a:r>
              <a:rPr lang="en-GB" sz="1400" dirty="0">
                <a:latin typeface="Segoe UI Light" panose="020B0502040204020203" pitchFamily="34" charset="0"/>
              </a:rPr>
              <a:t>(Fisher, 2001)</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428604"/>
            <a:ext cx="8229600" cy="1143000"/>
          </a:xfrm>
        </p:spPr>
        <p:txBody>
          <a:bodyPr/>
          <a:lstStyle/>
          <a:p>
            <a:r>
              <a:rPr lang="en-GB" b="1" dirty="0"/>
              <a:t>Thinking Map: Evaluation</a:t>
            </a:r>
            <a:endParaRPr lang="en-GB" dirty="0"/>
          </a:p>
        </p:txBody>
      </p:sp>
      <p:sp>
        <p:nvSpPr>
          <p:cNvPr id="3" name="Content Placeholder 2"/>
          <p:cNvSpPr>
            <a:spLocks noGrp="1"/>
          </p:cNvSpPr>
          <p:nvPr>
            <p:ph idx="1"/>
          </p:nvPr>
        </p:nvSpPr>
        <p:spPr>
          <a:xfrm>
            <a:off x="457200" y="1600200"/>
            <a:ext cx="8229600" cy="4757758"/>
          </a:xfrm>
        </p:spPr>
        <p:txBody>
          <a:bodyPr/>
          <a:lstStyle/>
          <a:p>
            <a:pPr marL="457200" indent="-457200">
              <a:buAutoNum type="arabicPeriod" startAt="5"/>
            </a:pPr>
            <a:r>
              <a:rPr lang="en-GB" sz="2800" dirty="0"/>
              <a:t>Are the reasons </a:t>
            </a:r>
            <a:r>
              <a:rPr lang="en-GB" sz="2800" b="1" dirty="0"/>
              <a:t>Acceptable</a:t>
            </a:r>
            <a:r>
              <a:rPr lang="en-GB" sz="2800" dirty="0"/>
              <a:t> – this may involve evaluating factual claims, definitions and value judgements and judging the </a:t>
            </a:r>
            <a:r>
              <a:rPr lang="en-GB" sz="2800" b="1" dirty="0"/>
              <a:t>Credibility</a:t>
            </a:r>
            <a:r>
              <a:rPr lang="en-GB" sz="2800" dirty="0"/>
              <a:t> of a source</a:t>
            </a:r>
          </a:p>
          <a:p>
            <a:pPr marL="457200" indent="-457200">
              <a:buAutoNum type="arabicPeriod" startAt="5"/>
            </a:pPr>
            <a:r>
              <a:rPr lang="en-GB" sz="2800" dirty="0"/>
              <a:t>(a) Does the reasoning </a:t>
            </a:r>
            <a:r>
              <a:rPr lang="en-GB" sz="2800" b="1" dirty="0"/>
              <a:t>Support</a:t>
            </a:r>
            <a:r>
              <a:rPr lang="en-GB" sz="2800" dirty="0"/>
              <a:t> its conclusions:  is the support strong, e.g. ‘beyond reasonable doubt’, or weak</a:t>
            </a:r>
          </a:p>
          <a:p>
            <a:pPr marL="457200" indent="-457200">
              <a:buNone/>
            </a:pPr>
            <a:r>
              <a:rPr lang="en-GB" sz="2800" dirty="0"/>
              <a:t>	(b) Are there </a:t>
            </a:r>
            <a:r>
              <a:rPr lang="en-GB" sz="2800" b="1" dirty="0"/>
              <a:t>Other Relevant Considerations/ Arguments </a:t>
            </a:r>
            <a:r>
              <a:rPr lang="en-GB" sz="2800" dirty="0"/>
              <a:t>which strengthen or weaken the case</a:t>
            </a:r>
          </a:p>
          <a:p>
            <a:pPr marL="457200" indent="-457200">
              <a:buNone/>
            </a:pPr>
            <a:r>
              <a:rPr lang="en-GB" sz="2800" dirty="0"/>
              <a:t>7.    What is your </a:t>
            </a:r>
            <a:r>
              <a:rPr lang="en-GB" sz="2800" b="1" dirty="0"/>
              <a:t>Overall Evaluation </a:t>
            </a:r>
            <a:r>
              <a:rPr lang="en-GB" sz="2800" dirty="0"/>
              <a:t>from1-6</a:t>
            </a:r>
          </a:p>
          <a:p>
            <a:endParaRPr lang="en-GB" dirty="0"/>
          </a:p>
        </p:txBody>
      </p:sp>
      <p:sp>
        <p:nvSpPr>
          <p:cNvPr id="4" name="TextBox 3"/>
          <p:cNvSpPr txBox="1"/>
          <p:nvPr/>
        </p:nvSpPr>
        <p:spPr>
          <a:xfrm>
            <a:off x="7092280" y="6021288"/>
            <a:ext cx="1135054" cy="307777"/>
          </a:xfrm>
          <a:prstGeom prst="rect">
            <a:avLst/>
          </a:prstGeom>
          <a:noFill/>
        </p:spPr>
        <p:txBody>
          <a:bodyPr wrap="none" rtlCol="0">
            <a:spAutoFit/>
          </a:bodyPr>
          <a:lstStyle/>
          <a:p>
            <a:r>
              <a:rPr lang="en-GB" sz="1400" dirty="0">
                <a:latin typeface="Segoe UI Light" panose="020B0502040204020203" pitchFamily="34" charset="0"/>
              </a:rPr>
              <a:t>(Fisher, 2001)</a:t>
            </a:r>
          </a:p>
        </p:txBody>
      </p:sp>
      <p:sp>
        <p:nvSpPr>
          <p:cNvPr id="5" name="Slide Number Placeholder 4">
            <a:extLst>
              <a:ext uri="{FF2B5EF4-FFF2-40B4-BE49-F238E27FC236}">
                <a16:creationId xmlns:a16="http://schemas.microsoft.com/office/drawing/2014/main" id="{2B0EA1C7-2155-4509-97FE-D3048E0A26FE}"/>
              </a:ext>
            </a:extLst>
          </p:cNvPr>
          <p:cNvSpPr>
            <a:spLocks noGrp="1"/>
          </p:cNvSpPr>
          <p:nvPr>
            <p:ph type="sldNum" sz="quarter" idx="12"/>
          </p:nvPr>
        </p:nvSpPr>
        <p:spPr/>
        <p:txBody>
          <a:bodyPr/>
          <a:lstStyle/>
          <a:p>
            <a:fld id="{7B747F37-6BD7-4C2D-A4B8-B1044A8D050E}" type="slidenum">
              <a:rPr lang="en-AU" smtClean="0"/>
              <a:pPr/>
              <a:t>56</a:t>
            </a:fld>
            <a:endParaRPr lang="en-AU"/>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rtlCol="0">
            <a:normAutofit fontScale="90000"/>
          </a:bodyPr>
          <a:lstStyle/>
          <a:p>
            <a:pPr marL="838200" indent="-838200" eaLnBrk="1" fontAlgn="auto" hangingPunct="1">
              <a:spcAft>
                <a:spcPts val="0"/>
              </a:spcAft>
              <a:defRPr/>
            </a:pPr>
            <a:r>
              <a:rPr lang="en-GB" b="1" dirty="0"/>
              <a:t>5	Evaluating</a:t>
            </a:r>
            <a:br>
              <a:rPr lang="en-GB" b="1" dirty="0"/>
            </a:br>
            <a:r>
              <a:rPr lang="en-GB" b="1" dirty="0"/>
              <a:t>or criticising information</a:t>
            </a:r>
          </a:p>
        </p:txBody>
      </p:sp>
      <p:sp>
        <p:nvSpPr>
          <p:cNvPr id="27651" name="Rectangle 4"/>
          <p:cNvSpPr>
            <a:spLocks noGrp="1" noChangeArrowheads="1"/>
          </p:cNvSpPr>
          <p:nvPr>
            <p:ph type="body" sz="half" idx="2"/>
          </p:nvPr>
        </p:nvSpPr>
        <p:spPr>
          <a:xfrm>
            <a:off x="4356100" y="1981200"/>
            <a:ext cx="4102100" cy="3968080"/>
          </a:xfrm>
        </p:spPr>
        <p:txBody>
          <a:bodyPr/>
          <a:lstStyle/>
          <a:p>
            <a:pPr eaLnBrk="1" hangingPunct="1"/>
            <a:r>
              <a:rPr lang="en-GB" sz="2800" dirty="0"/>
              <a:t>Objective</a:t>
            </a:r>
          </a:p>
          <a:p>
            <a:pPr eaLnBrk="1" hangingPunct="1"/>
            <a:r>
              <a:rPr lang="en-GB" sz="2800" dirty="0"/>
              <a:t>Open-minded, flexible</a:t>
            </a:r>
          </a:p>
          <a:p>
            <a:pPr eaLnBrk="1" hangingPunct="1"/>
            <a:r>
              <a:rPr lang="en-GB" sz="2800" dirty="0"/>
              <a:t>Check assumptions</a:t>
            </a:r>
          </a:p>
          <a:p>
            <a:pPr eaLnBrk="1" hangingPunct="1"/>
            <a:r>
              <a:rPr lang="en-GB" sz="2800" dirty="0"/>
              <a:t>Check bias</a:t>
            </a:r>
          </a:p>
          <a:p>
            <a:pPr lvl="1" eaLnBrk="1" hangingPunct="1"/>
            <a:r>
              <a:rPr lang="en-GB" sz="2400" dirty="0"/>
              <a:t>NB first response system</a:t>
            </a:r>
            <a:endParaRPr lang="en-GB" sz="2800" dirty="0"/>
          </a:p>
          <a:p>
            <a:pPr eaLnBrk="1" hangingPunct="1">
              <a:buFontTx/>
              <a:buNone/>
            </a:pPr>
            <a:r>
              <a:rPr lang="en-GB" sz="2800" dirty="0"/>
              <a:t>	assess, recommend, compare/contrast, conclude, justify</a:t>
            </a:r>
          </a:p>
        </p:txBody>
      </p:sp>
      <p:pic>
        <p:nvPicPr>
          <p:cNvPr id="27652" name="Picture 7" descr="Evaluation">
            <a:hlinkClick r:id="rId3"/>
          </p:cNvPr>
          <p:cNvPicPr>
            <a:picLocks noGrp="1" noChangeAspect="1" noChangeArrowheads="1"/>
          </p:cNvPicPr>
          <p:nvPr>
            <p:ph type="clipArt" sz="half" idx="1"/>
          </p:nvPr>
        </p:nvPicPr>
        <p:blipFill>
          <a:blip r:embed="rId4" cstate="print"/>
          <a:srcRect/>
          <a:stretch>
            <a:fillRect/>
          </a:stretch>
        </p:blipFill>
        <p:spPr>
          <a:xfrm>
            <a:off x="611188" y="1989138"/>
            <a:ext cx="3390900" cy="3657600"/>
          </a:xfrm>
        </p:spPr>
      </p:pic>
      <p:sp>
        <p:nvSpPr>
          <p:cNvPr id="27654" name="Text Box 10"/>
          <p:cNvSpPr txBox="1">
            <a:spLocks noChangeArrowheads="1"/>
          </p:cNvSpPr>
          <p:nvPr/>
        </p:nvSpPr>
        <p:spPr bwMode="auto">
          <a:xfrm>
            <a:off x="838200" y="6400800"/>
            <a:ext cx="184731" cy="369332"/>
          </a:xfrm>
          <a:prstGeom prst="rect">
            <a:avLst/>
          </a:prstGeom>
          <a:noFill/>
          <a:ln w="9525">
            <a:noFill/>
            <a:miter lim="800000"/>
            <a:headEnd/>
            <a:tailEnd/>
          </a:ln>
        </p:spPr>
        <p:txBody>
          <a:bodyPr wrap="none">
            <a:spAutoFit/>
          </a:bodyPr>
          <a:lstStyle/>
          <a:p>
            <a:endParaRPr lang="en-US" dirty="0">
              <a:latin typeface="Segoe UI Light" panose="020B0502040204020203" pitchFamily="34" charset="0"/>
            </a:endParaRPr>
          </a:p>
        </p:txBody>
      </p:sp>
      <p:sp>
        <p:nvSpPr>
          <p:cNvPr id="27655" name="Text Box 11"/>
          <p:cNvSpPr txBox="1">
            <a:spLocks noChangeArrowheads="1"/>
          </p:cNvSpPr>
          <p:nvPr/>
        </p:nvSpPr>
        <p:spPr bwMode="auto">
          <a:xfrm>
            <a:off x="822325" y="5976938"/>
            <a:ext cx="4346446" cy="615553"/>
          </a:xfrm>
          <a:prstGeom prst="rect">
            <a:avLst/>
          </a:prstGeom>
          <a:noFill/>
          <a:ln w="9525">
            <a:noFill/>
            <a:miter lim="800000"/>
            <a:headEnd/>
            <a:tailEnd/>
          </a:ln>
        </p:spPr>
        <p:txBody>
          <a:bodyPr wrap="none">
            <a:spAutoFit/>
          </a:bodyPr>
          <a:lstStyle/>
          <a:p>
            <a:r>
              <a:rPr lang="en-GB" dirty="0">
                <a:latin typeface="Segoe UI Light" panose="020B0502040204020203" pitchFamily="34" charset="0"/>
              </a:rPr>
              <a:t>Questions are the active acts of intelligence</a:t>
            </a:r>
          </a:p>
          <a:p>
            <a:r>
              <a:rPr lang="en-GB" sz="1600" dirty="0">
                <a:latin typeface="Segoe UI Light" panose="020B0502040204020203" pitchFamily="34" charset="0"/>
              </a:rPr>
              <a:t>- Frank Kingdom</a:t>
            </a:r>
          </a:p>
        </p:txBody>
      </p:sp>
      <p:sp>
        <p:nvSpPr>
          <p:cNvPr id="2" name="Slide Number Placeholder 1">
            <a:extLst>
              <a:ext uri="{FF2B5EF4-FFF2-40B4-BE49-F238E27FC236}">
                <a16:creationId xmlns:a16="http://schemas.microsoft.com/office/drawing/2014/main" id="{E16518E0-3FCC-40DA-AE22-4452FF22444C}"/>
              </a:ext>
            </a:extLst>
          </p:cNvPr>
          <p:cNvSpPr>
            <a:spLocks noGrp="1"/>
          </p:cNvSpPr>
          <p:nvPr>
            <p:ph type="sldNum" sz="quarter" idx="12"/>
          </p:nvPr>
        </p:nvSpPr>
        <p:spPr/>
        <p:txBody>
          <a:bodyPr/>
          <a:lstStyle/>
          <a:p>
            <a:pPr>
              <a:defRPr/>
            </a:pPr>
            <a:fld id="{19698E54-5554-48D4-9A84-0FF8E9817969}" type="slidenum">
              <a:rPr lang="en-GB" smtClean="0"/>
              <a:pPr>
                <a:defRPr/>
              </a:pPr>
              <a:t>57</a:t>
            </a:fld>
            <a:endParaRPr lang="en-GB"/>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rtlCol="0">
            <a:normAutofit fontScale="90000"/>
          </a:bodyPr>
          <a:lstStyle/>
          <a:p>
            <a:pPr marL="838200" indent="-838200" eaLnBrk="1" fontAlgn="auto" hangingPunct="1">
              <a:spcAft>
                <a:spcPts val="0"/>
              </a:spcAft>
              <a:defRPr/>
            </a:pPr>
            <a:r>
              <a:rPr lang="en-GB" sz="4000" b="1" dirty="0"/>
              <a:t>6	Synthesising </a:t>
            </a:r>
            <a:br>
              <a:rPr lang="en-GB" sz="4000" b="1" dirty="0"/>
            </a:br>
            <a:r>
              <a:rPr lang="en-GB" sz="4000" b="1" dirty="0"/>
              <a:t>or creating information</a:t>
            </a:r>
          </a:p>
        </p:txBody>
      </p:sp>
      <p:sp>
        <p:nvSpPr>
          <p:cNvPr id="24579" name="Rectangle 3"/>
          <p:cNvSpPr>
            <a:spLocks noGrp="1" noChangeArrowheads="1"/>
          </p:cNvSpPr>
          <p:nvPr>
            <p:ph type="body" sz="half" idx="1"/>
          </p:nvPr>
        </p:nvSpPr>
        <p:spPr>
          <a:xfrm>
            <a:off x="683568" y="1988840"/>
            <a:ext cx="6696744" cy="3290888"/>
          </a:xfrm>
        </p:spPr>
        <p:txBody>
          <a:bodyPr/>
          <a:lstStyle/>
          <a:p>
            <a:pPr eaLnBrk="1" hangingPunct="1"/>
            <a:r>
              <a:rPr lang="en-GB" sz="2800" dirty="0">
                <a:solidFill>
                  <a:srgbClr val="000000"/>
                </a:solidFill>
                <a:cs typeface="Segoe UI Light" panose="020B0502040204020203" pitchFamily="34" charset="0"/>
              </a:rPr>
              <a:t>New ideas-Creativity</a:t>
            </a:r>
          </a:p>
          <a:p>
            <a:pPr eaLnBrk="1" hangingPunct="1"/>
            <a:r>
              <a:rPr lang="en-GB" sz="2800" dirty="0">
                <a:solidFill>
                  <a:srgbClr val="000000"/>
                </a:solidFill>
                <a:cs typeface="Segoe UI Light" panose="020B0502040204020203" pitchFamily="34" charset="0"/>
              </a:rPr>
              <a:t>New applications of  ‘old’ ideas</a:t>
            </a:r>
          </a:p>
          <a:p>
            <a:pPr eaLnBrk="1" hangingPunct="1"/>
            <a:r>
              <a:rPr lang="en-GB" sz="2800" dirty="0">
                <a:solidFill>
                  <a:srgbClr val="000000"/>
                </a:solidFill>
                <a:cs typeface="Segoe UI Light" panose="020B0502040204020203" pitchFamily="34" charset="0"/>
              </a:rPr>
              <a:t>Lateral thinking </a:t>
            </a:r>
            <a:r>
              <a:rPr lang="en-GB" sz="2000" dirty="0">
                <a:solidFill>
                  <a:srgbClr val="000000"/>
                </a:solidFill>
                <a:cs typeface="Segoe UI Light" panose="020B0502040204020203" pitchFamily="34" charset="0"/>
                <a:hlinkClick r:id="rId3"/>
              </a:rPr>
              <a:t> </a:t>
            </a:r>
            <a:endParaRPr lang="en-GB" sz="2000" dirty="0">
              <a:solidFill>
                <a:srgbClr val="000000"/>
              </a:solidFill>
              <a:cs typeface="Segoe UI Light" panose="020B0502040204020203" pitchFamily="34" charset="0"/>
            </a:endParaRPr>
          </a:p>
          <a:p>
            <a:pPr eaLnBrk="1" hangingPunct="1">
              <a:buFontTx/>
              <a:buNone/>
            </a:pPr>
            <a:r>
              <a:rPr lang="en-GB" sz="2800" dirty="0">
                <a:solidFill>
                  <a:srgbClr val="000000"/>
                </a:solidFill>
                <a:cs typeface="Segoe UI Light" panose="020B0502040204020203" pitchFamily="34" charset="0"/>
              </a:rPr>
              <a:t>	design,  invent, rewrite, rearrange</a:t>
            </a:r>
          </a:p>
        </p:txBody>
      </p:sp>
      <p:sp>
        <p:nvSpPr>
          <p:cNvPr id="24582" name="Text Box 10"/>
          <p:cNvSpPr txBox="1">
            <a:spLocks noChangeArrowheads="1"/>
          </p:cNvSpPr>
          <p:nvPr/>
        </p:nvSpPr>
        <p:spPr bwMode="auto">
          <a:xfrm>
            <a:off x="4500563" y="5643563"/>
            <a:ext cx="4254500" cy="892552"/>
          </a:xfrm>
          <a:prstGeom prst="rect">
            <a:avLst/>
          </a:prstGeom>
          <a:solidFill>
            <a:schemeClr val="bg1"/>
          </a:solidFill>
          <a:ln w="25400">
            <a:solidFill>
              <a:schemeClr val="tx1"/>
            </a:solidFill>
            <a:miter lim="800000"/>
            <a:headEnd/>
            <a:tailEnd/>
          </a:ln>
        </p:spPr>
        <p:txBody>
          <a:bodyPr>
            <a:spAutoFit/>
          </a:bodyPr>
          <a:lstStyle/>
          <a:p>
            <a:r>
              <a:rPr lang="en-GB" dirty="0">
                <a:latin typeface="Segoe UI Light" panose="020B0502040204020203" pitchFamily="34" charset="0"/>
              </a:rPr>
              <a:t>Nothing can happen unless you first dream</a:t>
            </a:r>
          </a:p>
          <a:p>
            <a:pPr>
              <a:buFontTx/>
              <a:buChar char="-"/>
            </a:pPr>
            <a:r>
              <a:rPr lang="en-GB" sz="1600" dirty="0">
                <a:latin typeface="Segoe UI Light" panose="020B0502040204020203" pitchFamily="34" charset="0"/>
              </a:rPr>
              <a:t>Carl </a:t>
            </a:r>
            <a:r>
              <a:rPr lang="en-GB" sz="1600" dirty="0" err="1">
                <a:latin typeface="Segoe UI Light" panose="020B0502040204020203" pitchFamily="34" charset="0"/>
              </a:rPr>
              <a:t>Sandburgh</a:t>
            </a:r>
            <a:endParaRPr lang="en-GB" sz="1600" dirty="0">
              <a:latin typeface="Segoe UI Light" panose="020B0502040204020203" pitchFamily="34" charset="0"/>
            </a:endParaRPr>
          </a:p>
        </p:txBody>
      </p:sp>
      <p:sp>
        <p:nvSpPr>
          <p:cNvPr id="22535" name="TextBox 6"/>
          <p:cNvSpPr txBox="1">
            <a:spLocks noChangeArrowheads="1"/>
          </p:cNvSpPr>
          <p:nvPr/>
        </p:nvSpPr>
        <p:spPr bwMode="auto">
          <a:xfrm>
            <a:off x="214313" y="5929313"/>
            <a:ext cx="3568700" cy="708025"/>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wrap="none">
            <a:spAutoFit/>
          </a:bodyPr>
          <a:lstStyle/>
          <a:p>
            <a:pPr>
              <a:defRPr/>
            </a:pPr>
            <a:r>
              <a:rPr lang="en-GB" sz="2000" b="1" dirty="0">
                <a:solidFill>
                  <a:srgbClr val="7030A0"/>
                </a:solidFill>
                <a:latin typeface="Segoe UI Light" panose="020B0502040204020203" pitchFamily="34" charset="0"/>
              </a:rPr>
              <a:t>See de Bono</a:t>
            </a:r>
          </a:p>
          <a:p>
            <a:pPr>
              <a:defRPr/>
            </a:pPr>
            <a:r>
              <a:rPr lang="en-GB" sz="2000" b="1" dirty="0">
                <a:solidFill>
                  <a:srgbClr val="7030A0"/>
                </a:solidFill>
                <a:latin typeface="Segoe UI Light" panose="020B0502040204020203" pitchFamily="34" charset="0"/>
              </a:rPr>
              <a:t>Countless ideas: lateral thinking</a:t>
            </a:r>
          </a:p>
        </p:txBody>
      </p:sp>
      <p:sp>
        <p:nvSpPr>
          <p:cNvPr id="4" name="Slide Number Placeholder 3">
            <a:extLst>
              <a:ext uri="{FF2B5EF4-FFF2-40B4-BE49-F238E27FC236}">
                <a16:creationId xmlns:a16="http://schemas.microsoft.com/office/drawing/2014/main" id="{6947062A-450B-4963-985D-E2417D05B7DF}"/>
              </a:ext>
            </a:extLst>
          </p:cNvPr>
          <p:cNvSpPr>
            <a:spLocks noGrp="1"/>
          </p:cNvSpPr>
          <p:nvPr>
            <p:ph type="sldNum" sz="quarter" idx="12"/>
          </p:nvPr>
        </p:nvSpPr>
        <p:spPr/>
        <p:txBody>
          <a:bodyPr/>
          <a:lstStyle/>
          <a:p>
            <a:pPr>
              <a:defRPr/>
            </a:pPr>
            <a:fld id="{B5138C86-106F-4768-8D45-323605BCA6C6}" type="slidenum">
              <a:rPr lang="en-GB" smtClean="0"/>
              <a:pPr>
                <a:defRPr/>
              </a:pPr>
              <a:t>58</a:t>
            </a:fld>
            <a:endParaRPr lang="en-GB"/>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052736"/>
            <a:ext cx="7772400" cy="1470025"/>
          </a:xfrm>
          <a:solidFill>
            <a:schemeClr val="accent4">
              <a:lumMod val="20000"/>
              <a:lumOff val="80000"/>
            </a:schemeClr>
          </a:solidFill>
        </p:spPr>
        <p:txBody>
          <a:bodyPr>
            <a:normAutofit/>
          </a:bodyPr>
          <a:lstStyle/>
          <a:p>
            <a:r>
              <a:rPr lang="en-US" sz="3600" b="1" dirty="0"/>
              <a:t>Critical Thinking and Decision Making</a:t>
            </a:r>
          </a:p>
        </p:txBody>
      </p:sp>
    </p:spTree>
    <p:extLst>
      <p:ext uri="{BB962C8B-B14F-4D97-AF65-F5344CB8AC3E}">
        <p14:creationId xmlns:p14="http://schemas.microsoft.com/office/powerpoint/2010/main" val="21668131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Online Media 1" title="What is Critical Thinking?">
            <a:hlinkClick r:id="" action="ppaction://media"/>
            <a:extLst>
              <a:ext uri="{FF2B5EF4-FFF2-40B4-BE49-F238E27FC236}">
                <a16:creationId xmlns:a16="http://schemas.microsoft.com/office/drawing/2014/main" id="{3867950A-722D-43B8-9215-0307AF1634C0}"/>
              </a:ext>
            </a:extLst>
          </p:cNvPr>
          <p:cNvPicPr>
            <a:picLocks noRot="1" noChangeAspect="1"/>
          </p:cNvPicPr>
          <p:nvPr>
            <a:videoFile r:link="rId1"/>
          </p:nvPr>
        </p:nvPicPr>
        <p:blipFill>
          <a:blip r:embed="rId4"/>
          <a:stretch>
            <a:fillRect/>
          </a:stretch>
        </p:blipFill>
        <p:spPr>
          <a:xfrm>
            <a:off x="482600" y="1128712"/>
            <a:ext cx="8178799" cy="4600574"/>
          </a:xfrm>
          <a:prstGeom prst="rect">
            <a:avLst/>
          </a:prstGeom>
        </p:spPr>
      </p:pic>
      <p:sp>
        <p:nvSpPr>
          <p:cNvPr id="3" name="Slide Number Placeholder 2">
            <a:extLst>
              <a:ext uri="{FF2B5EF4-FFF2-40B4-BE49-F238E27FC236}">
                <a16:creationId xmlns:a16="http://schemas.microsoft.com/office/drawing/2014/main" id="{3E1C1219-5F0F-4A59-AC69-EBDCDCDF04B4}"/>
              </a:ext>
            </a:extLst>
          </p:cNvPr>
          <p:cNvSpPr>
            <a:spLocks noGrp="1"/>
          </p:cNvSpPr>
          <p:nvPr>
            <p:ph type="sldNum" sz="quarter" idx="12"/>
          </p:nvPr>
        </p:nvSpPr>
        <p:spPr/>
        <p:txBody>
          <a:bodyPr/>
          <a:lstStyle/>
          <a:p>
            <a:fld id="{7B747F37-6BD7-4C2D-A4B8-B1044A8D050E}" type="slidenum">
              <a:rPr lang="en-AU" smtClean="0"/>
              <a:pPr/>
              <a:t>6</a:t>
            </a:fld>
            <a:endParaRPr lang="en-AU"/>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2"/>
                </p:tgtEl>
              </p:cMediaNode>
            </p:video>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Patterns of Thought</a:t>
            </a:r>
          </a:p>
        </p:txBody>
      </p:sp>
      <p:pic>
        <p:nvPicPr>
          <p:cNvPr id="4" name="Content Placeholder 3"/>
          <p:cNvPicPr>
            <a:picLocks noGrp="1" noChangeAspect="1"/>
          </p:cNvPicPr>
          <p:nvPr>
            <p:ph idx="1"/>
          </p:nvPr>
        </p:nvPicPr>
        <p:blipFill>
          <a:blip r:embed="rId2"/>
          <a:stretch>
            <a:fillRect/>
          </a:stretch>
        </p:blipFill>
        <p:spPr>
          <a:xfrm>
            <a:off x="2396331" y="2226469"/>
            <a:ext cx="4351338" cy="3263504"/>
          </a:xfrm>
          <a:prstGeom prst="rect">
            <a:avLst/>
          </a:prstGeom>
        </p:spPr>
      </p:pic>
      <p:sp>
        <p:nvSpPr>
          <p:cNvPr id="3" name="Slide Number Placeholder 2">
            <a:extLst>
              <a:ext uri="{FF2B5EF4-FFF2-40B4-BE49-F238E27FC236}">
                <a16:creationId xmlns:a16="http://schemas.microsoft.com/office/drawing/2014/main" id="{C1B81301-E68C-443B-9E87-CE63FC046F68}"/>
              </a:ext>
            </a:extLst>
          </p:cNvPr>
          <p:cNvSpPr>
            <a:spLocks noGrp="1"/>
          </p:cNvSpPr>
          <p:nvPr>
            <p:ph type="sldNum" sz="quarter" idx="12"/>
          </p:nvPr>
        </p:nvSpPr>
        <p:spPr/>
        <p:txBody>
          <a:bodyPr/>
          <a:lstStyle/>
          <a:p>
            <a:fld id="{7B747F37-6BD7-4C2D-A4B8-B1044A8D050E}" type="slidenum">
              <a:rPr lang="en-AU" smtClean="0"/>
              <a:pPr/>
              <a:t>60</a:t>
            </a:fld>
            <a:endParaRPr lang="en-AU"/>
          </a:p>
        </p:txBody>
      </p:sp>
    </p:spTree>
    <p:extLst>
      <p:ext uri="{BB962C8B-B14F-4D97-AF65-F5344CB8AC3E}">
        <p14:creationId xmlns:p14="http://schemas.microsoft.com/office/powerpoint/2010/main" val="347754543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Remembering</a:t>
            </a:r>
          </a:p>
        </p:txBody>
      </p:sp>
      <p:sp>
        <p:nvSpPr>
          <p:cNvPr id="3" name="Content Placeholder 2"/>
          <p:cNvSpPr>
            <a:spLocks noGrp="1"/>
          </p:cNvSpPr>
          <p:nvPr>
            <p:ph idx="1"/>
          </p:nvPr>
        </p:nvSpPr>
        <p:spPr/>
        <p:txBody>
          <a:bodyPr>
            <a:normAutofit fontScale="92500"/>
          </a:bodyPr>
          <a:lstStyle/>
          <a:p>
            <a:r>
              <a:rPr lang="en-US" dirty="0"/>
              <a:t>When you are skilled in remembering, you can recognize or recall knowledge you’ve already gained, and you can use it to produce or retrieve or recite definitions, facts, and lists.</a:t>
            </a:r>
          </a:p>
          <a:p>
            <a:r>
              <a:rPr lang="en-US" dirty="0"/>
              <a:t>Remembering may be how you studied in grade school or high school, but college will require you to do more with the information.</a:t>
            </a:r>
          </a:p>
          <a:p>
            <a:r>
              <a:rPr lang="en-US" dirty="0"/>
              <a:t>Examples include: identify · relate · list ·  define · recall · memorize · repeat · record · name</a:t>
            </a:r>
          </a:p>
        </p:txBody>
      </p:sp>
      <p:sp>
        <p:nvSpPr>
          <p:cNvPr id="4" name="Slide Number Placeholder 3">
            <a:extLst>
              <a:ext uri="{FF2B5EF4-FFF2-40B4-BE49-F238E27FC236}">
                <a16:creationId xmlns:a16="http://schemas.microsoft.com/office/drawing/2014/main" id="{AA25430D-20CB-4F72-B001-F989DE02CAE1}"/>
              </a:ext>
            </a:extLst>
          </p:cNvPr>
          <p:cNvSpPr>
            <a:spLocks noGrp="1"/>
          </p:cNvSpPr>
          <p:nvPr>
            <p:ph type="sldNum" sz="quarter" idx="12"/>
          </p:nvPr>
        </p:nvSpPr>
        <p:spPr/>
        <p:txBody>
          <a:bodyPr/>
          <a:lstStyle/>
          <a:p>
            <a:fld id="{7B747F37-6BD7-4C2D-A4B8-B1044A8D050E}" type="slidenum">
              <a:rPr lang="en-AU" smtClean="0"/>
              <a:pPr/>
              <a:t>61</a:t>
            </a:fld>
            <a:endParaRPr lang="en-AU"/>
          </a:p>
        </p:txBody>
      </p:sp>
    </p:spTree>
    <p:extLst>
      <p:ext uri="{BB962C8B-B14F-4D97-AF65-F5344CB8AC3E}">
        <p14:creationId xmlns:p14="http://schemas.microsoft.com/office/powerpoint/2010/main" val="268977294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Understanding </a:t>
            </a:r>
          </a:p>
        </p:txBody>
      </p:sp>
      <p:sp>
        <p:nvSpPr>
          <p:cNvPr id="3" name="Content Placeholder 2"/>
          <p:cNvSpPr>
            <a:spLocks noGrp="1"/>
          </p:cNvSpPr>
          <p:nvPr>
            <p:ph idx="1"/>
          </p:nvPr>
        </p:nvSpPr>
        <p:spPr/>
        <p:txBody>
          <a:bodyPr>
            <a:normAutofit fontScale="85000" lnSpcReduction="10000"/>
          </a:bodyPr>
          <a:lstStyle/>
          <a:p>
            <a:r>
              <a:rPr lang="en-US" dirty="0"/>
              <a:t>Understanding is the ability to grasp or construct meaning from oral, written, and graphic messages.</a:t>
            </a:r>
          </a:p>
          <a:p>
            <a:r>
              <a:rPr lang="en-US" dirty="0"/>
              <a:t>Each college course will introduce you to new concepts, terms, processes, and functions. Once you gain a firm understanding of new information, you’ll find it easier, perhaps later, to comprehend how or why something works.</a:t>
            </a:r>
          </a:p>
          <a:p>
            <a:r>
              <a:rPr lang="en-US" dirty="0"/>
              <a:t>Examples include: restate · locate · report · recognize · explain · express · identify · discuss · describe · discuss · review · infer · illustrate · interpret · draw · represent · differentiate · conclude</a:t>
            </a:r>
          </a:p>
        </p:txBody>
      </p:sp>
      <p:sp>
        <p:nvSpPr>
          <p:cNvPr id="4" name="Slide Number Placeholder 3">
            <a:extLst>
              <a:ext uri="{FF2B5EF4-FFF2-40B4-BE49-F238E27FC236}">
                <a16:creationId xmlns:a16="http://schemas.microsoft.com/office/drawing/2014/main" id="{6F56A6B6-0BB6-4085-A0B1-9E29FC9653A8}"/>
              </a:ext>
            </a:extLst>
          </p:cNvPr>
          <p:cNvSpPr>
            <a:spLocks noGrp="1"/>
          </p:cNvSpPr>
          <p:nvPr>
            <p:ph type="sldNum" sz="quarter" idx="12"/>
          </p:nvPr>
        </p:nvSpPr>
        <p:spPr/>
        <p:txBody>
          <a:bodyPr/>
          <a:lstStyle/>
          <a:p>
            <a:fld id="{7B747F37-6BD7-4C2D-A4B8-B1044A8D050E}" type="slidenum">
              <a:rPr lang="en-AU" smtClean="0"/>
              <a:pPr/>
              <a:t>62</a:t>
            </a:fld>
            <a:endParaRPr lang="en-AU"/>
          </a:p>
        </p:txBody>
      </p:sp>
    </p:spTree>
    <p:extLst>
      <p:ext uri="{BB962C8B-B14F-4D97-AF65-F5344CB8AC3E}">
        <p14:creationId xmlns:p14="http://schemas.microsoft.com/office/powerpoint/2010/main" val="164859018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Applying</a:t>
            </a:r>
          </a:p>
        </p:txBody>
      </p:sp>
      <p:sp>
        <p:nvSpPr>
          <p:cNvPr id="3" name="Content Placeholder 2"/>
          <p:cNvSpPr>
            <a:spLocks noGrp="1"/>
          </p:cNvSpPr>
          <p:nvPr>
            <p:ph idx="1"/>
          </p:nvPr>
        </p:nvSpPr>
        <p:spPr/>
        <p:txBody>
          <a:bodyPr>
            <a:normAutofit fontScale="85000" lnSpcReduction="20000"/>
          </a:bodyPr>
          <a:lstStyle/>
          <a:p>
            <a:r>
              <a:rPr lang="en-US" dirty="0"/>
              <a:t>When you apply, you use learned material (or you implement the material) in new and concrete situations.</a:t>
            </a:r>
          </a:p>
          <a:p>
            <a:r>
              <a:rPr lang="en-US" dirty="0"/>
              <a:t>In college you will be tested or assessed on what you’ve learned in the previous levels. You will be asked to solve problems in new situations by applying understanding in new ways. You may need to relate abstract ideas to practical situations.</a:t>
            </a:r>
          </a:p>
          <a:p>
            <a:r>
              <a:rPr lang="en-US" dirty="0"/>
              <a:t>Examples include: apply · relate · develop · translate · use · operate · organize · employ · restructure · interpret · demonstrate · illustrate · practice · calculate · show · exhibit · dramatize</a:t>
            </a:r>
          </a:p>
        </p:txBody>
      </p:sp>
      <p:sp>
        <p:nvSpPr>
          <p:cNvPr id="4" name="Slide Number Placeholder 3">
            <a:extLst>
              <a:ext uri="{FF2B5EF4-FFF2-40B4-BE49-F238E27FC236}">
                <a16:creationId xmlns:a16="http://schemas.microsoft.com/office/drawing/2014/main" id="{4668C813-A4ED-4ABD-9A53-8A73430A8E3F}"/>
              </a:ext>
            </a:extLst>
          </p:cNvPr>
          <p:cNvSpPr>
            <a:spLocks noGrp="1"/>
          </p:cNvSpPr>
          <p:nvPr>
            <p:ph type="sldNum" sz="quarter" idx="12"/>
          </p:nvPr>
        </p:nvSpPr>
        <p:spPr/>
        <p:txBody>
          <a:bodyPr/>
          <a:lstStyle/>
          <a:p>
            <a:fld id="{7B747F37-6BD7-4C2D-A4B8-B1044A8D050E}" type="slidenum">
              <a:rPr lang="en-AU" smtClean="0"/>
              <a:pPr/>
              <a:t>63</a:t>
            </a:fld>
            <a:endParaRPr lang="en-AU"/>
          </a:p>
        </p:txBody>
      </p:sp>
    </p:spTree>
    <p:extLst>
      <p:ext uri="{BB962C8B-B14F-4D97-AF65-F5344CB8AC3E}">
        <p14:creationId xmlns:p14="http://schemas.microsoft.com/office/powerpoint/2010/main" val="384713940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Analyzing</a:t>
            </a:r>
          </a:p>
        </p:txBody>
      </p:sp>
      <p:sp>
        <p:nvSpPr>
          <p:cNvPr id="3" name="Content Placeholder 2"/>
          <p:cNvSpPr>
            <a:spLocks noGrp="1"/>
          </p:cNvSpPr>
          <p:nvPr>
            <p:ph idx="1"/>
          </p:nvPr>
        </p:nvSpPr>
        <p:spPr/>
        <p:txBody>
          <a:bodyPr>
            <a:normAutofit fontScale="77500" lnSpcReduction="20000"/>
          </a:bodyPr>
          <a:lstStyle/>
          <a:p>
            <a:r>
              <a:rPr lang="en-US" dirty="0"/>
              <a:t>When you analyze, you have the ability to break down or distinguish the parts of material into its components, so that its organizational structure may be better understood.</a:t>
            </a:r>
          </a:p>
          <a:p>
            <a:r>
              <a:rPr lang="en-US" dirty="0"/>
              <a:t>At this level, you will have a clearer sense that you comprehend the content well. You will be able to answer questions such as what if, or why, or how something would work.</a:t>
            </a:r>
          </a:p>
          <a:p>
            <a:r>
              <a:rPr lang="en-US" dirty="0"/>
              <a:t>Examples include: analyze · compare · probe · inquire · examine · contrast · categorize · differentiate · contrast · investigate · detect · survey · classify · deduce · experiment · scrutinize · discover · inspect · dissect · discriminate · separate</a:t>
            </a:r>
          </a:p>
          <a:p>
            <a:endParaRPr lang="en-US" dirty="0"/>
          </a:p>
        </p:txBody>
      </p:sp>
      <p:sp>
        <p:nvSpPr>
          <p:cNvPr id="4" name="Slide Number Placeholder 3">
            <a:extLst>
              <a:ext uri="{FF2B5EF4-FFF2-40B4-BE49-F238E27FC236}">
                <a16:creationId xmlns:a16="http://schemas.microsoft.com/office/drawing/2014/main" id="{63859F72-36EC-4748-B689-EAC9D9331710}"/>
              </a:ext>
            </a:extLst>
          </p:cNvPr>
          <p:cNvSpPr>
            <a:spLocks noGrp="1"/>
          </p:cNvSpPr>
          <p:nvPr>
            <p:ph type="sldNum" sz="quarter" idx="12"/>
          </p:nvPr>
        </p:nvSpPr>
        <p:spPr/>
        <p:txBody>
          <a:bodyPr/>
          <a:lstStyle/>
          <a:p>
            <a:fld id="{7B747F37-6BD7-4C2D-A4B8-B1044A8D050E}" type="slidenum">
              <a:rPr lang="en-AU" smtClean="0"/>
              <a:pPr/>
              <a:t>64</a:t>
            </a:fld>
            <a:endParaRPr lang="en-AU"/>
          </a:p>
        </p:txBody>
      </p:sp>
    </p:spTree>
    <p:extLst>
      <p:ext uri="{BB962C8B-B14F-4D97-AF65-F5344CB8AC3E}">
        <p14:creationId xmlns:p14="http://schemas.microsoft.com/office/powerpoint/2010/main" val="307386528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Evaluating</a:t>
            </a:r>
          </a:p>
        </p:txBody>
      </p:sp>
      <p:sp>
        <p:nvSpPr>
          <p:cNvPr id="3" name="Content Placeholder 2"/>
          <p:cNvSpPr>
            <a:spLocks noGrp="1"/>
          </p:cNvSpPr>
          <p:nvPr>
            <p:ph idx="1"/>
          </p:nvPr>
        </p:nvSpPr>
        <p:spPr/>
        <p:txBody>
          <a:bodyPr>
            <a:normAutofit fontScale="85000" lnSpcReduction="10000"/>
          </a:bodyPr>
          <a:lstStyle/>
          <a:p>
            <a:r>
              <a:rPr lang="en-US" dirty="0"/>
              <a:t>With skills in evaluating, you are able to judge, check, and even critique the value of material for a given purpose.</a:t>
            </a:r>
          </a:p>
          <a:p>
            <a:r>
              <a:rPr lang="en-US" dirty="0"/>
              <a:t>At this level in college you will be able to think critically, Your understanding of a concept or discipline will be profound. You may need to present and defend opinions.</a:t>
            </a:r>
          </a:p>
          <a:p>
            <a:r>
              <a:rPr lang="en-US" dirty="0"/>
              <a:t>Examples include: judge · assess · compare · evaluate · conclude · measure · deduce · argue · decide · choose · rate · select · estimate · validate · consider · appraise · value · criticize · infer</a:t>
            </a:r>
          </a:p>
        </p:txBody>
      </p:sp>
      <p:sp>
        <p:nvSpPr>
          <p:cNvPr id="4" name="Slide Number Placeholder 3">
            <a:extLst>
              <a:ext uri="{FF2B5EF4-FFF2-40B4-BE49-F238E27FC236}">
                <a16:creationId xmlns:a16="http://schemas.microsoft.com/office/drawing/2014/main" id="{9D335CC8-E3A9-4601-AD61-0001EC306C32}"/>
              </a:ext>
            </a:extLst>
          </p:cNvPr>
          <p:cNvSpPr>
            <a:spLocks noGrp="1"/>
          </p:cNvSpPr>
          <p:nvPr>
            <p:ph type="sldNum" sz="quarter" idx="12"/>
          </p:nvPr>
        </p:nvSpPr>
        <p:spPr/>
        <p:txBody>
          <a:bodyPr/>
          <a:lstStyle/>
          <a:p>
            <a:fld id="{7B747F37-6BD7-4C2D-A4B8-B1044A8D050E}" type="slidenum">
              <a:rPr lang="en-AU" smtClean="0"/>
              <a:pPr/>
              <a:t>65</a:t>
            </a:fld>
            <a:endParaRPr lang="en-AU"/>
          </a:p>
        </p:txBody>
      </p:sp>
    </p:spTree>
    <p:extLst>
      <p:ext uri="{BB962C8B-B14F-4D97-AF65-F5344CB8AC3E}">
        <p14:creationId xmlns:p14="http://schemas.microsoft.com/office/powerpoint/2010/main" val="353797520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a:t>
            </a:r>
          </a:p>
        </p:txBody>
      </p:sp>
      <p:sp>
        <p:nvSpPr>
          <p:cNvPr id="3" name="Content Placeholder 2"/>
          <p:cNvSpPr>
            <a:spLocks noGrp="1"/>
          </p:cNvSpPr>
          <p:nvPr>
            <p:ph idx="1"/>
          </p:nvPr>
        </p:nvSpPr>
        <p:spPr/>
        <p:txBody>
          <a:bodyPr>
            <a:normAutofit fontScale="77500" lnSpcReduction="20000"/>
          </a:bodyPr>
          <a:lstStyle/>
          <a:p>
            <a:r>
              <a:rPr lang="en-US" dirty="0"/>
              <a:t>With skills in creating, you are able to put parts together to form a coherent or unique new whole. You can reorganize elements into a new pattern or structure through generating, planning, or producing.</a:t>
            </a:r>
          </a:p>
          <a:p>
            <a:r>
              <a:rPr lang="en-US" dirty="0"/>
              <a:t>Creating requires originality and inventiveness. It brings together all levels of learning to theorize, design, and test new products, concepts or functions.</a:t>
            </a:r>
          </a:p>
          <a:p>
            <a:r>
              <a:rPr lang="en-US" dirty="0">
                <a:solidFill>
                  <a:srgbClr val="FF0000"/>
                </a:solidFill>
              </a:rPr>
              <a:t>Examples include</a:t>
            </a:r>
            <a:r>
              <a:rPr lang="en-US" dirty="0"/>
              <a:t>: compose · produce · design · assemble · create · prepare · predict · modify · plan · invent · formulate · collect · generalize · document combine · relate · propose · develop · arrange · construct · organize · originate · derive · write · propose</a:t>
            </a:r>
          </a:p>
        </p:txBody>
      </p:sp>
      <p:sp>
        <p:nvSpPr>
          <p:cNvPr id="4" name="Slide Number Placeholder 3">
            <a:extLst>
              <a:ext uri="{FF2B5EF4-FFF2-40B4-BE49-F238E27FC236}">
                <a16:creationId xmlns:a16="http://schemas.microsoft.com/office/drawing/2014/main" id="{1BE1B9D8-1EF2-4A8D-9ADD-7E744C6B7793}"/>
              </a:ext>
            </a:extLst>
          </p:cNvPr>
          <p:cNvSpPr>
            <a:spLocks noGrp="1"/>
          </p:cNvSpPr>
          <p:nvPr>
            <p:ph type="sldNum" sz="quarter" idx="12"/>
          </p:nvPr>
        </p:nvSpPr>
        <p:spPr/>
        <p:txBody>
          <a:bodyPr/>
          <a:lstStyle/>
          <a:p>
            <a:fld id="{7B747F37-6BD7-4C2D-A4B8-B1044A8D050E}" type="slidenum">
              <a:rPr lang="en-AU" smtClean="0"/>
              <a:pPr/>
              <a:t>66</a:t>
            </a:fld>
            <a:endParaRPr lang="en-AU"/>
          </a:p>
        </p:txBody>
      </p:sp>
    </p:spTree>
    <p:extLst>
      <p:ext uri="{BB962C8B-B14F-4D97-AF65-F5344CB8AC3E}">
        <p14:creationId xmlns:p14="http://schemas.microsoft.com/office/powerpoint/2010/main" val="252728626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9201711-B808-4BD3-AB56-62A3E8ED2248}"/>
              </a:ext>
            </a:extLst>
          </p:cNvPr>
          <p:cNvSpPr>
            <a:spLocks noGrp="1"/>
          </p:cNvSpPr>
          <p:nvPr>
            <p:ph type="title"/>
          </p:nvPr>
        </p:nvSpPr>
        <p:spPr>
          <a:xfrm>
            <a:off x="539552" y="332656"/>
            <a:ext cx="8229600" cy="1143000"/>
          </a:xfr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ormAutofit/>
          </a:bodyPr>
          <a:lstStyle/>
          <a:p>
            <a:r>
              <a:rPr lang="en-GB" sz="2800" b="1" dirty="0">
                <a:solidFill>
                  <a:schemeClr val="tx1"/>
                </a:solidFill>
                <a:latin typeface="Segoe UI Light" pitchFamily="34" charset="0"/>
                <a:cs typeface="Segoe UI Light" pitchFamily="34" charset="0"/>
              </a:rPr>
              <a:t>Bloom’s Taxonomy</a:t>
            </a:r>
            <a:br>
              <a:rPr lang="en-GB" sz="2800" b="1" dirty="0">
                <a:solidFill>
                  <a:schemeClr val="tx1"/>
                </a:solidFill>
                <a:latin typeface="Segoe UI Light" pitchFamily="34" charset="0"/>
                <a:cs typeface="Segoe UI Light" pitchFamily="34" charset="0"/>
              </a:rPr>
            </a:br>
            <a:r>
              <a:rPr lang="en-GB" sz="1400" b="1" dirty="0">
                <a:solidFill>
                  <a:schemeClr val="tx1"/>
                </a:solidFill>
                <a:latin typeface="Segoe UI Light" pitchFamily="34" charset="0"/>
                <a:cs typeface="Segoe UI Light" pitchFamily="34" charset="0"/>
              </a:rPr>
              <a:t>(Online video follows 4 minutes)</a:t>
            </a:r>
            <a:endParaRPr lang="en-AU" sz="1400" dirty="0">
              <a:solidFill>
                <a:schemeClr val="tx1"/>
              </a:solidFill>
              <a:latin typeface="Segoe UI Light" pitchFamily="34" charset="0"/>
              <a:cs typeface="Segoe UI Light" pitchFamily="34" charset="0"/>
            </a:endParaRPr>
          </a:p>
        </p:txBody>
      </p:sp>
      <p:sp>
        <p:nvSpPr>
          <p:cNvPr id="2" name="Slide Number Placeholder 1">
            <a:extLst>
              <a:ext uri="{FF2B5EF4-FFF2-40B4-BE49-F238E27FC236}">
                <a16:creationId xmlns:a16="http://schemas.microsoft.com/office/drawing/2014/main" id="{7C7708E0-96B2-441E-B50E-2155E0C2FB1E}"/>
              </a:ext>
            </a:extLst>
          </p:cNvPr>
          <p:cNvSpPr>
            <a:spLocks noGrp="1"/>
          </p:cNvSpPr>
          <p:nvPr>
            <p:ph type="sldNum" sz="quarter" idx="12"/>
          </p:nvPr>
        </p:nvSpPr>
        <p:spPr/>
        <p:txBody>
          <a:bodyPr/>
          <a:lstStyle/>
          <a:p>
            <a:fld id="{7B747F37-6BD7-4C2D-A4B8-B1044A8D050E}" type="slidenum">
              <a:rPr lang="en-AU" smtClean="0"/>
              <a:pPr/>
              <a:t>67</a:t>
            </a:fld>
            <a:endParaRPr lang="en-AU"/>
          </a:p>
        </p:txBody>
      </p:sp>
    </p:spTree>
    <p:extLst>
      <p:ext uri="{BB962C8B-B14F-4D97-AF65-F5344CB8AC3E}">
        <p14:creationId xmlns:p14="http://schemas.microsoft.com/office/powerpoint/2010/main" val="422822495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Online Media 7" title="Bloom's Taxonomy">
            <a:hlinkClick r:id="" action="ppaction://media"/>
            <a:extLst>
              <a:ext uri="{FF2B5EF4-FFF2-40B4-BE49-F238E27FC236}">
                <a16:creationId xmlns:a16="http://schemas.microsoft.com/office/drawing/2014/main" id="{51C393F3-07D9-4CB8-BBAD-299EA6A197DF}"/>
              </a:ext>
            </a:extLst>
          </p:cNvPr>
          <p:cNvPicPr>
            <a:picLocks noRot="1" noChangeAspect="1"/>
          </p:cNvPicPr>
          <p:nvPr>
            <a:videoFile r:link="rId1"/>
          </p:nvPr>
        </p:nvPicPr>
        <p:blipFill>
          <a:blip r:embed="rId3"/>
          <a:stretch>
            <a:fillRect/>
          </a:stretch>
        </p:blipFill>
        <p:spPr>
          <a:xfrm>
            <a:off x="482600" y="1128712"/>
            <a:ext cx="8178799" cy="4600574"/>
          </a:xfrm>
          <a:prstGeom prst="rect">
            <a:avLst/>
          </a:prstGeom>
        </p:spPr>
      </p:pic>
      <p:sp>
        <p:nvSpPr>
          <p:cNvPr id="9" name="Slide Number Placeholder 8">
            <a:extLst>
              <a:ext uri="{FF2B5EF4-FFF2-40B4-BE49-F238E27FC236}">
                <a16:creationId xmlns:a16="http://schemas.microsoft.com/office/drawing/2014/main" id="{28C030E2-E226-404D-A1E8-85F5B2253211}"/>
              </a:ext>
            </a:extLst>
          </p:cNvPr>
          <p:cNvSpPr>
            <a:spLocks noGrp="1"/>
          </p:cNvSpPr>
          <p:nvPr>
            <p:ph type="sldNum" sz="quarter" idx="12"/>
          </p:nvPr>
        </p:nvSpPr>
        <p:spPr/>
        <p:txBody>
          <a:bodyPr/>
          <a:lstStyle/>
          <a:p>
            <a:fld id="{7B747F37-6BD7-4C2D-A4B8-B1044A8D050E}" type="slidenum">
              <a:rPr lang="en-AU" smtClean="0"/>
              <a:pPr/>
              <a:t>68</a:t>
            </a:fld>
            <a:endParaRPr lang="en-AU"/>
          </a:p>
        </p:txBody>
      </p:sp>
    </p:spTree>
    <p:extLst>
      <p:ext uri="{BB962C8B-B14F-4D97-AF65-F5344CB8AC3E}">
        <p14:creationId xmlns:p14="http://schemas.microsoft.com/office/powerpoint/2010/main" val="3011918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8"/>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8"/>
                </p:tgtEl>
              </p:cMediaNode>
            </p:video>
            <p:seq concurrent="1" nextAc="seek">
              <p:cTn id="8" restart="whenNotActive" fill="hold" evtFilter="cancelBubble" nodeType="interactiveSeq">
                <p:stCondLst>
                  <p:cond evt="onClick" delay="0">
                    <p:tgtEl>
                      <p:spTgt spid="8"/>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8"/>
                                        </p:tgtEl>
                                      </p:cBhvr>
                                    </p:cmd>
                                  </p:childTnLst>
                                </p:cTn>
                              </p:par>
                            </p:childTnLst>
                          </p:cTn>
                        </p:par>
                      </p:childTnLst>
                    </p:cTn>
                  </p:par>
                </p:childTnLst>
              </p:cTn>
              <p:nextCondLst>
                <p:cond evt="onClick" delay="0">
                  <p:tgtEl>
                    <p:spTgt spid="8"/>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Power of Thought</a:t>
            </a:r>
          </a:p>
        </p:txBody>
      </p:sp>
      <p:sp>
        <p:nvSpPr>
          <p:cNvPr id="3" name="Content Placeholder 2"/>
          <p:cNvSpPr>
            <a:spLocks noGrp="1"/>
          </p:cNvSpPr>
          <p:nvPr>
            <p:ph idx="1"/>
          </p:nvPr>
        </p:nvSpPr>
        <p:spPr/>
        <p:txBody>
          <a:bodyPr>
            <a:normAutofit fontScale="92500" lnSpcReduction="20000"/>
          </a:bodyPr>
          <a:lstStyle/>
          <a:p>
            <a:r>
              <a:rPr lang="en-US" dirty="0"/>
              <a:t>From Bloom’s taxonomy of learning skills, you can see that thought and thinking can be understood as patterns—systems and schemes within the mind. There is order and structure in the way we think and in the way we process and internalize information.</a:t>
            </a:r>
          </a:p>
          <a:p>
            <a:r>
              <a:rPr lang="en-US" dirty="0"/>
              <a:t>As we look at patterns of thought, we can also think about the power of thought.</a:t>
            </a:r>
          </a:p>
          <a:p>
            <a:r>
              <a:rPr lang="en-US" dirty="0"/>
              <a:t>For example, the act of thinking—just thinking—can affect not only the way your brain works but also its physical shape and structure. </a:t>
            </a:r>
          </a:p>
          <a:p>
            <a:pPr marL="0" indent="0">
              <a:buNone/>
            </a:pPr>
            <a:endParaRPr lang="en-US" dirty="0"/>
          </a:p>
        </p:txBody>
      </p:sp>
      <p:sp>
        <p:nvSpPr>
          <p:cNvPr id="4" name="Slide Number Placeholder 3">
            <a:extLst>
              <a:ext uri="{FF2B5EF4-FFF2-40B4-BE49-F238E27FC236}">
                <a16:creationId xmlns:a16="http://schemas.microsoft.com/office/drawing/2014/main" id="{5DEBD794-A450-4E7F-9C95-D1AE5B24DF8F}"/>
              </a:ext>
            </a:extLst>
          </p:cNvPr>
          <p:cNvSpPr>
            <a:spLocks noGrp="1"/>
          </p:cNvSpPr>
          <p:nvPr>
            <p:ph type="sldNum" sz="quarter" idx="12"/>
          </p:nvPr>
        </p:nvSpPr>
        <p:spPr/>
        <p:txBody>
          <a:bodyPr/>
          <a:lstStyle/>
          <a:p>
            <a:fld id="{7B747F37-6BD7-4C2D-A4B8-B1044A8D050E}" type="slidenum">
              <a:rPr lang="en-AU" smtClean="0"/>
              <a:pPr/>
              <a:t>69</a:t>
            </a:fld>
            <a:endParaRPr lang="en-AU"/>
          </a:p>
        </p:txBody>
      </p:sp>
    </p:spTree>
    <p:extLst>
      <p:ext uri="{BB962C8B-B14F-4D97-AF65-F5344CB8AC3E}">
        <p14:creationId xmlns:p14="http://schemas.microsoft.com/office/powerpoint/2010/main" val="35101406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7886700" cy="1325563"/>
          </a:xfrm>
        </p:spPr>
        <p:txBody>
          <a:bodyPr/>
          <a:lstStyle/>
          <a:p>
            <a:r>
              <a:rPr lang="en-US" u="sng" dirty="0"/>
              <a:t>Skills You Should Cultivate</a:t>
            </a:r>
          </a:p>
        </p:txBody>
      </p:sp>
      <p:sp>
        <p:nvSpPr>
          <p:cNvPr id="3" name="Content Placeholder 2"/>
          <p:cNvSpPr>
            <a:spLocks noGrp="1"/>
          </p:cNvSpPr>
          <p:nvPr>
            <p:ph idx="1"/>
          </p:nvPr>
        </p:nvSpPr>
        <p:spPr>
          <a:xfrm>
            <a:off x="304800" y="1600200"/>
            <a:ext cx="8229600" cy="4525963"/>
          </a:xfrm>
        </p:spPr>
        <p:txBody>
          <a:bodyPr>
            <a:normAutofit fontScale="85000" lnSpcReduction="20000"/>
          </a:bodyPr>
          <a:lstStyle/>
          <a:p>
            <a:r>
              <a:rPr lang="en-US" sz="2400" dirty="0"/>
              <a:t>Become an active learner</a:t>
            </a:r>
          </a:p>
          <a:p>
            <a:pPr lvl="1"/>
            <a:r>
              <a:rPr lang="en-US" sz="2000" dirty="0"/>
              <a:t>“Chase” answers. </a:t>
            </a:r>
          </a:p>
          <a:p>
            <a:pPr lvl="1"/>
            <a:r>
              <a:rPr lang="en-US" sz="2000" dirty="0"/>
              <a:t>Actively seek out solutions.</a:t>
            </a:r>
          </a:p>
          <a:p>
            <a:pPr lvl="1"/>
            <a:r>
              <a:rPr lang="en-US" sz="2000" dirty="0"/>
              <a:t>Go to the answer, don’t wait for it to come to you.</a:t>
            </a:r>
          </a:p>
          <a:p>
            <a:endParaRPr lang="en-US" sz="2400" dirty="0"/>
          </a:p>
          <a:p>
            <a:r>
              <a:rPr lang="en-US" sz="2400" dirty="0"/>
              <a:t>Become open-minded</a:t>
            </a:r>
          </a:p>
          <a:p>
            <a:pPr lvl="1"/>
            <a:r>
              <a:rPr lang="en-US" sz="2000" dirty="0"/>
              <a:t>Is it possible that there are multiple correct answers?</a:t>
            </a:r>
          </a:p>
          <a:p>
            <a:pPr lvl="1"/>
            <a:r>
              <a:rPr lang="en-US" sz="2000" dirty="0"/>
              <a:t>You might be wrong.  Why? </a:t>
            </a:r>
          </a:p>
          <a:p>
            <a:pPr lvl="1"/>
            <a:r>
              <a:rPr lang="en-US" sz="2000" dirty="0"/>
              <a:t>Try and approach problems from a different perspective.</a:t>
            </a:r>
          </a:p>
          <a:p>
            <a:endParaRPr lang="en-US" sz="2400" dirty="0"/>
          </a:p>
          <a:p>
            <a:r>
              <a:rPr lang="en-US" sz="2400" dirty="0"/>
              <a:t>Separate Emotions from Facts</a:t>
            </a:r>
          </a:p>
          <a:p>
            <a:pPr lvl="1"/>
            <a:r>
              <a:rPr lang="en-US" sz="2000" dirty="0"/>
              <a:t>“Thinking” and “feeling” are not the same.</a:t>
            </a:r>
          </a:p>
          <a:p>
            <a:endParaRPr lang="en-US" sz="2400" dirty="0"/>
          </a:p>
          <a:p>
            <a:r>
              <a:rPr lang="en-US" sz="2400" dirty="0"/>
              <a:t>Avoid Logical Fallacies</a:t>
            </a:r>
          </a:p>
          <a:p>
            <a:pPr lvl="1"/>
            <a:r>
              <a:rPr lang="en-US" sz="2000" dirty="0"/>
              <a:t>2 + 2 = 5.  Incorrect.</a:t>
            </a:r>
          </a:p>
          <a:p>
            <a:endParaRPr lang="en-US" dirty="0"/>
          </a:p>
        </p:txBody>
      </p:sp>
      <p:pic>
        <p:nvPicPr>
          <p:cNvPr id="4" name="Picture 2" descr="C:\Program Files\Microsoft Office\MEDIA\CAGCAT10\j0195812.wmf"/>
          <p:cNvPicPr>
            <a:picLocks noChangeAspect="1" noChangeArrowheads="1"/>
          </p:cNvPicPr>
          <p:nvPr/>
        </p:nvPicPr>
        <p:blipFill>
          <a:blip r:embed="rId3" cstate="print"/>
          <a:srcRect/>
          <a:stretch>
            <a:fillRect/>
          </a:stretch>
        </p:blipFill>
        <p:spPr bwMode="auto">
          <a:xfrm>
            <a:off x="6324600" y="2133600"/>
            <a:ext cx="2469085" cy="4038600"/>
          </a:xfrm>
          <a:prstGeom prst="rect">
            <a:avLst/>
          </a:prstGeom>
          <a:noFill/>
        </p:spPr>
      </p:pic>
      <p:sp>
        <p:nvSpPr>
          <p:cNvPr id="5" name="Slide Number Placeholder 4">
            <a:extLst>
              <a:ext uri="{FF2B5EF4-FFF2-40B4-BE49-F238E27FC236}">
                <a16:creationId xmlns:a16="http://schemas.microsoft.com/office/drawing/2014/main" id="{6DE94A30-D79C-413C-96FE-05FA8568F1B7}"/>
              </a:ext>
            </a:extLst>
          </p:cNvPr>
          <p:cNvSpPr>
            <a:spLocks noGrp="1"/>
          </p:cNvSpPr>
          <p:nvPr>
            <p:ph type="sldNum" sz="quarter" idx="12"/>
          </p:nvPr>
        </p:nvSpPr>
        <p:spPr/>
        <p:txBody>
          <a:bodyPr/>
          <a:lstStyle/>
          <a:p>
            <a:fld id="{7B747F37-6BD7-4C2D-A4B8-B1044A8D050E}" type="slidenum">
              <a:rPr lang="en-AU" smtClean="0"/>
              <a:pPr/>
              <a:t>7</a:t>
            </a:fld>
            <a:endParaRPr lang="en-AU"/>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Critical Thinking Skills</a:t>
            </a:r>
          </a:p>
        </p:txBody>
      </p:sp>
      <p:sp>
        <p:nvSpPr>
          <p:cNvPr id="3" name="Content Placeholder 2"/>
          <p:cNvSpPr>
            <a:spLocks noGrp="1"/>
          </p:cNvSpPr>
          <p:nvPr>
            <p:ph idx="1"/>
          </p:nvPr>
        </p:nvSpPr>
        <p:spPr/>
        <p:txBody>
          <a:bodyPr>
            <a:normAutofit lnSpcReduction="10000"/>
          </a:bodyPr>
          <a:lstStyle/>
          <a:p>
            <a:r>
              <a:rPr lang="en-US" dirty="0"/>
              <a:t>What Is Critical Thinking?</a:t>
            </a:r>
          </a:p>
          <a:p>
            <a:r>
              <a:rPr lang="en-US" dirty="0"/>
              <a:t>Critical thinking is clear, reasonable, reflective thinking focused on deciding what to believe or do. It means asking probing questions like, “How do we know?” or “Is this true in every case or just in this instance?” It involves being skeptical and challenging assumptions, rather than simply memorizing facts or blindly accepting what you hear or read.</a:t>
            </a:r>
          </a:p>
        </p:txBody>
      </p:sp>
      <p:sp>
        <p:nvSpPr>
          <p:cNvPr id="4" name="Slide Number Placeholder 3">
            <a:extLst>
              <a:ext uri="{FF2B5EF4-FFF2-40B4-BE49-F238E27FC236}">
                <a16:creationId xmlns:a16="http://schemas.microsoft.com/office/drawing/2014/main" id="{45552098-9505-49F9-BB38-D752197940B2}"/>
              </a:ext>
            </a:extLst>
          </p:cNvPr>
          <p:cNvSpPr>
            <a:spLocks noGrp="1"/>
          </p:cNvSpPr>
          <p:nvPr>
            <p:ph type="sldNum" sz="quarter" idx="12"/>
          </p:nvPr>
        </p:nvSpPr>
        <p:spPr/>
        <p:txBody>
          <a:bodyPr/>
          <a:lstStyle/>
          <a:p>
            <a:fld id="{7B747F37-6BD7-4C2D-A4B8-B1044A8D050E}" type="slidenum">
              <a:rPr lang="en-AU" smtClean="0"/>
              <a:pPr/>
              <a:t>70</a:t>
            </a:fld>
            <a:endParaRPr lang="en-AU"/>
          </a:p>
        </p:txBody>
      </p:sp>
    </p:spTree>
    <p:extLst>
      <p:ext uri="{BB962C8B-B14F-4D97-AF65-F5344CB8AC3E}">
        <p14:creationId xmlns:p14="http://schemas.microsoft.com/office/powerpoint/2010/main" val="247158387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Who are critical thinkers, and what characteristics do they have in common? </a:t>
            </a:r>
          </a:p>
        </p:txBody>
      </p:sp>
      <p:sp>
        <p:nvSpPr>
          <p:cNvPr id="3" name="Content Placeholder 2"/>
          <p:cNvSpPr>
            <a:spLocks noGrp="1"/>
          </p:cNvSpPr>
          <p:nvPr>
            <p:ph idx="1"/>
          </p:nvPr>
        </p:nvSpPr>
        <p:spPr/>
        <p:txBody>
          <a:bodyPr>
            <a:normAutofit fontScale="77500" lnSpcReduction="20000"/>
          </a:bodyPr>
          <a:lstStyle/>
          <a:p>
            <a:r>
              <a:rPr lang="en-US" dirty="0"/>
              <a:t>Critical thinkers are usually curious and reflective people. </a:t>
            </a:r>
          </a:p>
          <a:p>
            <a:r>
              <a:rPr lang="en-US" dirty="0"/>
              <a:t>They like to explore and probe new areas and seek knowledge, clarification, and new solutions. </a:t>
            </a:r>
          </a:p>
          <a:p>
            <a:r>
              <a:rPr lang="en-US" dirty="0"/>
              <a:t>They ask pertinent questions, evaluate statements and arguments, and they distinguish between facts and opinion. </a:t>
            </a:r>
          </a:p>
          <a:p>
            <a:r>
              <a:rPr lang="en-US" dirty="0"/>
              <a:t>They are also willing to examine their own beliefs, possessing a manner of humility that allows them to admit lack of knowledge or understanding when needed. </a:t>
            </a:r>
          </a:p>
          <a:p>
            <a:r>
              <a:rPr lang="en-US" dirty="0"/>
              <a:t>They are open to changing their mind. </a:t>
            </a:r>
          </a:p>
          <a:p>
            <a:r>
              <a:rPr lang="en-US" dirty="0"/>
              <a:t>Perhaps most of all, they actively enjoy learning, and seeking new knowledge is a lifelong pursuit.</a:t>
            </a:r>
          </a:p>
        </p:txBody>
      </p:sp>
      <p:sp>
        <p:nvSpPr>
          <p:cNvPr id="4" name="Slide Number Placeholder 3">
            <a:extLst>
              <a:ext uri="{FF2B5EF4-FFF2-40B4-BE49-F238E27FC236}">
                <a16:creationId xmlns:a16="http://schemas.microsoft.com/office/drawing/2014/main" id="{596F1E1F-AD38-46E3-9244-9F51FB4A9820}"/>
              </a:ext>
            </a:extLst>
          </p:cNvPr>
          <p:cNvSpPr>
            <a:spLocks noGrp="1"/>
          </p:cNvSpPr>
          <p:nvPr>
            <p:ph type="sldNum" sz="quarter" idx="12"/>
          </p:nvPr>
        </p:nvSpPr>
        <p:spPr/>
        <p:txBody>
          <a:bodyPr/>
          <a:lstStyle/>
          <a:p>
            <a:fld id="{7B747F37-6BD7-4C2D-A4B8-B1044A8D050E}" type="slidenum">
              <a:rPr lang="en-AU" smtClean="0"/>
              <a:pPr/>
              <a:t>71</a:t>
            </a:fld>
            <a:endParaRPr lang="en-AU"/>
          </a:p>
        </p:txBody>
      </p:sp>
    </p:spTree>
    <p:extLst>
      <p:ext uri="{BB962C8B-B14F-4D97-AF65-F5344CB8AC3E}">
        <p14:creationId xmlns:p14="http://schemas.microsoft.com/office/powerpoint/2010/main" val="64335252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Critical Thinking</a:t>
            </a:r>
          </a:p>
        </p:txBody>
      </p:sp>
      <p:sp>
        <p:nvSpPr>
          <p:cNvPr id="3" name="Content Placeholder 2"/>
          <p:cNvSpPr>
            <a:spLocks noGrp="1"/>
          </p:cNvSpPr>
          <p:nvPr>
            <p:ph idx="1"/>
          </p:nvPr>
        </p:nvSpPr>
        <p:spPr/>
        <p:txBody>
          <a:bodyPr>
            <a:normAutofit lnSpcReduction="10000"/>
          </a:bodyPr>
          <a:lstStyle/>
          <a:p>
            <a:r>
              <a:rPr lang="en-US" dirty="0"/>
              <a:t>Critical Thinking </a:t>
            </a:r>
            <a:r>
              <a:rPr lang="en-US" dirty="0">
                <a:solidFill>
                  <a:srgbClr val="FF0000"/>
                </a:solidFill>
              </a:rPr>
              <a:t>IS</a:t>
            </a:r>
            <a:r>
              <a:rPr lang="en-US" dirty="0"/>
              <a:t>					Critical Thinking is </a:t>
            </a:r>
            <a:r>
              <a:rPr lang="en-US" dirty="0">
                <a:solidFill>
                  <a:srgbClr val="FF0000"/>
                </a:solidFill>
              </a:rPr>
              <a:t>NOT</a:t>
            </a:r>
          </a:p>
          <a:p>
            <a:r>
              <a:rPr lang="en-US" dirty="0"/>
              <a:t>Skepticism							Memorizing</a:t>
            </a:r>
          </a:p>
          <a:p>
            <a:r>
              <a:rPr lang="en-US" dirty="0"/>
              <a:t>Examining assumptions				Group thinking</a:t>
            </a:r>
          </a:p>
          <a:p>
            <a:r>
              <a:rPr lang="en-US" dirty="0"/>
              <a:t>Challenging reasoning				Blind acceptance of authority</a:t>
            </a:r>
          </a:p>
          <a:p>
            <a:r>
              <a:rPr lang="en-US" dirty="0"/>
              <a:t>Uncovering biases	</a:t>
            </a:r>
          </a:p>
        </p:txBody>
      </p:sp>
      <p:sp>
        <p:nvSpPr>
          <p:cNvPr id="4" name="Slide Number Placeholder 3">
            <a:extLst>
              <a:ext uri="{FF2B5EF4-FFF2-40B4-BE49-F238E27FC236}">
                <a16:creationId xmlns:a16="http://schemas.microsoft.com/office/drawing/2014/main" id="{4B91CA76-59B6-4203-8E1F-27A12B2E1B07}"/>
              </a:ext>
            </a:extLst>
          </p:cNvPr>
          <p:cNvSpPr>
            <a:spLocks noGrp="1"/>
          </p:cNvSpPr>
          <p:nvPr>
            <p:ph type="sldNum" sz="quarter" idx="12"/>
          </p:nvPr>
        </p:nvSpPr>
        <p:spPr/>
        <p:txBody>
          <a:bodyPr/>
          <a:lstStyle/>
          <a:p>
            <a:fld id="{7B747F37-6BD7-4C2D-A4B8-B1044A8D050E}" type="slidenum">
              <a:rPr lang="en-AU" smtClean="0"/>
              <a:pPr/>
              <a:t>72</a:t>
            </a:fld>
            <a:endParaRPr lang="en-AU"/>
          </a:p>
        </p:txBody>
      </p:sp>
    </p:spTree>
    <p:extLst>
      <p:ext uri="{BB962C8B-B14F-4D97-AF65-F5344CB8AC3E}">
        <p14:creationId xmlns:p14="http://schemas.microsoft.com/office/powerpoint/2010/main" val="212154537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 a critical thinker asks…</a:t>
            </a:r>
          </a:p>
        </p:txBody>
      </p:sp>
      <p:sp>
        <p:nvSpPr>
          <p:cNvPr id="3" name="Content Placeholder 2"/>
          <p:cNvSpPr>
            <a:spLocks noGrp="1"/>
          </p:cNvSpPr>
          <p:nvPr>
            <p:ph idx="1"/>
          </p:nvPr>
        </p:nvSpPr>
        <p:spPr/>
        <p:txBody>
          <a:bodyPr>
            <a:normAutofit fontScale="85000" lnSpcReduction="20000"/>
          </a:bodyPr>
          <a:lstStyle/>
          <a:p>
            <a:pPr fontAlgn="base">
              <a:buFont typeface="+mj-lt"/>
              <a:buAutoNum type="arabicPeriod"/>
            </a:pPr>
            <a:r>
              <a:rPr lang="en-US" i="1" dirty="0">
                <a:solidFill>
                  <a:srgbClr val="1F1F1D"/>
                </a:solidFill>
              </a:rPr>
              <a:t>What’s happening?</a:t>
            </a:r>
            <a:r>
              <a:rPr lang="en-US" dirty="0">
                <a:solidFill>
                  <a:srgbClr val="1F1F1D"/>
                </a:solidFill>
              </a:rPr>
              <a:t> Gather the basic information and begin to think of questions.</a:t>
            </a:r>
          </a:p>
          <a:p>
            <a:pPr fontAlgn="base">
              <a:buFont typeface="+mj-lt"/>
              <a:buAutoNum type="arabicPeriod"/>
            </a:pPr>
            <a:r>
              <a:rPr lang="en-US" i="1" dirty="0">
                <a:solidFill>
                  <a:srgbClr val="1F1F1D"/>
                </a:solidFill>
              </a:rPr>
              <a:t>Why is it important?</a:t>
            </a:r>
            <a:r>
              <a:rPr lang="en-US" dirty="0">
                <a:solidFill>
                  <a:srgbClr val="1F1F1D"/>
                </a:solidFill>
              </a:rPr>
              <a:t> Ask yourself why it’s significant and whether or not you agree.</a:t>
            </a:r>
          </a:p>
          <a:p>
            <a:pPr fontAlgn="base">
              <a:buFont typeface="+mj-lt"/>
              <a:buAutoNum type="arabicPeriod"/>
            </a:pPr>
            <a:r>
              <a:rPr lang="en-US" i="1" dirty="0">
                <a:solidFill>
                  <a:srgbClr val="1F1F1D"/>
                </a:solidFill>
              </a:rPr>
              <a:t>What don’t I see?</a:t>
            </a:r>
            <a:r>
              <a:rPr lang="en-US" dirty="0">
                <a:solidFill>
                  <a:srgbClr val="1F1F1D"/>
                </a:solidFill>
              </a:rPr>
              <a:t> Is there anything important missing?</a:t>
            </a:r>
          </a:p>
          <a:p>
            <a:pPr fontAlgn="base">
              <a:buFont typeface="+mj-lt"/>
              <a:buAutoNum type="arabicPeriod"/>
            </a:pPr>
            <a:r>
              <a:rPr lang="en-US" i="1" dirty="0">
                <a:solidFill>
                  <a:srgbClr val="1F1F1D"/>
                </a:solidFill>
              </a:rPr>
              <a:t>How do I know?</a:t>
            </a:r>
            <a:r>
              <a:rPr lang="en-US" dirty="0">
                <a:solidFill>
                  <a:srgbClr val="1F1F1D"/>
                </a:solidFill>
              </a:rPr>
              <a:t> Ask yourself where the information came from and how it was constructed.</a:t>
            </a:r>
          </a:p>
          <a:p>
            <a:pPr fontAlgn="base">
              <a:buFont typeface="+mj-lt"/>
              <a:buAutoNum type="arabicPeriod"/>
            </a:pPr>
            <a:r>
              <a:rPr lang="en-US" i="1" dirty="0">
                <a:solidFill>
                  <a:srgbClr val="1F1F1D"/>
                </a:solidFill>
              </a:rPr>
              <a:t>Who is saying it?</a:t>
            </a:r>
            <a:r>
              <a:rPr lang="en-US" dirty="0">
                <a:solidFill>
                  <a:srgbClr val="1F1F1D"/>
                </a:solidFill>
              </a:rPr>
              <a:t> What’s the position of the speaker and what is influencing them?</a:t>
            </a:r>
          </a:p>
          <a:p>
            <a:pPr fontAlgn="base">
              <a:buFont typeface="+mj-lt"/>
              <a:buAutoNum type="arabicPeriod"/>
            </a:pPr>
            <a:r>
              <a:rPr lang="en-US" i="1" dirty="0">
                <a:solidFill>
                  <a:srgbClr val="1F1F1D"/>
                </a:solidFill>
              </a:rPr>
              <a:t>What else?</a:t>
            </a:r>
            <a:r>
              <a:rPr lang="en-US" dirty="0">
                <a:solidFill>
                  <a:srgbClr val="1F1F1D"/>
                </a:solidFill>
              </a:rPr>
              <a:t> </a:t>
            </a:r>
            <a:r>
              <a:rPr lang="en-US" i="1" dirty="0">
                <a:solidFill>
                  <a:srgbClr val="1F1F1D"/>
                </a:solidFill>
              </a:rPr>
              <a:t>What if?</a:t>
            </a:r>
            <a:r>
              <a:rPr lang="en-US" dirty="0">
                <a:solidFill>
                  <a:srgbClr val="1F1F1D"/>
                </a:solidFill>
              </a:rPr>
              <a:t> What other ideas exist and are there other possibilities?</a:t>
            </a:r>
          </a:p>
        </p:txBody>
      </p:sp>
      <p:sp>
        <p:nvSpPr>
          <p:cNvPr id="4" name="Slide Number Placeholder 3">
            <a:extLst>
              <a:ext uri="{FF2B5EF4-FFF2-40B4-BE49-F238E27FC236}">
                <a16:creationId xmlns:a16="http://schemas.microsoft.com/office/drawing/2014/main" id="{5F941F37-D2B9-4B9C-9E4F-BAADA6971F13}"/>
              </a:ext>
            </a:extLst>
          </p:cNvPr>
          <p:cNvSpPr>
            <a:spLocks noGrp="1"/>
          </p:cNvSpPr>
          <p:nvPr>
            <p:ph type="sldNum" sz="quarter" idx="12"/>
          </p:nvPr>
        </p:nvSpPr>
        <p:spPr/>
        <p:txBody>
          <a:bodyPr/>
          <a:lstStyle/>
          <a:p>
            <a:fld id="{7B747F37-6BD7-4C2D-A4B8-B1044A8D050E}" type="slidenum">
              <a:rPr lang="en-AU" smtClean="0"/>
              <a:pPr/>
              <a:t>73</a:t>
            </a:fld>
            <a:endParaRPr lang="en-AU"/>
          </a:p>
        </p:txBody>
      </p:sp>
    </p:spTree>
    <p:extLst>
      <p:ext uri="{BB962C8B-B14F-4D97-AF65-F5344CB8AC3E}">
        <p14:creationId xmlns:p14="http://schemas.microsoft.com/office/powerpoint/2010/main" val="210980181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Critical Thinking Exercise</a:t>
            </a:r>
          </a:p>
        </p:txBody>
      </p:sp>
      <p:sp>
        <p:nvSpPr>
          <p:cNvPr id="3" name="Content Placeholder 2"/>
          <p:cNvSpPr>
            <a:spLocks noGrp="1"/>
          </p:cNvSpPr>
          <p:nvPr>
            <p:ph idx="1"/>
          </p:nvPr>
        </p:nvSpPr>
        <p:spPr/>
        <p:txBody>
          <a:bodyPr/>
          <a:lstStyle/>
          <a:p>
            <a:r>
              <a:rPr lang="en-US" dirty="0"/>
              <a:t>Listen to four different scenarios that will be read by the instructor and use your critical thinking skills to come to a conclusion as to what happened.</a:t>
            </a:r>
          </a:p>
        </p:txBody>
      </p:sp>
      <p:sp>
        <p:nvSpPr>
          <p:cNvPr id="4" name="Slide Number Placeholder 3">
            <a:extLst>
              <a:ext uri="{FF2B5EF4-FFF2-40B4-BE49-F238E27FC236}">
                <a16:creationId xmlns:a16="http://schemas.microsoft.com/office/drawing/2014/main" id="{9750DF34-EA3E-4AB0-9F7F-5135AC87F2BA}"/>
              </a:ext>
            </a:extLst>
          </p:cNvPr>
          <p:cNvSpPr>
            <a:spLocks noGrp="1"/>
          </p:cNvSpPr>
          <p:nvPr>
            <p:ph type="sldNum" sz="quarter" idx="12"/>
          </p:nvPr>
        </p:nvSpPr>
        <p:spPr/>
        <p:txBody>
          <a:bodyPr/>
          <a:lstStyle/>
          <a:p>
            <a:fld id="{7B747F37-6BD7-4C2D-A4B8-B1044A8D050E}" type="slidenum">
              <a:rPr lang="en-AU" smtClean="0"/>
              <a:pPr/>
              <a:t>74</a:t>
            </a:fld>
            <a:endParaRPr lang="en-AU"/>
          </a:p>
        </p:txBody>
      </p:sp>
    </p:spTree>
    <p:extLst>
      <p:ext uri="{BB962C8B-B14F-4D97-AF65-F5344CB8AC3E}">
        <p14:creationId xmlns:p14="http://schemas.microsoft.com/office/powerpoint/2010/main" val="329188074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Problem-Solving Action Checklist</a:t>
            </a:r>
            <a:br>
              <a:rPr lang="en-US" dirty="0"/>
            </a:br>
            <a:endParaRPr lang="en-US" dirty="0"/>
          </a:p>
        </p:txBody>
      </p:sp>
      <p:sp>
        <p:nvSpPr>
          <p:cNvPr id="3" name="Content Placeholder 2"/>
          <p:cNvSpPr>
            <a:spLocks noGrp="1"/>
          </p:cNvSpPr>
          <p:nvPr>
            <p:ph idx="1"/>
          </p:nvPr>
        </p:nvSpPr>
        <p:spPr/>
        <p:txBody>
          <a:bodyPr>
            <a:normAutofit fontScale="47500" lnSpcReduction="20000"/>
          </a:bodyPr>
          <a:lstStyle/>
          <a:p>
            <a:pPr marL="0" indent="0">
              <a:buNone/>
            </a:pPr>
            <a:r>
              <a:rPr lang="en-US" sz="4800" dirty="0"/>
              <a:t>Problem-solving can be an efficient and rewarding process, especially if you are organized and mindful of critical steps and strategies. Remember, too, to assume the attributes of a good critical thinker. If you are curious, reflective, knowledge-seeking, open to change, probing, organized, and ethical, your challenge or problem will be less of a hurdle, and you’ll be in a good position to find intelligent solutions.</a:t>
            </a:r>
          </a:p>
          <a:p>
            <a:endParaRPr lang="en-US" dirty="0"/>
          </a:p>
          <a:p>
            <a:pPr marL="0" indent="0">
              <a:buNone/>
            </a:pPr>
            <a:r>
              <a:rPr lang="en-US" sz="4200" dirty="0"/>
              <a:t>STRATEGIES/ACTION CHECKLIST	</a:t>
            </a:r>
          </a:p>
          <a:p>
            <a:pPr marL="0" indent="0">
              <a:buNone/>
            </a:pPr>
            <a:r>
              <a:rPr lang="en-US" sz="4200" dirty="0"/>
              <a:t>Define the problem: Identify the problem, Provide as many supporting details as possible, Provide examples, Organize the information logically</a:t>
            </a:r>
          </a:p>
          <a:p>
            <a:pPr marL="0" indent="0">
              <a:buNone/>
            </a:pPr>
            <a:r>
              <a:rPr lang="en-US" sz="4200" dirty="0"/>
              <a:t>Identify available solutions: Use logic to identify your most important goals, Identify implications and consequences, Identify facts, Compare and contrast possible solutions 	</a:t>
            </a:r>
          </a:p>
          <a:p>
            <a:pPr marL="0" indent="0">
              <a:buNone/>
            </a:pPr>
            <a:r>
              <a:rPr lang="en-US" sz="4200" dirty="0"/>
              <a:t>Select your solution	: Use gathered facts and relevant evidence, Support and defend solutions considered valid, Defend your solution</a:t>
            </a:r>
          </a:p>
        </p:txBody>
      </p:sp>
      <p:sp>
        <p:nvSpPr>
          <p:cNvPr id="4" name="Slide Number Placeholder 3">
            <a:extLst>
              <a:ext uri="{FF2B5EF4-FFF2-40B4-BE49-F238E27FC236}">
                <a16:creationId xmlns:a16="http://schemas.microsoft.com/office/drawing/2014/main" id="{26D979F9-F2B6-450C-80C7-3A04994FA56F}"/>
              </a:ext>
            </a:extLst>
          </p:cNvPr>
          <p:cNvSpPr>
            <a:spLocks noGrp="1"/>
          </p:cNvSpPr>
          <p:nvPr>
            <p:ph type="sldNum" sz="quarter" idx="12"/>
          </p:nvPr>
        </p:nvSpPr>
        <p:spPr/>
        <p:txBody>
          <a:bodyPr/>
          <a:lstStyle/>
          <a:p>
            <a:fld id="{7B747F37-6BD7-4C2D-A4B8-B1044A8D050E}" type="slidenum">
              <a:rPr lang="en-AU" smtClean="0"/>
              <a:pPr/>
              <a:t>75</a:t>
            </a:fld>
            <a:endParaRPr lang="en-AU"/>
          </a:p>
        </p:txBody>
      </p:sp>
    </p:spTree>
    <p:extLst>
      <p:ext uri="{BB962C8B-B14F-4D97-AF65-F5344CB8AC3E}">
        <p14:creationId xmlns:p14="http://schemas.microsoft.com/office/powerpoint/2010/main" val="189926472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Critical Thinking and Decision Making</a:t>
            </a:r>
          </a:p>
        </p:txBody>
      </p:sp>
      <p:sp>
        <p:nvSpPr>
          <p:cNvPr id="3" name="Content Placeholder 2"/>
          <p:cNvSpPr>
            <a:spLocks noGrp="1"/>
          </p:cNvSpPr>
          <p:nvPr>
            <p:ph idx="1"/>
          </p:nvPr>
        </p:nvSpPr>
        <p:spPr/>
        <p:txBody>
          <a:bodyPr/>
          <a:lstStyle/>
          <a:p>
            <a:r>
              <a:rPr lang="en-US" dirty="0"/>
              <a:t>Read through the six strategies at the end of the critical thinking section and list five suggestions that could help you think through your options and make your decision.</a:t>
            </a:r>
          </a:p>
          <a:p>
            <a:r>
              <a:rPr lang="en-US" dirty="0"/>
              <a:t>Submit your activity through the </a:t>
            </a:r>
            <a:r>
              <a:rPr lang="en-US" dirty="0" err="1"/>
              <a:t>turnitin</a:t>
            </a:r>
            <a:r>
              <a:rPr lang="en-US" dirty="0"/>
              <a:t> link provided on blackboard. Assignment is due by 11:59 </a:t>
            </a:r>
            <a:r>
              <a:rPr lang="en-US"/>
              <a:t>pm tonight, March 21</a:t>
            </a:r>
            <a:r>
              <a:rPr lang="en-US" baseline="30000"/>
              <a:t>st</a:t>
            </a:r>
            <a:r>
              <a:rPr lang="en-US"/>
              <a:t>. </a:t>
            </a:r>
            <a:endParaRPr lang="en-US" dirty="0"/>
          </a:p>
        </p:txBody>
      </p:sp>
      <p:sp>
        <p:nvSpPr>
          <p:cNvPr id="4" name="Slide Number Placeholder 3">
            <a:extLst>
              <a:ext uri="{FF2B5EF4-FFF2-40B4-BE49-F238E27FC236}">
                <a16:creationId xmlns:a16="http://schemas.microsoft.com/office/drawing/2014/main" id="{496668B4-BFD9-453A-A855-4E0617ED9A2A}"/>
              </a:ext>
            </a:extLst>
          </p:cNvPr>
          <p:cNvSpPr>
            <a:spLocks noGrp="1"/>
          </p:cNvSpPr>
          <p:nvPr>
            <p:ph type="sldNum" sz="quarter" idx="12"/>
          </p:nvPr>
        </p:nvSpPr>
        <p:spPr/>
        <p:txBody>
          <a:bodyPr/>
          <a:lstStyle/>
          <a:p>
            <a:fld id="{7B747F37-6BD7-4C2D-A4B8-B1044A8D050E}" type="slidenum">
              <a:rPr lang="en-AU" smtClean="0"/>
              <a:pPr/>
              <a:t>76</a:t>
            </a:fld>
            <a:endParaRPr lang="en-AU"/>
          </a:p>
        </p:txBody>
      </p:sp>
    </p:spTree>
    <p:extLst>
      <p:ext uri="{BB962C8B-B14F-4D97-AF65-F5344CB8AC3E}">
        <p14:creationId xmlns:p14="http://schemas.microsoft.com/office/powerpoint/2010/main" val="109438959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Creative Thinking Skills</a:t>
            </a:r>
          </a:p>
        </p:txBody>
      </p:sp>
      <p:sp>
        <p:nvSpPr>
          <p:cNvPr id="3" name="Content Placeholder 2"/>
          <p:cNvSpPr>
            <a:spLocks noGrp="1"/>
          </p:cNvSpPr>
          <p:nvPr>
            <p:ph idx="1"/>
          </p:nvPr>
        </p:nvSpPr>
        <p:spPr/>
        <p:txBody>
          <a:bodyPr>
            <a:normAutofit fontScale="70000" lnSpcReduction="20000"/>
          </a:bodyPr>
          <a:lstStyle/>
          <a:p>
            <a:pPr fontAlgn="base"/>
            <a:r>
              <a:rPr lang="en-US" b="1" dirty="0"/>
              <a:t>Creative thinking</a:t>
            </a:r>
            <a:r>
              <a:rPr lang="en-US" dirty="0"/>
              <a:t> (a companion to critical thinking) </a:t>
            </a:r>
            <a:r>
              <a:rPr lang="en-US" b="1" dirty="0"/>
              <a:t>is an invaluable skill for college students</a:t>
            </a:r>
            <a:r>
              <a:rPr lang="en-US" dirty="0"/>
              <a:t>. It’s  important because it helps you look at problems and situations from a fresh perspective. Creating thinking is a way to develop novel or unorthodox solutions that do not depend wholly on past or current solutions. It’s a way of employing strategies to clear your mind so that your thoughts and ideas can transcend what appear to be the limitations of a problem. Creative thinking is a way of moving beyond barriers.</a:t>
            </a:r>
            <a:r>
              <a:rPr lang="en-US" b="1" u="sng" baseline="30000" dirty="0">
                <a:hlinkClick r:id="rId2" tooltip="Mumaw, Stefan. &quot;Born This Way: Is Creativity Innate or Learned?&quot; Peachpit. Pearson, 27 Dec 2012. Web. 16 Feb 2016."/>
              </a:rPr>
              <a:t>[1]</a:t>
            </a:r>
            <a:endParaRPr lang="en-US" dirty="0"/>
          </a:p>
          <a:p>
            <a:pPr fontAlgn="base"/>
            <a:r>
              <a:rPr lang="en-US" dirty="0"/>
              <a:t>As a creative thinker, you are curious, optimistic, and imaginative. You see problems as interesting opportunities, and you challenge assumptions and suspend judgment. You don’t give up easily. You work hard.</a:t>
            </a:r>
            <a:r>
              <a:rPr lang="en-US" b="1" u="sng" baseline="30000" dirty="0">
                <a:hlinkClick r:id="rId3" tooltip="Harris, Robert. &quot;Introduction to Creative Thinking.&quot; Virtual Salt. 2 Apr 2012. Web. 16 Feb 2016."/>
              </a:rPr>
              <a:t>[2]</a:t>
            </a:r>
            <a:endParaRPr lang="en-US" dirty="0"/>
          </a:p>
          <a:p>
            <a:pPr fontAlgn="base"/>
            <a:r>
              <a:rPr lang="en-US" dirty="0"/>
              <a:t>Is this you? </a:t>
            </a:r>
          </a:p>
          <a:p>
            <a:endParaRPr lang="en-US" dirty="0"/>
          </a:p>
        </p:txBody>
      </p:sp>
      <p:sp>
        <p:nvSpPr>
          <p:cNvPr id="4" name="Slide Number Placeholder 3">
            <a:extLst>
              <a:ext uri="{FF2B5EF4-FFF2-40B4-BE49-F238E27FC236}">
                <a16:creationId xmlns:a16="http://schemas.microsoft.com/office/drawing/2014/main" id="{592DD844-D606-4FBB-B2FD-911980112366}"/>
              </a:ext>
            </a:extLst>
          </p:cNvPr>
          <p:cNvSpPr>
            <a:spLocks noGrp="1"/>
          </p:cNvSpPr>
          <p:nvPr>
            <p:ph type="sldNum" sz="quarter" idx="12"/>
          </p:nvPr>
        </p:nvSpPr>
        <p:spPr/>
        <p:txBody>
          <a:bodyPr/>
          <a:lstStyle/>
          <a:p>
            <a:fld id="{7B747F37-6BD7-4C2D-A4B8-B1044A8D050E}" type="slidenum">
              <a:rPr lang="en-AU" smtClean="0"/>
              <a:pPr/>
              <a:t>77</a:t>
            </a:fld>
            <a:endParaRPr lang="en-AU"/>
          </a:p>
        </p:txBody>
      </p:sp>
    </p:spTree>
    <p:extLst>
      <p:ext uri="{BB962C8B-B14F-4D97-AF65-F5344CB8AC3E}">
        <p14:creationId xmlns:p14="http://schemas.microsoft.com/office/powerpoint/2010/main" val="170282979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How to Stimulate Creative Thinking</a:t>
            </a:r>
          </a:p>
        </p:txBody>
      </p:sp>
      <p:sp>
        <p:nvSpPr>
          <p:cNvPr id="3" name="Content Placeholder 2"/>
          <p:cNvSpPr>
            <a:spLocks noGrp="1"/>
          </p:cNvSpPr>
          <p:nvPr>
            <p:ph idx="1"/>
          </p:nvPr>
        </p:nvSpPr>
        <p:spPr/>
        <p:txBody>
          <a:bodyPr>
            <a:normAutofit fontScale="55000" lnSpcReduction="20000"/>
          </a:bodyPr>
          <a:lstStyle/>
          <a:p>
            <a:pPr fontAlgn="base"/>
            <a:r>
              <a:rPr lang="en-US" dirty="0"/>
              <a:t>Sleep on it. Over the years, researchers have found that the REM sleep cycle boosts our creativity and problem-solving abilities, providing us with innovative ideas or answers to vexing dilemmas when we awaken. Keep a pen and paper by the bed so you can write down your nocturnal insights if they wake you up.</a:t>
            </a:r>
          </a:p>
          <a:p>
            <a:pPr fontAlgn="base"/>
            <a:r>
              <a:rPr lang="en-US" dirty="0"/>
              <a:t>Go for a run or hit the gym. Studies indicate that exercise stimulates creative thinking, and the brainpower boost lasts for a few hours.</a:t>
            </a:r>
          </a:p>
          <a:p>
            <a:pPr fontAlgn="base"/>
            <a:r>
              <a:rPr lang="en-US" dirty="0"/>
              <a:t>Allow your mind to wander a few times every day. Far from being a waste of time, daydreaming has been found to be an essential part of generating new ideas. If you’re stuck on a problem or creatively blocked, think about something else for a while.</a:t>
            </a:r>
          </a:p>
          <a:p>
            <a:pPr fontAlgn="base"/>
            <a:r>
              <a:rPr lang="en-US" dirty="0"/>
              <a:t>Keep learning. Studying something far removed from your area of expertise is especially effective in helping you think in new ways.</a:t>
            </a:r>
          </a:p>
          <a:p>
            <a:pPr fontAlgn="base"/>
            <a:r>
              <a:rPr lang="en-US" dirty="0"/>
              <a:t>Put yourself in nerve-racking situations once in a while to fire up your brain. Fear and frustration can trigger innovative thinking.</a:t>
            </a:r>
          </a:p>
          <a:p>
            <a:pPr fontAlgn="base"/>
            <a:r>
              <a:rPr lang="en-US" dirty="0"/>
              <a:t>Keep a notebook with you so you always have a way to record fleeting thoughts. They’re sometimes the best ideas of all.</a:t>
            </a:r>
          </a:p>
          <a:p>
            <a:endParaRPr lang="en-US" dirty="0"/>
          </a:p>
        </p:txBody>
      </p:sp>
      <p:sp>
        <p:nvSpPr>
          <p:cNvPr id="4" name="Slide Number Placeholder 3">
            <a:extLst>
              <a:ext uri="{FF2B5EF4-FFF2-40B4-BE49-F238E27FC236}">
                <a16:creationId xmlns:a16="http://schemas.microsoft.com/office/drawing/2014/main" id="{4579770D-532D-408D-BC2B-4D2D6DEFA3FC}"/>
              </a:ext>
            </a:extLst>
          </p:cNvPr>
          <p:cNvSpPr>
            <a:spLocks noGrp="1"/>
          </p:cNvSpPr>
          <p:nvPr>
            <p:ph type="sldNum" sz="quarter" idx="12"/>
          </p:nvPr>
        </p:nvSpPr>
        <p:spPr/>
        <p:txBody>
          <a:bodyPr/>
          <a:lstStyle/>
          <a:p>
            <a:fld id="{7B747F37-6BD7-4C2D-A4B8-B1044A8D050E}" type="slidenum">
              <a:rPr lang="en-AU" smtClean="0"/>
              <a:pPr/>
              <a:t>78</a:t>
            </a:fld>
            <a:endParaRPr lang="en-AU"/>
          </a:p>
        </p:txBody>
      </p:sp>
    </p:spTree>
    <p:extLst>
      <p:ext uri="{BB962C8B-B14F-4D97-AF65-F5344CB8AC3E}">
        <p14:creationId xmlns:p14="http://schemas.microsoft.com/office/powerpoint/2010/main" val="282210006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Critical and Creative Thinking with Technology</a:t>
            </a:r>
          </a:p>
        </p:txBody>
      </p:sp>
      <p:sp>
        <p:nvSpPr>
          <p:cNvPr id="3" name="Content Placeholder 2"/>
          <p:cNvSpPr>
            <a:spLocks noGrp="1"/>
          </p:cNvSpPr>
          <p:nvPr>
            <p:ph idx="1"/>
          </p:nvPr>
        </p:nvSpPr>
        <p:spPr/>
        <p:txBody>
          <a:bodyPr>
            <a:normAutofit fontScale="55000" lnSpcReduction="20000"/>
          </a:bodyPr>
          <a:lstStyle/>
          <a:p>
            <a:pPr fontAlgn="base"/>
            <a:r>
              <a:rPr lang="en-US" b="1" dirty="0"/>
              <a:t>Computer software</a:t>
            </a:r>
            <a:r>
              <a:rPr lang="en-US" dirty="0"/>
              <a:t> and</a:t>
            </a:r>
            <a:r>
              <a:rPr lang="en-US" b="1" dirty="0"/>
              <a:t> Internet resources</a:t>
            </a:r>
            <a:r>
              <a:rPr lang="en-US" dirty="0"/>
              <a:t> allow students to record, defend, and challenge their thinking.</a:t>
            </a:r>
          </a:p>
          <a:p>
            <a:pPr fontAlgn="base"/>
            <a:r>
              <a:rPr lang="en-US" b="1" dirty="0"/>
              <a:t>Digital camcorders</a:t>
            </a:r>
            <a:r>
              <a:rPr lang="en-US" dirty="0"/>
              <a:t> allow students to observe and analyze the world—to </a:t>
            </a:r>
            <a:r>
              <a:rPr lang="en-US" dirty="0" err="1"/>
              <a:t>resee</a:t>
            </a:r>
            <a:r>
              <a:rPr lang="en-US" dirty="0"/>
              <a:t> and reimagine it in a way that appeals to them.</a:t>
            </a:r>
          </a:p>
          <a:p>
            <a:pPr fontAlgn="base"/>
            <a:r>
              <a:rPr lang="en-US" b="1" dirty="0"/>
              <a:t>Interactive whiteboards</a:t>
            </a:r>
            <a:r>
              <a:rPr lang="en-US" dirty="0"/>
              <a:t> are helpful for class discussions about ideas or Web content; they facilitate whole-class display and hands-on participation.</a:t>
            </a:r>
          </a:p>
          <a:p>
            <a:pPr fontAlgn="base"/>
            <a:r>
              <a:rPr lang="en-US" b="1" dirty="0"/>
              <a:t>Student-response systems, like clickers</a:t>
            </a:r>
            <a:r>
              <a:rPr lang="en-US" dirty="0"/>
              <a:t>, allow students to respond to questions and then debate the answers.</a:t>
            </a:r>
          </a:p>
          <a:p>
            <a:pPr fontAlgn="base"/>
            <a:r>
              <a:rPr lang="en-US" b="1" dirty="0"/>
              <a:t>Blogs</a:t>
            </a:r>
            <a:r>
              <a:rPr lang="en-US" dirty="0"/>
              <a:t> can serve as personal journals, where students can record, share, and reflect on field experiences and research activities. Students can also use blogs as a pre-established environment for critically responding to assigned readings.</a:t>
            </a:r>
          </a:p>
          <a:p>
            <a:pPr fontAlgn="base"/>
            <a:r>
              <a:rPr lang="en-US" b="1" dirty="0"/>
              <a:t>Wikis</a:t>
            </a:r>
            <a:r>
              <a:rPr lang="en-US" dirty="0"/>
              <a:t> can help students coordinate, compile, synthesize, and present individual or group projects or research, as well as build and share group resources and knowledge. Wikis can also help students provide peer review, feedback, and critiques.</a:t>
            </a:r>
          </a:p>
          <a:p>
            <a:pPr fontAlgn="base"/>
            <a:r>
              <a:rPr lang="en-US" b="1" dirty="0"/>
              <a:t>Discussion boards</a:t>
            </a:r>
            <a:r>
              <a:rPr lang="en-US" dirty="0"/>
              <a:t> can help students establish a sense of community with their class and engage in ongoing threaded conversations on assigned readings and topics highlighting diverse points of view.</a:t>
            </a:r>
          </a:p>
          <a:p>
            <a:endParaRPr lang="en-US" dirty="0"/>
          </a:p>
        </p:txBody>
      </p:sp>
      <p:sp>
        <p:nvSpPr>
          <p:cNvPr id="4" name="Slide Number Placeholder 3">
            <a:extLst>
              <a:ext uri="{FF2B5EF4-FFF2-40B4-BE49-F238E27FC236}">
                <a16:creationId xmlns:a16="http://schemas.microsoft.com/office/drawing/2014/main" id="{2AB4F880-DC1E-44A1-A781-C0C12BCD6571}"/>
              </a:ext>
            </a:extLst>
          </p:cNvPr>
          <p:cNvSpPr>
            <a:spLocks noGrp="1"/>
          </p:cNvSpPr>
          <p:nvPr>
            <p:ph type="sldNum" sz="quarter" idx="12"/>
          </p:nvPr>
        </p:nvSpPr>
        <p:spPr/>
        <p:txBody>
          <a:bodyPr/>
          <a:lstStyle/>
          <a:p>
            <a:fld id="{7B747F37-6BD7-4C2D-A4B8-B1044A8D050E}" type="slidenum">
              <a:rPr lang="en-AU" smtClean="0"/>
              <a:pPr/>
              <a:t>79</a:t>
            </a:fld>
            <a:endParaRPr lang="en-AU"/>
          </a:p>
        </p:txBody>
      </p:sp>
    </p:spTree>
    <p:extLst>
      <p:ext uri="{BB962C8B-B14F-4D97-AF65-F5344CB8AC3E}">
        <p14:creationId xmlns:p14="http://schemas.microsoft.com/office/powerpoint/2010/main" val="37053437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Active Learning</a:t>
            </a:r>
          </a:p>
        </p:txBody>
      </p:sp>
      <p:sp>
        <p:nvSpPr>
          <p:cNvPr id="3" name="Content Placeholder 2"/>
          <p:cNvSpPr>
            <a:spLocks noGrp="1"/>
          </p:cNvSpPr>
          <p:nvPr>
            <p:ph sz="half" idx="1"/>
          </p:nvPr>
        </p:nvSpPr>
        <p:spPr>
          <a:xfrm>
            <a:off x="4648200" y="1600200"/>
            <a:ext cx="4038600" cy="4525963"/>
          </a:xfrm>
        </p:spPr>
        <p:txBody>
          <a:bodyPr>
            <a:normAutofit fontScale="70000" lnSpcReduction="20000"/>
          </a:bodyPr>
          <a:lstStyle/>
          <a:p>
            <a:r>
              <a:rPr lang="en-US" sz="2400" dirty="0"/>
              <a:t>Attend class regularly</a:t>
            </a:r>
          </a:p>
          <a:p>
            <a:pPr lvl="1"/>
            <a:r>
              <a:rPr lang="en-US" sz="2000" dirty="0"/>
              <a:t>Take advantage of extra credit opportunities.</a:t>
            </a:r>
          </a:p>
          <a:p>
            <a:pPr lvl="1"/>
            <a:r>
              <a:rPr lang="en-US" sz="2000" dirty="0"/>
              <a:t>Participate in discussions.</a:t>
            </a:r>
          </a:p>
          <a:p>
            <a:pPr lvl="1"/>
            <a:r>
              <a:rPr lang="en-US" sz="2000" dirty="0"/>
              <a:t>Talk with your professors.</a:t>
            </a:r>
          </a:p>
          <a:p>
            <a:pPr lvl="1"/>
            <a:endParaRPr lang="en-US" sz="2000" dirty="0"/>
          </a:p>
          <a:p>
            <a:r>
              <a:rPr lang="en-US" sz="2400" dirty="0"/>
              <a:t>Read textbooks</a:t>
            </a:r>
          </a:p>
          <a:p>
            <a:pPr lvl="1"/>
            <a:r>
              <a:rPr lang="en-US" sz="2000" dirty="0"/>
              <a:t>Take notes and outline information.</a:t>
            </a:r>
          </a:p>
          <a:p>
            <a:pPr lvl="1"/>
            <a:r>
              <a:rPr lang="en-US" sz="2000" dirty="0"/>
              <a:t>Review notes and try to put them in your own words.</a:t>
            </a:r>
          </a:p>
          <a:p>
            <a:pPr lvl="1"/>
            <a:endParaRPr lang="en-US" sz="2000" dirty="0"/>
          </a:p>
          <a:p>
            <a:r>
              <a:rPr lang="en-US" sz="2400" dirty="0"/>
              <a:t>Attend Tutoring</a:t>
            </a:r>
          </a:p>
          <a:p>
            <a:pPr lvl="1"/>
            <a:endParaRPr lang="en-US" sz="2000" dirty="0"/>
          </a:p>
          <a:p>
            <a:r>
              <a:rPr lang="en-US" sz="2400" dirty="0"/>
              <a:t>Take the new information you have gathered, try it out and experiment with it.</a:t>
            </a:r>
          </a:p>
          <a:p>
            <a:pPr lvl="1"/>
            <a:r>
              <a:rPr lang="en-US" sz="2000" dirty="0"/>
              <a:t>Why is it relevant?</a:t>
            </a:r>
          </a:p>
          <a:p>
            <a:pPr lvl="1"/>
            <a:r>
              <a:rPr lang="en-US" sz="2000" dirty="0"/>
              <a:t>What does it mean?  </a:t>
            </a:r>
          </a:p>
          <a:p>
            <a:pPr lvl="1"/>
            <a:r>
              <a:rPr lang="en-US" sz="2000" dirty="0"/>
              <a:t>What is the purpose of knowing the information?</a:t>
            </a:r>
          </a:p>
          <a:p>
            <a:pPr>
              <a:buNone/>
            </a:pPr>
            <a:endParaRPr lang="en-US" sz="2400" dirty="0"/>
          </a:p>
        </p:txBody>
      </p:sp>
      <p:pic>
        <p:nvPicPr>
          <p:cNvPr id="5123" name="Picture 3" descr="C:\Program Files\Microsoft Office\MEDIA\CAGCAT10\j0234131.wmf"/>
          <p:cNvPicPr>
            <a:picLocks noGrp="1" noChangeAspect="1" noChangeArrowheads="1"/>
          </p:cNvPicPr>
          <p:nvPr>
            <p:ph sz="half" idx="2"/>
          </p:nvPr>
        </p:nvPicPr>
        <p:blipFill>
          <a:blip r:embed="rId3" cstate="print"/>
          <a:srcRect/>
          <a:stretch>
            <a:fillRect/>
          </a:stretch>
        </p:blipFill>
        <p:spPr bwMode="auto">
          <a:xfrm>
            <a:off x="635012" y="1905000"/>
            <a:ext cx="3511292" cy="3733799"/>
          </a:xfrm>
          <a:prstGeom prst="rect">
            <a:avLst/>
          </a:prstGeom>
          <a:noFill/>
        </p:spPr>
      </p:pic>
      <p:sp>
        <p:nvSpPr>
          <p:cNvPr id="4" name="Slide Number Placeholder 3">
            <a:extLst>
              <a:ext uri="{FF2B5EF4-FFF2-40B4-BE49-F238E27FC236}">
                <a16:creationId xmlns:a16="http://schemas.microsoft.com/office/drawing/2014/main" id="{EED51F0A-E209-4ABE-A0A4-C20E3BA86C25}"/>
              </a:ext>
            </a:extLst>
          </p:cNvPr>
          <p:cNvSpPr>
            <a:spLocks noGrp="1"/>
          </p:cNvSpPr>
          <p:nvPr>
            <p:ph type="sldNum" sz="quarter" idx="12"/>
          </p:nvPr>
        </p:nvSpPr>
        <p:spPr/>
        <p:txBody>
          <a:bodyPr/>
          <a:lstStyle/>
          <a:p>
            <a:fld id="{7B747F37-6BD7-4C2D-A4B8-B1044A8D050E}" type="slidenum">
              <a:rPr lang="en-AU" smtClean="0"/>
              <a:pPr/>
              <a:t>8</a:t>
            </a:fld>
            <a:endParaRPr lang="en-AU"/>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en.hdyo.org/assets/ask-question-3-2d87064cddbd5d5eb6f24d40d6b8ba02.jpg"/>
          <p:cNvPicPr>
            <a:picLocks noChangeAspect="1" noChangeArrowheads="1"/>
          </p:cNvPicPr>
          <p:nvPr/>
        </p:nvPicPr>
        <p:blipFill>
          <a:blip r:embed="rId3" cstate="print"/>
          <a:srcRect/>
          <a:stretch>
            <a:fillRect/>
          </a:stretch>
        </p:blipFill>
        <p:spPr bwMode="auto">
          <a:xfrm>
            <a:off x="0" y="1357756"/>
            <a:ext cx="6453386" cy="5500244"/>
          </a:xfrm>
          <a:prstGeom prst="rect">
            <a:avLst/>
          </a:prstGeom>
          <a:noFill/>
        </p:spPr>
      </p:pic>
      <p:sp>
        <p:nvSpPr>
          <p:cNvPr id="5" name="TextBox 4"/>
          <p:cNvSpPr txBox="1"/>
          <p:nvPr/>
        </p:nvSpPr>
        <p:spPr>
          <a:xfrm>
            <a:off x="1115616" y="836712"/>
            <a:ext cx="1685077" cy="369332"/>
          </a:xfrm>
          <a:prstGeom prst="rect">
            <a:avLst/>
          </a:prstGeom>
          <a:noFill/>
        </p:spPr>
        <p:txBody>
          <a:bodyPr wrap="none" rtlCol="0">
            <a:spAutoFit/>
          </a:bodyPr>
          <a:lstStyle/>
          <a:p>
            <a:r>
              <a:rPr lang="en-AU" b="1" dirty="0">
                <a:latin typeface="Segoe UI Light" pitchFamily="34" charset="0"/>
              </a:rPr>
              <a:t>Any Questions?</a:t>
            </a:r>
          </a:p>
        </p:txBody>
      </p:sp>
      <p:sp>
        <p:nvSpPr>
          <p:cNvPr id="2" name="Slide Number Placeholder 1">
            <a:extLst>
              <a:ext uri="{FF2B5EF4-FFF2-40B4-BE49-F238E27FC236}">
                <a16:creationId xmlns:a16="http://schemas.microsoft.com/office/drawing/2014/main" id="{FBDB2499-39B9-4AE1-8342-4C0DE18888A6}"/>
              </a:ext>
            </a:extLst>
          </p:cNvPr>
          <p:cNvSpPr>
            <a:spLocks noGrp="1"/>
          </p:cNvSpPr>
          <p:nvPr>
            <p:ph type="sldNum" sz="quarter" idx="12"/>
          </p:nvPr>
        </p:nvSpPr>
        <p:spPr/>
        <p:txBody>
          <a:bodyPr/>
          <a:lstStyle/>
          <a:p>
            <a:fld id="{7B747F37-6BD7-4C2D-A4B8-B1044A8D050E}" type="slidenum">
              <a:rPr lang="en-AU" smtClean="0"/>
              <a:pPr/>
              <a:t>80</a:t>
            </a:fld>
            <a:endParaRPr lang="en-AU"/>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7886700" cy="1325563"/>
          </a:xfrm>
        </p:spPr>
        <p:txBody>
          <a:bodyPr/>
          <a:lstStyle/>
          <a:p>
            <a:r>
              <a:rPr lang="en-US" u="sng" dirty="0"/>
              <a:t>Things to Keep in Mind</a:t>
            </a:r>
          </a:p>
        </p:txBody>
      </p:sp>
      <p:sp>
        <p:nvSpPr>
          <p:cNvPr id="3" name="Content Placeholder 2"/>
          <p:cNvSpPr>
            <a:spLocks noGrp="1"/>
          </p:cNvSpPr>
          <p:nvPr>
            <p:ph idx="1"/>
          </p:nvPr>
        </p:nvSpPr>
        <p:spPr>
          <a:xfrm>
            <a:off x="457200" y="1447800"/>
            <a:ext cx="8229600" cy="4525963"/>
          </a:xfrm>
        </p:spPr>
        <p:txBody>
          <a:bodyPr>
            <a:normAutofit/>
          </a:bodyPr>
          <a:lstStyle/>
          <a:p>
            <a:r>
              <a:rPr lang="en-US" sz="2400" dirty="0"/>
              <a:t>Keep an open mind</a:t>
            </a:r>
          </a:p>
          <a:p>
            <a:pPr lvl="1"/>
            <a:r>
              <a:rPr lang="en-US" sz="1800" dirty="0"/>
              <a:t>Your perspective is yours.  Others have different perspectives.</a:t>
            </a:r>
          </a:p>
          <a:p>
            <a:pPr lvl="1"/>
            <a:r>
              <a:rPr lang="en-US" sz="1800" dirty="0"/>
              <a:t>It is possible that you are “wrong” and that others are “right”.</a:t>
            </a:r>
          </a:p>
          <a:p>
            <a:pPr lvl="1"/>
            <a:r>
              <a:rPr lang="en-US" sz="1800" dirty="0"/>
              <a:t>Get comfortable with being “wrong”.  Learn from it.</a:t>
            </a:r>
          </a:p>
          <a:p>
            <a:pPr lvl="1"/>
            <a:r>
              <a:rPr lang="en-US" sz="1800" dirty="0"/>
              <a:t>Consider many different viewpoints.</a:t>
            </a:r>
          </a:p>
          <a:p>
            <a:pPr lvl="1"/>
            <a:r>
              <a:rPr lang="en-US" sz="1800" dirty="0"/>
              <a:t>Accept a new explanation if it explains the evidence better and has fewer contradictions.</a:t>
            </a:r>
          </a:p>
          <a:p>
            <a:r>
              <a:rPr lang="en-US" sz="2200" dirty="0"/>
              <a:t>Think before you act</a:t>
            </a:r>
          </a:p>
          <a:p>
            <a:pPr lvl="1"/>
            <a:r>
              <a:rPr lang="en-US" sz="1800" dirty="0"/>
              <a:t>Separate your feelings from the facts.</a:t>
            </a:r>
          </a:p>
          <a:p>
            <a:pPr lvl="1"/>
            <a:r>
              <a:rPr lang="en-US" sz="1800" dirty="0"/>
              <a:t>Am I acting because of an emotional impulse, or because it is logical?</a:t>
            </a:r>
          </a:p>
          <a:p>
            <a:pPr lvl="1"/>
            <a:r>
              <a:rPr lang="en-US" sz="1800" dirty="0"/>
              <a:t>Do I believe something because of the logic behind it?</a:t>
            </a:r>
          </a:p>
        </p:txBody>
      </p:sp>
      <p:pic>
        <p:nvPicPr>
          <p:cNvPr id="4098" name="Picture 2" descr="C:\Program Files\Microsoft Office\MEDIA\CAGCAT10\j0234687.gif"/>
          <p:cNvPicPr>
            <a:picLocks noChangeAspect="1" noChangeArrowheads="1" noCrop="1"/>
          </p:cNvPicPr>
          <p:nvPr/>
        </p:nvPicPr>
        <p:blipFill>
          <a:blip r:embed="rId3" cstate="print"/>
          <a:srcRect/>
          <a:stretch>
            <a:fillRect/>
          </a:stretch>
        </p:blipFill>
        <p:spPr bwMode="auto">
          <a:xfrm>
            <a:off x="3429000" y="5257800"/>
            <a:ext cx="2438400" cy="1436577"/>
          </a:xfrm>
          <a:prstGeom prst="rect">
            <a:avLst/>
          </a:prstGeom>
          <a:noFill/>
        </p:spPr>
      </p:pic>
      <p:sp>
        <p:nvSpPr>
          <p:cNvPr id="4" name="Slide Number Placeholder 3">
            <a:extLst>
              <a:ext uri="{FF2B5EF4-FFF2-40B4-BE49-F238E27FC236}">
                <a16:creationId xmlns:a16="http://schemas.microsoft.com/office/drawing/2014/main" id="{88930C1A-3A30-402B-B7FA-A1D2AA316DAD}"/>
              </a:ext>
            </a:extLst>
          </p:cNvPr>
          <p:cNvSpPr>
            <a:spLocks noGrp="1"/>
          </p:cNvSpPr>
          <p:nvPr>
            <p:ph type="sldNum" sz="quarter" idx="12"/>
          </p:nvPr>
        </p:nvSpPr>
        <p:spPr/>
        <p:txBody>
          <a:bodyPr/>
          <a:lstStyle/>
          <a:p>
            <a:fld id="{7B747F37-6BD7-4C2D-A4B8-B1044A8D050E}" type="slidenum">
              <a:rPr lang="en-AU" smtClean="0"/>
              <a:pPr/>
              <a:t>9</a:t>
            </a:fld>
            <a:endParaRPr lang="en-AU"/>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1957F55A69F654AA3252E2C9A1E9598" ma:contentTypeVersion="9" ma:contentTypeDescription="Create a new document." ma:contentTypeScope="" ma:versionID="eef9bb98c4e30c5146f518cf5295ab84">
  <xsd:schema xmlns:xsd="http://www.w3.org/2001/XMLSchema" xmlns:xs="http://www.w3.org/2001/XMLSchema" xmlns:p="http://schemas.microsoft.com/office/2006/metadata/properties" xmlns:ns2="d47a411c-4273-473d-a040-f7736f373771" targetNamespace="http://schemas.microsoft.com/office/2006/metadata/properties" ma:root="true" ma:fieldsID="810606bf817a139de62b0f113cfda14c" ns2:_="">
    <xsd:import namespace="d47a411c-4273-473d-a040-f7736f373771"/>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47a411c-4273-473d-a040-f7736f37377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E32CBB8-B980-4333-9415-C811D5EA3932}"/>
</file>

<file path=customXml/itemProps2.xml><?xml version="1.0" encoding="utf-8"?>
<ds:datastoreItem xmlns:ds="http://schemas.openxmlformats.org/officeDocument/2006/customXml" ds:itemID="{73528EA7-75DA-4A4B-825E-D13AC7B38532}"/>
</file>

<file path=customXml/itemProps3.xml><?xml version="1.0" encoding="utf-8"?>
<ds:datastoreItem xmlns:ds="http://schemas.openxmlformats.org/officeDocument/2006/customXml" ds:itemID="{2207107F-64CE-40CA-AF73-B884092077CB}"/>
</file>

<file path=docProps/app.xml><?xml version="1.0" encoding="utf-8"?>
<Properties xmlns="http://schemas.openxmlformats.org/officeDocument/2006/extended-properties" xmlns:vt="http://schemas.openxmlformats.org/officeDocument/2006/docPropsVTypes">
  <TotalTime>22</TotalTime>
  <Words>5699</Words>
  <Application>Microsoft Office PowerPoint</Application>
  <PresentationFormat>On-screen Show (4:3)</PresentationFormat>
  <Paragraphs>754</Paragraphs>
  <Slides>80</Slides>
  <Notes>40</Notes>
  <HiddenSlides>1</HiddenSlides>
  <MMClips>2</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80</vt:i4>
      </vt:variant>
    </vt:vector>
  </HeadingPairs>
  <TitlesOfParts>
    <vt:vector size="85" baseType="lpstr">
      <vt:lpstr>Arial</vt:lpstr>
      <vt:lpstr>Calibri</vt:lpstr>
      <vt:lpstr>Segoe UI Light</vt:lpstr>
      <vt:lpstr>Wingdings</vt:lpstr>
      <vt:lpstr>Office Theme</vt:lpstr>
      <vt:lpstr>PowerPoint Presentation</vt:lpstr>
      <vt:lpstr>BSBCRT404 Apply advanced critical thinking to work processes</vt:lpstr>
      <vt:lpstr>Critical Thinking</vt:lpstr>
      <vt:lpstr>Critical Thinking in Your Life</vt:lpstr>
      <vt:lpstr>What is Critical Thinking? (Online video follows 3 minutes)</vt:lpstr>
      <vt:lpstr>PowerPoint Presentation</vt:lpstr>
      <vt:lpstr>Skills You Should Cultivate</vt:lpstr>
      <vt:lpstr>Active Learning</vt:lpstr>
      <vt:lpstr>Things to Keep in Mind</vt:lpstr>
      <vt:lpstr>Avoid Logical Fallacies</vt:lpstr>
      <vt:lpstr>PowerPoint Presentation</vt:lpstr>
      <vt:lpstr>PowerPoint Presentation</vt:lpstr>
      <vt:lpstr>Constantly Ask Questions</vt:lpstr>
      <vt:lpstr>Problem Solving System, Part I</vt:lpstr>
      <vt:lpstr>Problem Solving System, Part II</vt:lpstr>
      <vt:lpstr>Cubing</vt:lpstr>
      <vt:lpstr>Cubing Method</vt:lpstr>
      <vt:lpstr>Cubing Method, cont’d.</vt:lpstr>
      <vt:lpstr>Critical Thinking Key Words</vt:lpstr>
      <vt:lpstr>PowerPoint Presentation</vt:lpstr>
      <vt:lpstr>Characteristics of Critical Thinkers</vt:lpstr>
      <vt:lpstr>Characteristics II</vt:lpstr>
      <vt:lpstr>Characteristics III</vt:lpstr>
      <vt:lpstr>Critical Thinking Processes</vt:lpstr>
      <vt:lpstr>Steps in Critical Thinking: Formulating your argument</vt:lpstr>
      <vt:lpstr>Steps in Critical Thinking: Deconstructing your Argument</vt:lpstr>
      <vt:lpstr>Steps in Critical Thinking: Clarifying Arguments</vt:lpstr>
      <vt:lpstr>Steps in Critical Thinking: Knowing/Analyzing Sources</vt:lpstr>
      <vt:lpstr>Steps in Critical Thinking: Knowing the Basis for Decisions</vt:lpstr>
      <vt:lpstr>Inference </vt:lpstr>
      <vt:lpstr>Types of Explanatory Conclusions</vt:lpstr>
      <vt:lpstr>Getting the Data</vt:lpstr>
      <vt:lpstr>Judging Conclusions</vt:lpstr>
      <vt:lpstr>Say What you Mean</vt:lpstr>
      <vt:lpstr>Ask Testable Questions</vt:lpstr>
      <vt:lpstr>Causal Arguments</vt:lpstr>
      <vt:lpstr>Critical Thinking and Information</vt:lpstr>
      <vt:lpstr>Fostering CT – in general</vt:lpstr>
      <vt:lpstr>PowerPoint Presentation</vt:lpstr>
      <vt:lpstr>Argument Maps</vt:lpstr>
      <vt:lpstr>Concept maps</vt:lpstr>
      <vt:lpstr>Mind maps</vt:lpstr>
      <vt:lpstr>Brainstorming</vt:lpstr>
      <vt:lpstr>Understanding CT</vt:lpstr>
      <vt:lpstr>Critical thinking</vt:lpstr>
      <vt:lpstr>Critical Thinking: definitions</vt:lpstr>
      <vt:lpstr>Critical &amp; Critical thinking</vt:lpstr>
      <vt:lpstr>Six Levels of Thinking</vt:lpstr>
      <vt:lpstr>Remembering Information</vt:lpstr>
      <vt:lpstr>2. Understanding Information</vt:lpstr>
      <vt:lpstr>3. Applying Information</vt:lpstr>
      <vt:lpstr>4 Analysing Information</vt:lpstr>
      <vt:lpstr>First response system</vt:lpstr>
      <vt:lpstr>PowerPoint Presentation</vt:lpstr>
      <vt:lpstr>SKILFUL ANALYSIS AND EVALUATION OF ARGUMENTS ‘Thinking Map’: Analysis</vt:lpstr>
      <vt:lpstr>Thinking Map: Evaluation</vt:lpstr>
      <vt:lpstr>5 Evaluating or criticising information</vt:lpstr>
      <vt:lpstr>6 Synthesising  or creating information</vt:lpstr>
      <vt:lpstr>Critical Thinking and Decision Making</vt:lpstr>
      <vt:lpstr>Patterns of Thought</vt:lpstr>
      <vt:lpstr>Remembering</vt:lpstr>
      <vt:lpstr>Understanding </vt:lpstr>
      <vt:lpstr>Applying</vt:lpstr>
      <vt:lpstr>Analyzing</vt:lpstr>
      <vt:lpstr>Evaluating</vt:lpstr>
      <vt:lpstr>Creating</vt:lpstr>
      <vt:lpstr>Bloom’s Taxonomy (Online video follows 4 minutes)</vt:lpstr>
      <vt:lpstr>PowerPoint Presentation</vt:lpstr>
      <vt:lpstr>The Power of Thought</vt:lpstr>
      <vt:lpstr>Critical Thinking Skills</vt:lpstr>
      <vt:lpstr>Who are critical thinkers, and what characteristics do they have in common? </vt:lpstr>
      <vt:lpstr>Critical Thinking</vt:lpstr>
      <vt:lpstr>Questions a critical thinker asks…</vt:lpstr>
      <vt:lpstr>Critical Thinking Exercise</vt:lpstr>
      <vt:lpstr>Problem-Solving Action Checklist </vt:lpstr>
      <vt:lpstr>Critical Thinking and Decision Making</vt:lpstr>
      <vt:lpstr>Creative Thinking Skills</vt:lpstr>
      <vt:lpstr>How to Stimulate Creative Thinking</vt:lpstr>
      <vt:lpstr>Critical and Creative Thinking with Technology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Richard Skiba</dc:creator>
  <cp:lastModifiedBy>Richard Skiba</cp:lastModifiedBy>
  <cp:revision>4</cp:revision>
  <dcterms:created xsi:type="dcterms:W3CDTF">2020-08-08T10:06:22Z</dcterms:created>
  <dcterms:modified xsi:type="dcterms:W3CDTF">2020-08-25T04:24:56Z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0x01010031957F55A69F654AA3252E2C9A1E9598</vt:lpwstr>
  </property>
</Properties>
</file>